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06.xml" ContentType="application/vnd.openxmlformats-officedocument.presentationml.slide+xml"/>
  <Override PartName="/ppt/slides/slide442.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379.xml" ContentType="application/vnd.openxmlformats-officedocument.presentationml.slide+xml"/>
  <Override PartName="/ppt/slides/slide431.xml" ContentType="application/vnd.openxmlformats-officedocument.presentationml.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57.xml" ContentType="application/vnd.openxmlformats-officedocument.presentationml.slide+xml"/>
  <Override PartName="/ppt/slides/slide368.xml" ContentType="application/vnd.openxmlformats-officedocument.presentationml.slide+xml"/>
  <Override PartName="/ppt/slides/slide42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447.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3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5"/>
  </p:notesMasterIdLst>
  <p:handoutMasterIdLst>
    <p:handoutMasterId r:id="rId456"/>
  </p:handoutMasterIdLst>
  <p:sldIdLst>
    <p:sldId id="256" r:id="rId2"/>
    <p:sldId id="265" r:id="rId3"/>
    <p:sldId id="257" r:id="rId4"/>
    <p:sldId id="258" r:id="rId5"/>
    <p:sldId id="259" r:id="rId6"/>
    <p:sldId id="261" r:id="rId7"/>
    <p:sldId id="262" r:id="rId8"/>
    <p:sldId id="260" r:id="rId9"/>
    <p:sldId id="264" r:id="rId10"/>
    <p:sldId id="263" r:id="rId11"/>
    <p:sldId id="266" r:id="rId12"/>
    <p:sldId id="268" r:id="rId13"/>
    <p:sldId id="269" r:id="rId14"/>
    <p:sldId id="270" r:id="rId15"/>
    <p:sldId id="271" r:id="rId16"/>
    <p:sldId id="272" r:id="rId17"/>
    <p:sldId id="273" r:id="rId18"/>
    <p:sldId id="274" r:id="rId19"/>
    <p:sldId id="275" r:id="rId20"/>
    <p:sldId id="277" r:id="rId21"/>
    <p:sldId id="278" r:id="rId22"/>
    <p:sldId id="276" r:id="rId23"/>
    <p:sldId id="310" r:id="rId24"/>
    <p:sldId id="311" r:id="rId25"/>
    <p:sldId id="312" r:id="rId26"/>
    <p:sldId id="313" r:id="rId27"/>
    <p:sldId id="314" r:id="rId28"/>
    <p:sldId id="315" r:id="rId29"/>
    <p:sldId id="316" r:id="rId30"/>
    <p:sldId id="317" r:id="rId31"/>
    <p:sldId id="318" r:id="rId32"/>
    <p:sldId id="279" r:id="rId33"/>
    <p:sldId id="281" r:id="rId34"/>
    <p:sldId id="280"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721"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7" r:id="rId82"/>
    <p:sldId id="336"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8" r:id="rId100"/>
    <p:sldId id="355" r:id="rId101"/>
    <p:sldId id="354" r:id="rId102"/>
    <p:sldId id="357" r:id="rId103"/>
    <p:sldId id="356"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9" r:id="rId141"/>
    <p:sldId id="395" r:id="rId142"/>
    <p:sldId id="396" r:id="rId143"/>
    <p:sldId id="397" r:id="rId144"/>
    <p:sldId id="398"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5" r:id="rId160"/>
    <p:sldId id="429" r:id="rId161"/>
    <p:sldId id="416" r:id="rId162"/>
    <p:sldId id="417" r:id="rId163"/>
    <p:sldId id="430" r:id="rId164"/>
    <p:sldId id="418" r:id="rId165"/>
    <p:sldId id="419" r:id="rId166"/>
    <p:sldId id="431" r:id="rId167"/>
    <p:sldId id="420" r:id="rId168"/>
    <p:sldId id="432" r:id="rId169"/>
    <p:sldId id="422" r:id="rId170"/>
    <p:sldId id="423" r:id="rId171"/>
    <p:sldId id="424" r:id="rId172"/>
    <p:sldId id="425" r:id="rId173"/>
    <p:sldId id="433" r:id="rId174"/>
    <p:sldId id="434" r:id="rId175"/>
    <p:sldId id="435" r:id="rId176"/>
    <p:sldId id="436" r:id="rId177"/>
    <p:sldId id="437" r:id="rId178"/>
    <p:sldId id="438" r:id="rId179"/>
    <p:sldId id="439" r:id="rId180"/>
    <p:sldId id="428" r:id="rId181"/>
    <p:sldId id="440" r:id="rId182"/>
    <p:sldId id="426" r:id="rId183"/>
    <p:sldId id="441" r:id="rId184"/>
    <p:sldId id="427" r:id="rId185"/>
    <p:sldId id="442" r:id="rId186"/>
    <p:sldId id="414" r:id="rId187"/>
    <p:sldId id="443" r:id="rId188"/>
    <p:sldId id="444" r:id="rId189"/>
    <p:sldId id="445" r:id="rId190"/>
    <p:sldId id="446" r:id="rId191"/>
    <p:sldId id="447" r:id="rId192"/>
    <p:sldId id="448" r:id="rId193"/>
    <p:sldId id="449" r:id="rId194"/>
    <p:sldId id="450" r:id="rId195"/>
    <p:sldId id="451" r:id="rId196"/>
    <p:sldId id="452" r:id="rId197"/>
    <p:sldId id="453" r:id="rId198"/>
    <p:sldId id="462" r:id="rId199"/>
    <p:sldId id="463" r:id="rId200"/>
    <p:sldId id="454" r:id="rId201"/>
    <p:sldId id="464" r:id="rId202"/>
    <p:sldId id="455" r:id="rId203"/>
    <p:sldId id="465" r:id="rId204"/>
    <p:sldId id="456" r:id="rId205"/>
    <p:sldId id="457" r:id="rId206"/>
    <p:sldId id="466" r:id="rId207"/>
    <p:sldId id="458" r:id="rId208"/>
    <p:sldId id="467" r:id="rId209"/>
    <p:sldId id="459" r:id="rId210"/>
    <p:sldId id="460" r:id="rId211"/>
    <p:sldId id="461" r:id="rId212"/>
    <p:sldId id="468" r:id="rId213"/>
    <p:sldId id="469" r:id="rId214"/>
    <p:sldId id="470" r:id="rId215"/>
    <p:sldId id="471" r:id="rId216"/>
    <p:sldId id="472" r:id="rId217"/>
    <p:sldId id="477" r:id="rId218"/>
    <p:sldId id="473" r:id="rId219"/>
    <p:sldId id="474" r:id="rId220"/>
    <p:sldId id="475" r:id="rId221"/>
    <p:sldId id="478" r:id="rId222"/>
    <p:sldId id="476" r:id="rId223"/>
    <p:sldId id="479" r:id="rId224"/>
    <p:sldId id="480" r:id="rId225"/>
    <p:sldId id="482" r:id="rId226"/>
    <p:sldId id="481" r:id="rId227"/>
    <p:sldId id="483" r:id="rId228"/>
    <p:sldId id="484" r:id="rId229"/>
    <p:sldId id="485" r:id="rId230"/>
    <p:sldId id="487" r:id="rId231"/>
    <p:sldId id="486" r:id="rId232"/>
    <p:sldId id="488" r:id="rId233"/>
    <p:sldId id="489" r:id="rId234"/>
    <p:sldId id="494" r:id="rId235"/>
    <p:sldId id="490" r:id="rId236"/>
    <p:sldId id="491" r:id="rId237"/>
    <p:sldId id="492" r:id="rId238"/>
    <p:sldId id="493"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 id="508" r:id="rId253"/>
    <p:sldId id="509" r:id="rId254"/>
    <p:sldId id="510" r:id="rId255"/>
    <p:sldId id="511" r:id="rId256"/>
    <p:sldId id="512" r:id="rId257"/>
    <p:sldId id="513" r:id="rId258"/>
    <p:sldId id="514" r:id="rId259"/>
    <p:sldId id="515" r:id="rId260"/>
    <p:sldId id="516" r:id="rId261"/>
    <p:sldId id="517" r:id="rId262"/>
    <p:sldId id="518" r:id="rId263"/>
    <p:sldId id="520" r:id="rId264"/>
    <p:sldId id="521" r:id="rId265"/>
    <p:sldId id="519" r:id="rId266"/>
    <p:sldId id="522" r:id="rId267"/>
    <p:sldId id="541" r:id="rId268"/>
    <p:sldId id="542" r:id="rId269"/>
    <p:sldId id="543" r:id="rId270"/>
    <p:sldId id="523" r:id="rId271"/>
    <p:sldId id="524" r:id="rId272"/>
    <p:sldId id="525" r:id="rId273"/>
    <p:sldId id="526" r:id="rId274"/>
    <p:sldId id="544" r:id="rId275"/>
    <p:sldId id="545" r:id="rId276"/>
    <p:sldId id="546" r:id="rId277"/>
    <p:sldId id="547" r:id="rId278"/>
    <p:sldId id="548" r:id="rId279"/>
    <p:sldId id="549" r:id="rId280"/>
    <p:sldId id="550" r:id="rId281"/>
    <p:sldId id="552" r:id="rId282"/>
    <p:sldId id="551" r:id="rId283"/>
    <p:sldId id="554" r:id="rId284"/>
    <p:sldId id="553" r:id="rId285"/>
    <p:sldId id="555" r:id="rId286"/>
    <p:sldId id="556" r:id="rId287"/>
    <p:sldId id="557" r:id="rId288"/>
    <p:sldId id="558" r:id="rId289"/>
    <p:sldId id="559" r:id="rId290"/>
    <p:sldId id="560" r:id="rId291"/>
    <p:sldId id="562" r:id="rId292"/>
    <p:sldId id="563" r:id="rId293"/>
    <p:sldId id="564" r:id="rId294"/>
    <p:sldId id="561" r:id="rId295"/>
    <p:sldId id="567" r:id="rId296"/>
    <p:sldId id="566" r:id="rId297"/>
    <p:sldId id="565" r:id="rId298"/>
    <p:sldId id="568" r:id="rId299"/>
    <p:sldId id="569" r:id="rId300"/>
    <p:sldId id="570" r:id="rId301"/>
    <p:sldId id="572" r:id="rId302"/>
    <p:sldId id="571" r:id="rId303"/>
    <p:sldId id="573" r:id="rId304"/>
    <p:sldId id="574" r:id="rId305"/>
    <p:sldId id="575" r:id="rId306"/>
    <p:sldId id="576" r:id="rId307"/>
    <p:sldId id="577" r:id="rId308"/>
    <p:sldId id="578" r:id="rId309"/>
    <p:sldId id="579" r:id="rId310"/>
    <p:sldId id="580" r:id="rId311"/>
    <p:sldId id="582" r:id="rId312"/>
    <p:sldId id="527" r:id="rId313"/>
    <p:sldId id="528" r:id="rId314"/>
    <p:sldId id="583" r:id="rId315"/>
    <p:sldId id="585" r:id="rId316"/>
    <p:sldId id="584" r:id="rId317"/>
    <p:sldId id="587" r:id="rId318"/>
    <p:sldId id="588" r:id="rId319"/>
    <p:sldId id="589" r:id="rId320"/>
    <p:sldId id="590" r:id="rId321"/>
    <p:sldId id="591" r:id="rId322"/>
    <p:sldId id="592" r:id="rId323"/>
    <p:sldId id="593" r:id="rId324"/>
    <p:sldId id="594" r:id="rId325"/>
    <p:sldId id="595" r:id="rId326"/>
    <p:sldId id="596" r:id="rId327"/>
    <p:sldId id="597" r:id="rId328"/>
    <p:sldId id="529" r:id="rId329"/>
    <p:sldId id="530" r:id="rId330"/>
    <p:sldId id="598" r:id="rId331"/>
    <p:sldId id="599" r:id="rId332"/>
    <p:sldId id="600" r:id="rId333"/>
    <p:sldId id="531" r:id="rId334"/>
    <p:sldId id="601" r:id="rId335"/>
    <p:sldId id="603" r:id="rId336"/>
    <p:sldId id="602" r:id="rId337"/>
    <p:sldId id="532" r:id="rId338"/>
    <p:sldId id="533" r:id="rId339"/>
    <p:sldId id="604" r:id="rId340"/>
    <p:sldId id="535" r:id="rId341"/>
    <p:sldId id="605" r:id="rId342"/>
    <p:sldId id="534" r:id="rId343"/>
    <p:sldId id="536" r:id="rId344"/>
    <p:sldId id="606" r:id="rId345"/>
    <p:sldId id="607" r:id="rId346"/>
    <p:sldId id="609" r:id="rId347"/>
    <p:sldId id="610" r:id="rId348"/>
    <p:sldId id="608" r:id="rId349"/>
    <p:sldId id="612" r:id="rId350"/>
    <p:sldId id="613" r:id="rId351"/>
    <p:sldId id="614" r:id="rId352"/>
    <p:sldId id="615" r:id="rId353"/>
    <p:sldId id="611" r:id="rId354"/>
    <p:sldId id="616" r:id="rId355"/>
    <p:sldId id="617" r:id="rId356"/>
    <p:sldId id="618" r:id="rId357"/>
    <p:sldId id="619" r:id="rId358"/>
    <p:sldId id="620" r:id="rId359"/>
    <p:sldId id="621" r:id="rId360"/>
    <p:sldId id="622" r:id="rId361"/>
    <p:sldId id="624" r:id="rId362"/>
    <p:sldId id="623" r:id="rId363"/>
    <p:sldId id="627" r:id="rId364"/>
    <p:sldId id="537" r:id="rId365"/>
    <p:sldId id="538" r:id="rId366"/>
    <p:sldId id="628" r:id="rId367"/>
    <p:sldId id="629" r:id="rId368"/>
    <p:sldId id="630" r:id="rId369"/>
    <p:sldId id="631" r:id="rId370"/>
    <p:sldId id="635" r:id="rId371"/>
    <p:sldId id="636" r:id="rId372"/>
    <p:sldId id="632" r:id="rId373"/>
    <p:sldId id="633" r:id="rId374"/>
    <p:sldId id="637" r:id="rId375"/>
    <p:sldId id="638" r:id="rId376"/>
    <p:sldId id="639" r:id="rId377"/>
    <p:sldId id="634" r:id="rId378"/>
    <p:sldId id="640" r:id="rId379"/>
    <p:sldId id="641" r:id="rId380"/>
    <p:sldId id="642" r:id="rId381"/>
    <p:sldId id="643" r:id="rId382"/>
    <p:sldId id="645" r:id="rId383"/>
    <p:sldId id="647" r:id="rId384"/>
    <p:sldId id="648" r:id="rId385"/>
    <p:sldId id="649" r:id="rId386"/>
    <p:sldId id="650" r:id="rId387"/>
    <p:sldId id="651" r:id="rId388"/>
    <p:sldId id="644" r:id="rId389"/>
    <p:sldId id="646" r:id="rId390"/>
    <p:sldId id="652" r:id="rId391"/>
    <p:sldId id="653" r:id="rId392"/>
    <p:sldId id="654" r:id="rId393"/>
    <p:sldId id="655" r:id="rId394"/>
    <p:sldId id="656" r:id="rId395"/>
    <p:sldId id="657" r:id="rId396"/>
    <p:sldId id="659" r:id="rId397"/>
    <p:sldId id="658" r:id="rId398"/>
    <p:sldId id="660" r:id="rId399"/>
    <p:sldId id="661" r:id="rId400"/>
    <p:sldId id="670" r:id="rId401"/>
    <p:sldId id="662" r:id="rId402"/>
    <p:sldId id="663" r:id="rId403"/>
    <p:sldId id="671" r:id="rId404"/>
    <p:sldId id="665" r:id="rId405"/>
    <p:sldId id="666" r:id="rId406"/>
    <p:sldId id="672" r:id="rId407"/>
    <p:sldId id="673" r:id="rId408"/>
    <p:sldId id="674" r:id="rId409"/>
    <p:sldId id="676" r:id="rId410"/>
    <p:sldId id="675" r:id="rId411"/>
    <p:sldId id="677" r:id="rId412"/>
    <p:sldId id="678" r:id="rId413"/>
    <p:sldId id="679" r:id="rId414"/>
    <p:sldId id="680" r:id="rId415"/>
    <p:sldId id="681" r:id="rId416"/>
    <p:sldId id="682" r:id="rId417"/>
    <p:sldId id="539" r:id="rId418"/>
    <p:sldId id="684" r:id="rId419"/>
    <p:sldId id="686" r:id="rId420"/>
    <p:sldId id="540" r:id="rId421"/>
    <p:sldId id="687" r:id="rId422"/>
    <p:sldId id="688" r:id="rId423"/>
    <p:sldId id="689" r:id="rId424"/>
    <p:sldId id="690" r:id="rId425"/>
    <p:sldId id="691" r:id="rId426"/>
    <p:sldId id="692" r:id="rId427"/>
    <p:sldId id="693" r:id="rId428"/>
    <p:sldId id="694" r:id="rId429"/>
    <p:sldId id="695" r:id="rId430"/>
    <p:sldId id="696" r:id="rId431"/>
    <p:sldId id="697" r:id="rId432"/>
    <p:sldId id="698" r:id="rId433"/>
    <p:sldId id="699" r:id="rId434"/>
    <p:sldId id="701" r:id="rId435"/>
    <p:sldId id="700" r:id="rId436"/>
    <p:sldId id="702" r:id="rId437"/>
    <p:sldId id="703" r:id="rId438"/>
    <p:sldId id="704" r:id="rId439"/>
    <p:sldId id="705" r:id="rId440"/>
    <p:sldId id="706" r:id="rId441"/>
    <p:sldId id="707" r:id="rId442"/>
    <p:sldId id="709" r:id="rId443"/>
    <p:sldId id="708" r:id="rId444"/>
    <p:sldId id="710" r:id="rId445"/>
    <p:sldId id="711" r:id="rId446"/>
    <p:sldId id="712" r:id="rId447"/>
    <p:sldId id="713" r:id="rId448"/>
    <p:sldId id="719" r:id="rId449"/>
    <p:sldId id="720" r:id="rId450"/>
    <p:sldId id="715" r:id="rId451"/>
    <p:sldId id="716" r:id="rId452"/>
    <p:sldId id="717" r:id="rId453"/>
    <p:sldId id="718" r:id="rId4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9" autoAdjust="0"/>
    <p:restoredTop sz="94660"/>
  </p:normalViewPr>
  <p:slideViewPr>
    <p:cSldViewPr>
      <p:cViewPr>
        <p:scale>
          <a:sx n="100" d="100"/>
          <a:sy n="100" d="100"/>
        </p:scale>
        <p:origin x="544" y="-36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notesMaster" Target="notesMasters/notes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presProps" Target="presProp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F6E10C-5578-4ABB-A592-542ADA194F95}" type="datetimeFigureOut">
              <a:rPr lang="en-US" smtClean="0"/>
              <a:pPr/>
              <a:t>5/30/2019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BC77B7-FCC7-4324-9A0D-138AED46C819}"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90CCF-1D3A-4AE0-8F08-194CDE8C23F1}" type="datetimeFigureOut">
              <a:rPr lang="en-US" smtClean="0"/>
              <a:pPr/>
              <a:t>5/30/2019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C3F373-6DE8-41C6-96D4-B6B7C65A9A0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C3F373-6DE8-41C6-96D4-B6B7C65A9A08}"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907320-524B-4DE8-BBC4-55A9E88359ED}" type="datetime1">
              <a:rPr lang="en-US" smtClean="0"/>
              <a:pPr/>
              <a:t>5/30/2019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DA7890-C81B-4A87-ACA5-08B2EBBF002A}" type="datetime1">
              <a:rPr lang="en-US" smtClean="0"/>
              <a:pPr/>
              <a:t>5/30/2019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C18B29-EB91-42EB-B57D-7AC8CEF1E371}" type="datetime1">
              <a:rPr lang="en-US" smtClean="0"/>
              <a:pPr/>
              <a:t>5/30/2019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3FC46-C3CF-433E-BE4F-3FF8EA017E3C}" type="datetime1">
              <a:rPr lang="en-US" smtClean="0"/>
              <a:pPr/>
              <a:t>5/30/2019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366C4B-0E75-4753-81AA-7165D2A8E489}" type="datetime1">
              <a:rPr lang="en-US" smtClean="0"/>
              <a:pPr/>
              <a:t>5/30/2019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6426F2-3E86-423B-8B02-9E4EF8E59CF5}" type="datetime1">
              <a:rPr lang="en-US" smtClean="0"/>
              <a:pPr/>
              <a:t>5/30/2019</a:t>
            </a:fld>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78715E-3385-4B03-AED0-084E5A4E0CFA}" type="datetime1">
              <a:rPr lang="en-US" smtClean="0"/>
              <a:pPr/>
              <a:t>5/30/2019</a:t>
            </a:fld>
            <a:endParaRPr lang="en-US"/>
          </a:p>
        </p:txBody>
      </p:sp>
      <p:sp>
        <p:nvSpPr>
          <p:cNvPr id="8" name="Footer Placeholder 7"/>
          <p:cNvSpPr>
            <a:spLocks noGrp="1"/>
          </p:cNvSpPr>
          <p:nvPr>
            <p:ph type="ftr" sz="quarter" idx="11"/>
          </p:nvPr>
        </p:nvSpPr>
        <p:spPr/>
        <p:txBody>
          <a:bodyPr/>
          <a:lstStyle/>
          <a:p>
            <a:r>
              <a:rPr lang="en-US" smtClean="0"/>
              <a:t>twitter:@da_667 email:deusexmachina667@gmail.com</a:t>
            </a:r>
            <a:endParaRPr lang="en-US"/>
          </a:p>
        </p:txBody>
      </p:sp>
      <p:sp>
        <p:nvSpPr>
          <p:cNvPr id="9" name="Slide Number Placeholder 8"/>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FBB59D-6A18-4904-B6FE-BA4CBD286E4F}" type="datetime1">
              <a:rPr lang="en-US" smtClean="0"/>
              <a:pPr/>
              <a:t>5/30/2019</a:t>
            </a:fld>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B8750-2077-40FE-9F02-8A6BD3AD6F17}" type="datetime1">
              <a:rPr lang="en-US" smtClean="0"/>
              <a:pPr/>
              <a:t>5/30/2019</a:t>
            </a:fld>
            <a:endParaRPr lang="en-US"/>
          </a:p>
        </p:txBody>
      </p:sp>
      <p:sp>
        <p:nvSpPr>
          <p:cNvPr id="3" name="Footer Placeholder 2"/>
          <p:cNvSpPr>
            <a:spLocks noGrp="1"/>
          </p:cNvSpPr>
          <p:nvPr>
            <p:ph type="ftr" sz="quarter" idx="11"/>
          </p:nvPr>
        </p:nvSpPr>
        <p:spPr/>
        <p:txBody>
          <a:bodyPr/>
          <a:lstStyle/>
          <a:p>
            <a:r>
              <a:rPr lang="en-US" smtClean="0"/>
              <a:t>twitter:@da_667 email:deusexmachina667@gmail.com</a:t>
            </a:r>
            <a:endParaRPr lang="en-US"/>
          </a:p>
        </p:txBody>
      </p:sp>
      <p:sp>
        <p:nvSpPr>
          <p:cNvPr id="4" name="Slide Number Placeholder 3"/>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FF9CC-4579-4CD0-921C-342493FBC02E}" type="datetime1">
              <a:rPr lang="en-US" smtClean="0"/>
              <a:pPr/>
              <a:t>5/30/2019</a:t>
            </a:fld>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071887-1508-4705-B701-9B47CA8DEBAF}" type="datetime1">
              <a:rPr lang="en-US" smtClean="0"/>
              <a:pPr/>
              <a:t>5/30/2019</a:t>
            </a:fld>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60D25-9B08-4D0D-A23E-EDB27A251980}" type="datetime1">
              <a:rPr lang="en-US" smtClean="0"/>
              <a:pPr/>
              <a:t>5/30/2019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twitter:@da_667 email:deusexmachina667@gmail.com</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DE8AF-F1B2-427F-9742-F22C1896C1A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25.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openxmlformats.org/officeDocument/2006/relationships/image" Target="../media/image19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7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7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7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s>
</file>

<file path=ppt/slides/_rels/slide199.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81.jpeg"/><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26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 Id="rId5" Type="http://schemas.openxmlformats.org/officeDocument/2006/relationships/image" Target="../media/image297.png"/><Relationship Id="rId4" Type="http://schemas.openxmlformats.org/officeDocument/2006/relationships/image" Target="../media/image296.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2.xml"/><Relationship Id="rId5" Type="http://schemas.openxmlformats.org/officeDocument/2006/relationships/image" Target="../media/image307.png"/><Relationship Id="rId4" Type="http://schemas.openxmlformats.org/officeDocument/2006/relationships/image" Target="../media/image306.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2.xml"/><Relationship Id="rId5" Type="http://schemas.openxmlformats.org/officeDocument/2006/relationships/image" Target="../media/image325.png"/><Relationship Id="rId4" Type="http://schemas.openxmlformats.org/officeDocument/2006/relationships/image" Target="../media/image324.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png"/><Relationship Id="rId4" Type="http://schemas.openxmlformats.org/officeDocument/2006/relationships/image" Target="../media/image337.png"/></Relationships>
</file>

<file path=ppt/slides/_rels/slide309.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54.png"/></Relationships>
</file>

<file path=ppt/slides/_rels/slide318.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362.png"/></Relationships>
</file>

<file path=ppt/slides/_rels/slide325.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 Id="rId4" Type="http://schemas.openxmlformats.org/officeDocument/2006/relationships/image" Target="../media/image365.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xml"/><Relationship Id="rId4" Type="http://schemas.openxmlformats.org/officeDocument/2006/relationships/image" Target="../media/image368.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331.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image" Target="../media/image379.png"/></Relationships>
</file>

<file path=ppt/slides/_rels/slide335.xml.rels><?xml version="1.0" encoding="UTF-8" standalone="yes"?>
<Relationships xmlns="http://schemas.openxmlformats.org/package/2006/relationships"><Relationship Id="rId8" Type="http://schemas.openxmlformats.org/officeDocument/2006/relationships/image" Target="../media/image387.png"/><Relationship Id="rId3" Type="http://schemas.openxmlformats.org/officeDocument/2006/relationships/image" Target="../media/image382.png"/><Relationship Id="rId7" Type="http://schemas.openxmlformats.org/officeDocument/2006/relationships/image" Target="../media/image386.png"/><Relationship Id="rId2" Type="http://schemas.openxmlformats.org/officeDocument/2006/relationships/image" Target="../media/image381.png"/><Relationship Id="rId1" Type="http://schemas.openxmlformats.org/officeDocument/2006/relationships/slideLayout" Target="../slideLayouts/slideLayout2.xml"/><Relationship Id="rId6" Type="http://schemas.openxmlformats.org/officeDocument/2006/relationships/image" Target="../media/image385.png"/><Relationship Id="rId5" Type="http://schemas.openxmlformats.org/officeDocument/2006/relationships/image" Target="../media/image384.png"/><Relationship Id="rId4" Type="http://schemas.openxmlformats.org/officeDocument/2006/relationships/image" Target="../media/image383.png"/><Relationship Id="rId9" Type="http://schemas.openxmlformats.org/officeDocument/2006/relationships/image" Target="../media/image388.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394.jpeg"/><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2.xml"/><Relationship Id="rId4" Type="http://schemas.openxmlformats.org/officeDocument/2006/relationships/image" Target="../media/image399.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2.xml"/><Relationship Id="rId4" Type="http://schemas.openxmlformats.org/officeDocument/2006/relationships/image" Target="../media/image407.png"/></Relationships>
</file>

<file path=ppt/slides/_rels/slide352.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14.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60.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2.xml"/><Relationship Id="rId5" Type="http://schemas.openxmlformats.org/officeDocument/2006/relationships/image" Target="../media/image418.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2.xml"/><Relationship Id="rId4" Type="http://schemas.openxmlformats.org/officeDocument/2006/relationships/image" Target="../media/image423.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424.jpeg"/><Relationship Id="rId1" Type="http://schemas.openxmlformats.org/officeDocument/2006/relationships/slideLayout" Target="../slideLayouts/slideLayout1.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426.png"/><Relationship Id="rId7" Type="http://schemas.openxmlformats.org/officeDocument/2006/relationships/image" Target="../media/image430.png"/><Relationship Id="rId2" Type="http://schemas.openxmlformats.org/officeDocument/2006/relationships/image" Target="../media/image425.png"/><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s>
</file>

<file path=ppt/slides/_rels/slide368.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3.png"/><Relationship Id="rId1" Type="http://schemas.openxmlformats.org/officeDocument/2006/relationships/slideLayout" Target="../slideLayouts/slideLayout2.xml"/><Relationship Id="rId4" Type="http://schemas.openxmlformats.org/officeDocument/2006/relationships/image" Target="../media/image435.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image" Target="../media/image436.png"/><Relationship Id="rId1" Type="http://schemas.openxmlformats.org/officeDocument/2006/relationships/slideLayout" Target="../slideLayouts/slideLayout2.xml"/><Relationship Id="rId5" Type="http://schemas.openxmlformats.org/officeDocument/2006/relationships/image" Target="../media/image439.png"/><Relationship Id="rId4" Type="http://schemas.openxmlformats.org/officeDocument/2006/relationships/image" Target="../media/image438.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9.png"/><Relationship Id="rId4" Type="http://schemas.openxmlformats.org/officeDocument/2006/relationships/image" Target="../media/image448.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452.png"/><Relationship Id="rId7" Type="http://schemas.openxmlformats.org/officeDocument/2006/relationships/image" Target="../media/image456.png"/><Relationship Id="rId2" Type="http://schemas.openxmlformats.org/officeDocument/2006/relationships/image" Target="../media/image451.png"/><Relationship Id="rId1" Type="http://schemas.openxmlformats.org/officeDocument/2006/relationships/slideLayout" Target="../slideLayouts/slideLayout2.xml"/><Relationship Id="rId6" Type="http://schemas.openxmlformats.org/officeDocument/2006/relationships/image" Target="../media/image455.png"/><Relationship Id="rId5" Type="http://schemas.openxmlformats.org/officeDocument/2006/relationships/image" Target="../media/image454.png"/><Relationship Id="rId4" Type="http://schemas.openxmlformats.org/officeDocument/2006/relationships/image" Target="../media/image453.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2.xml"/><Relationship Id="rId4" Type="http://schemas.openxmlformats.org/officeDocument/2006/relationships/image" Target="../media/image459.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462.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00.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2.xml"/><Relationship Id="rId4" Type="http://schemas.openxmlformats.org/officeDocument/2006/relationships/image" Target="../media/image473.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475.png"/><Relationship Id="rId7" Type="http://schemas.openxmlformats.org/officeDocument/2006/relationships/image" Target="../media/image479.png"/><Relationship Id="rId2" Type="http://schemas.openxmlformats.org/officeDocument/2006/relationships/image" Target="../media/image474.png"/><Relationship Id="rId1" Type="http://schemas.openxmlformats.org/officeDocument/2006/relationships/slideLayout" Target="../slideLayouts/slideLayout2.xml"/><Relationship Id="rId6" Type="http://schemas.openxmlformats.org/officeDocument/2006/relationships/image" Target="../media/image478.png"/><Relationship Id="rId5" Type="http://schemas.openxmlformats.org/officeDocument/2006/relationships/image" Target="../media/image477.png"/><Relationship Id="rId4" Type="http://schemas.openxmlformats.org/officeDocument/2006/relationships/image" Target="../media/image476.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482.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486.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2.xml"/><Relationship Id="rId6" Type="http://schemas.openxmlformats.org/officeDocument/2006/relationships/image" Target="../media/image489.png"/><Relationship Id="rId5" Type="http://schemas.openxmlformats.org/officeDocument/2006/relationships/image" Target="../media/image488.png"/><Relationship Id="rId4" Type="http://schemas.openxmlformats.org/officeDocument/2006/relationships/image" Target="../media/image487.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491.jpeg"/><Relationship Id="rId1" Type="http://schemas.openxmlformats.org/officeDocument/2006/relationships/slideLayout" Target="../slideLayouts/slideLayout1.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494.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496.png"/><Relationship Id="rId2" Type="http://schemas.openxmlformats.org/officeDocument/2006/relationships/image" Target="../media/image495.png"/><Relationship Id="rId1" Type="http://schemas.openxmlformats.org/officeDocument/2006/relationships/slideLayout" Target="../slideLayouts/slideLayout2.xml"/><Relationship Id="rId5" Type="http://schemas.openxmlformats.org/officeDocument/2006/relationships/image" Target="../media/image498.png"/><Relationship Id="rId4" Type="http://schemas.openxmlformats.org/officeDocument/2006/relationships/image" Target="../media/image4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500.png"/><Relationship Id="rId7" Type="http://schemas.openxmlformats.org/officeDocument/2006/relationships/image" Target="../media/image504.png"/><Relationship Id="rId2" Type="http://schemas.openxmlformats.org/officeDocument/2006/relationships/image" Target="../media/image499.png"/><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434.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image" Target="../media/image505.png"/><Relationship Id="rId1" Type="http://schemas.openxmlformats.org/officeDocument/2006/relationships/slideLayout" Target="../slideLayouts/slideLayout2.xml"/><Relationship Id="rId4" Type="http://schemas.openxmlformats.org/officeDocument/2006/relationships/image" Target="../media/image507.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image" Target="../media/image508.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51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image" Target="../media/image513.png"/><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image" Target="../media/image516.png"/><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520.png"/><Relationship Id="rId7" Type="http://schemas.openxmlformats.org/officeDocument/2006/relationships/image" Target="../media/image524.png"/><Relationship Id="rId2" Type="http://schemas.openxmlformats.org/officeDocument/2006/relationships/image" Target="../media/image519.png"/><Relationship Id="rId1" Type="http://schemas.openxmlformats.org/officeDocument/2006/relationships/slideLayout" Target="../slideLayouts/slideLayout2.xml"/><Relationship Id="rId6" Type="http://schemas.openxmlformats.org/officeDocument/2006/relationships/image" Target="../media/image523.png"/><Relationship Id="rId5" Type="http://schemas.openxmlformats.org/officeDocument/2006/relationships/image" Target="../media/image522.png"/><Relationship Id="rId4" Type="http://schemas.openxmlformats.org/officeDocument/2006/relationships/image" Target="../media/image521.png"/></Relationships>
</file>

<file path=ppt/slides/_rels/slide449.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2.xml"/><Relationship Id="rId6" Type="http://schemas.openxmlformats.org/officeDocument/2006/relationships/image" Target="../media/image529.png"/><Relationship Id="rId5" Type="http://schemas.openxmlformats.org/officeDocument/2006/relationships/image" Target="../media/image528.png"/><Relationship Id="rId4" Type="http://schemas.openxmlformats.org/officeDocument/2006/relationships/image" Target="../media/image5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531.png"/><Relationship Id="rId7" Type="http://schemas.openxmlformats.org/officeDocument/2006/relationships/image" Target="../media/image535.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8.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00B0F0"/>
                </a:solidFill>
              </a:rPr>
              <a:t>Building Virtual Labs: CCC edition</a:t>
            </a:r>
            <a:endParaRPr lang="en-US" dirty="0">
              <a:solidFill>
                <a:srgbClr val="00B0F0"/>
              </a:solidFill>
            </a:endParaRPr>
          </a:p>
        </p:txBody>
      </p:sp>
      <p:sp>
        <p:nvSpPr>
          <p:cNvPr id="3" name="Subtitle 2"/>
          <p:cNvSpPr>
            <a:spLocks noGrp="1"/>
          </p:cNvSpPr>
          <p:nvPr>
            <p:ph type="subTitle" idx="1"/>
          </p:nvPr>
        </p:nvSpPr>
        <p:spPr/>
        <p:txBody>
          <a:bodyPr>
            <a:normAutofit/>
          </a:bodyPr>
          <a:lstStyle/>
          <a:p>
            <a:r>
              <a:rPr lang="en-US" dirty="0" smtClean="0"/>
              <a:t/>
            </a:r>
            <a:br>
              <a:rPr lang="en-US" dirty="0" smtClean="0"/>
            </a:br>
            <a:endParaRPr lang="en-US" dirty="0" smtClean="0"/>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 don’t know any of this. Am I doomed?</a:t>
            </a:r>
            <a:endParaRPr lang="en-US" dirty="0">
              <a:solidFill>
                <a:srgbClr val="00B0F0"/>
              </a:solidFill>
            </a:endParaRPr>
          </a:p>
        </p:txBody>
      </p:sp>
      <p:sp>
        <p:nvSpPr>
          <p:cNvPr id="3" name="Content Placeholder 2"/>
          <p:cNvSpPr>
            <a:spLocks noGrp="1"/>
          </p:cNvSpPr>
          <p:nvPr>
            <p:ph idx="1"/>
          </p:nvPr>
        </p:nvSpPr>
        <p:spPr/>
        <p:txBody>
          <a:bodyPr>
            <a:normAutofit fontScale="92500"/>
          </a:bodyPr>
          <a:lstStyle/>
          <a:p>
            <a:r>
              <a:rPr lang="en-US" dirty="0" smtClean="0">
                <a:solidFill>
                  <a:srgbClr val="00B0F0"/>
                </a:solidFill>
              </a:rPr>
              <a:t>Follow along as best you can</a:t>
            </a:r>
          </a:p>
          <a:p>
            <a:r>
              <a:rPr lang="en-US" dirty="0" smtClean="0">
                <a:solidFill>
                  <a:srgbClr val="00B0F0"/>
                </a:solidFill>
              </a:rPr>
              <a:t>If you miss something/mess up, don’t fret</a:t>
            </a:r>
          </a:p>
          <a:p>
            <a:pPr lvl="1"/>
            <a:r>
              <a:rPr lang="en-US" dirty="0" smtClean="0">
                <a:solidFill>
                  <a:srgbClr val="00B0F0"/>
                </a:solidFill>
              </a:rPr>
              <a:t>Leanpub.com/avatar</a:t>
            </a:r>
          </a:p>
          <a:p>
            <a:pPr lvl="2"/>
            <a:r>
              <a:rPr lang="en-US" dirty="0" smtClean="0">
                <a:solidFill>
                  <a:srgbClr val="00B0F0"/>
                </a:solidFill>
              </a:rPr>
              <a:t>Free PDF copy of the book this training is based off of</a:t>
            </a:r>
          </a:p>
          <a:p>
            <a:pPr lvl="1"/>
            <a:r>
              <a:rPr lang="en-US" dirty="0" smtClean="0">
                <a:solidFill>
                  <a:srgbClr val="00B0F0"/>
                </a:solidFill>
              </a:rPr>
              <a:t>USB drives going around</a:t>
            </a:r>
          </a:p>
          <a:p>
            <a:pPr lvl="2"/>
            <a:r>
              <a:rPr lang="en-US" dirty="0" smtClean="0">
                <a:solidFill>
                  <a:srgbClr val="00B0F0"/>
                </a:solidFill>
              </a:rPr>
              <a:t>Free copy of the slides for this training. Use them however you see fit.</a:t>
            </a:r>
          </a:p>
          <a:p>
            <a:pPr lvl="2"/>
            <a:r>
              <a:rPr lang="en-US" dirty="0" smtClean="0">
                <a:solidFill>
                  <a:srgbClr val="00B0F0"/>
                </a:solidFill>
              </a:rPr>
              <a:t>Github repo for slide deck (if you’re allergic to thumb drives): https://github.com/da667/Building_Virtual_Machine_Labs-Live_Training</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100</a:t>
            </a:fld>
            <a:endParaRPr lang="en-US"/>
          </a:p>
        </p:txBody>
      </p:sp>
      <p:pic>
        <p:nvPicPr>
          <p:cNvPr id="6" name="Content Placeholder 5" descr="keepassxc-1.png"/>
          <p:cNvPicPr>
            <a:picLocks noGrp="1" noChangeAspect="1"/>
          </p:cNvPicPr>
          <p:nvPr>
            <p:ph idx="1"/>
          </p:nvPr>
        </p:nvPicPr>
        <p:blipFill>
          <a:blip r:embed="rId2" cstate="print"/>
          <a:stretch>
            <a:fillRect/>
          </a:stretch>
        </p:blipFill>
        <p:spPr>
          <a:xfrm>
            <a:off x="152400" y="1447800"/>
            <a:ext cx="3360711" cy="1181202"/>
          </a:xfrm>
        </p:spPr>
      </p:pic>
      <p:pic>
        <p:nvPicPr>
          <p:cNvPr id="7" name="Picture 6" descr="keepassxc-2.png"/>
          <p:cNvPicPr>
            <a:picLocks noChangeAspect="1"/>
          </p:cNvPicPr>
          <p:nvPr/>
        </p:nvPicPr>
        <p:blipFill>
          <a:blip r:embed="rId3" cstate="print"/>
          <a:stretch>
            <a:fillRect/>
          </a:stretch>
        </p:blipFill>
        <p:spPr>
          <a:xfrm>
            <a:off x="4800600" y="1447800"/>
            <a:ext cx="3886537" cy="1181202"/>
          </a:xfrm>
          <a:prstGeom prst="rect">
            <a:avLst/>
          </a:prstGeom>
        </p:spPr>
      </p:pic>
      <p:pic>
        <p:nvPicPr>
          <p:cNvPr id="10" name="Picture 9" descr="keepassxc-3.png"/>
          <p:cNvPicPr>
            <a:picLocks noChangeAspect="1"/>
          </p:cNvPicPr>
          <p:nvPr/>
        </p:nvPicPr>
        <p:blipFill>
          <a:blip r:embed="rId4" cstate="print"/>
          <a:stretch>
            <a:fillRect/>
          </a:stretch>
        </p:blipFill>
        <p:spPr>
          <a:xfrm>
            <a:off x="2514600" y="3048000"/>
            <a:ext cx="3718883" cy="1844200"/>
          </a:xfrm>
          <a:prstGeom prst="rect">
            <a:avLst/>
          </a:prstGeom>
        </p:spPr>
      </p:pic>
      <p:pic>
        <p:nvPicPr>
          <p:cNvPr id="12" name="Picture 11" descr="keepassxc-4.png"/>
          <p:cNvPicPr>
            <a:picLocks noChangeAspect="1"/>
          </p:cNvPicPr>
          <p:nvPr/>
        </p:nvPicPr>
        <p:blipFill>
          <a:blip r:embed="rId5" cstate="print"/>
          <a:stretch>
            <a:fillRect/>
          </a:stretch>
        </p:blipFill>
        <p:spPr>
          <a:xfrm>
            <a:off x="1600200" y="5334000"/>
            <a:ext cx="6104149" cy="1036410"/>
          </a:xfrm>
          <a:prstGeom prst="rect">
            <a:avLst/>
          </a:prstGeom>
        </p:spPr>
      </p:pic>
      <p:cxnSp>
        <p:nvCxnSpPr>
          <p:cNvPr id="13" name="Straight Arrow Connector 12"/>
          <p:cNvCxnSpPr>
            <a:stCxn id="6" idx="3"/>
            <a:endCxn id="7" idx="1"/>
          </p:cNvCxnSpPr>
          <p:nvPr/>
        </p:nvCxnSpPr>
        <p:spPr>
          <a:xfrm>
            <a:off x="3513111" y="2038401"/>
            <a:ext cx="1287489"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343400" y="2514600"/>
            <a:ext cx="12954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19600" y="47244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keepassxc-5.png"/>
          <p:cNvPicPr>
            <a:picLocks noGrp="1" noChangeAspect="1"/>
          </p:cNvPicPr>
          <p:nvPr>
            <p:ph idx="1"/>
          </p:nvPr>
        </p:nvPicPr>
        <p:blipFill>
          <a:blip r:embed="rId2" cstate="print"/>
          <a:stretch>
            <a:fillRect/>
          </a:stretch>
        </p:blipFill>
        <p:spPr>
          <a:xfrm>
            <a:off x="1600200" y="1447800"/>
            <a:ext cx="6020322" cy="1661304"/>
          </a:xfrm>
        </p:spPr>
      </p:pic>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101</a:t>
            </a:fld>
            <a:endParaRPr lang="en-US"/>
          </a:p>
        </p:txBody>
      </p:sp>
      <p:pic>
        <p:nvPicPr>
          <p:cNvPr id="9" name="Picture 8" descr="keepassxc-6.png"/>
          <p:cNvPicPr>
            <a:picLocks noChangeAspect="1"/>
          </p:cNvPicPr>
          <p:nvPr/>
        </p:nvPicPr>
        <p:blipFill>
          <a:blip r:embed="rId3" cstate="print"/>
          <a:stretch>
            <a:fillRect/>
          </a:stretch>
        </p:blipFill>
        <p:spPr>
          <a:xfrm>
            <a:off x="2438400" y="3810000"/>
            <a:ext cx="4694327" cy="1524132"/>
          </a:xfrm>
          <a:prstGeom prst="rect">
            <a:avLst/>
          </a:prstGeom>
        </p:spPr>
      </p:pic>
      <p:cxnSp>
        <p:nvCxnSpPr>
          <p:cNvPr id="10" name="Straight Arrow Connector 9"/>
          <p:cNvCxnSpPr/>
          <p:nvPr/>
        </p:nvCxnSpPr>
        <p:spPr>
          <a:xfrm>
            <a:off x="4495800" y="29718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vbox-pfsense-webconfigurator-7.PNG"/>
          <p:cNvPicPr>
            <a:picLocks noChangeAspect="1"/>
          </p:cNvPicPr>
          <p:nvPr/>
        </p:nvPicPr>
        <p:blipFill>
          <a:blip r:embed="rId2" cstate="print"/>
          <a:stretch>
            <a:fillRect/>
          </a:stretch>
        </p:blipFill>
        <p:spPr>
          <a:xfrm>
            <a:off x="1219200" y="4648200"/>
            <a:ext cx="7094835" cy="1699407"/>
          </a:xfrm>
          <a:prstGeom prst="rect">
            <a:avLst/>
          </a:prstGeom>
        </p:spPr>
      </p:pic>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102</a:t>
            </a:fld>
            <a:endParaRPr lang="en-US"/>
          </a:p>
        </p:txBody>
      </p:sp>
      <p:pic>
        <p:nvPicPr>
          <p:cNvPr id="12" name="Content Placeholder 11" descr="keepassxc-7.png"/>
          <p:cNvPicPr>
            <a:picLocks noGrp="1" noChangeAspect="1"/>
          </p:cNvPicPr>
          <p:nvPr>
            <p:ph idx="1"/>
          </p:nvPr>
        </p:nvPicPr>
        <p:blipFill>
          <a:blip r:embed="rId3" cstate="print"/>
          <a:stretch>
            <a:fillRect/>
          </a:stretch>
        </p:blipFill>
        <p:spPr>
          <a:xfrm>
            <a:off x="2590800" y="1447800"/>
            <a:ext cx="4038600" cy="3000614"/>
          </a:xfrm>
        </p:spPr>
      </p:pic>
      <p:cxnSp>
        <p:nvCxnSpPr>
          <p:cNvPr id="14" name="Straight Arrow Connector 13"/>
          <p:cNvCxnSpPr/>
          <p:nvPr/>
        </p:nvCxnSpPr>
        <p:spPr>
          <a:xfrm>
            <a:off x="4724400" y="42672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103</a:t>
            </a:fld>
            <a:endParaRPr lang="en-US"/>
          </a:p>
        </p:txBody>
      </p:sp>
      <p:sp>
        <p:nvSpPr>
          <p:cNvPr id="8" name="Content Placeholder 7"/>
          <p:cNvSpPr>
            <a:spLocks noGrp="1"/>
          </p:cNvSpPr>
          <p:nvPr>
            <p:ph idx="1"/>
          </p:nvPr>
        </p:nvSpPr>
        <p:spPr/>
        <p:txBody>
          <a:bodyPr/>
          <a:lstStyle/>
          <a:p>
            <a:r>
              <a:rPr lang="en-US" dirty="0" smtClean="0">
                <a:solidFill>
                  <a:srgbClr val="00B0F0"/>
                </a:solidFill>
              </a:rPr>
              <a:t>Steps 7,8 of  9 – Reload configuration</a:t>
            </a:r>
          </a:p>
          <a:p>
            <a:pPr lvl="1"/>
            <a:r>
              <a:rPr lang="en-US" dirty="0" smtClean="0">
                <a:solidFill>
                  <a:srgbClr val="00B0F0"/>
                </a:solidFill>
              </a:rPr>
              <a:t>Click the Reload button to apply your changes (including the new admin password)</a:t>
            </a:r>
          </a:p>
          <a:p>
            <a:r>
              <a:rPr lang="en-US" dirty="0" smtClean="0">
                <a:solidFill>
                  <a:srgbClr val="00B0F0"/>
                </a:solidFill>
              </a:rPr>
              <a:t>Step 9 of 9 – Wizard completed</a:t>
            </a:r>
          </a:p>
          <a:p>
            <a:pPr lvl="1"/>
            <a:r>
              <a:rPr lang="en-US" dirty="0" smtClean="0">
                <a:solidFill>
                  <a:srgbClr val="00B0F0"/>
                </a:solidFill>
              </a:rPr>
              <a:t>Click the “Check for updates” button (recommended) or click “Finish” to be redirected to the Dashboard</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104</a:t>
            </a:fld>
            <a:endParaRPr lang="en-US"/>
          </a:p>
        </p:txBody>
      </p:sp>
      <p:pic>
        <p:nvPicPr>
          <p:cNvPr id="6" name="Content Placeholder 5" descr="vbox-pfsense-webconfigurator-8.PNG"/>
          <p:cNvPicPr>
            <a:picLocks noGrp="1" noChangeAspect="1"/>
          </p:cNvPicPr>
          <p:nvPr>
            <p:ph idx="1"/>
          </p:nvPr>
        </p:nvPicPr>
        <p:blipFill>
          <a:blip r:embed="rId2" cstate="print"/>
          <a:stretch>
            <a:fillRect/>
          </a:stretch>
        </p:blipFill>
        <p:spPr>
          <a:xfrm>
            <a:off x="457200" y="1524000"/>
            <a:ext cx="8229600" cy="3245679"/>
          </a:xfr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Checking for updates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105</a:t>
            </a:fld>
            <a:endParaRPr lang="en-US"/>
          </a:p>
        </p:txBody>
      </p:sp>
      <p:sp>
        <p:nvSpPr>
          <p:cNvPr id="7" name="Content Placeholder 6"/>
          <p:cNvSpPr>
            <a:spLocks noGrp="1"/>
          </p:cNvSpPr>
          <p:nvPr>
            <p:ph idx="1"/>
          </p:nvPr>
        </p:nvSpPr>
        <p:spPr>
          <a:xfrm>
            <a:off x="457200" y="1143000"/>
            <a:ext cx="8229600" cy="5181600"/>
          </a:xfrm>
        </p:spPr>
        <p:txBody>
          <a:bodyPr/>
          <a:lstStyle/>
          <a:p>
            <a:r>
              <a:rPr lang="en-US" dirty="0" smtClean="0">
                <a:solidFill>
                  <a:srgbClr val="00B0F0"/>
                </a:solidFill>
              </a:rPr>
              <a:t>Click “Check for updates” from the Webconfigurator first-time setup wizard</a:t>
            </a:r>
          </a:p>
          <a:p>
            <a:endParaRPr lang="en-US" dirty="0" smtClean="0">
              <a:solidFill>
                <a:srgbClr val="00B0F0"/>
              </a:solidFill>
            </a:endParaRPr>
          </a:p>
          <a:p>
            <a:r>
              <a:rPr lang="en-US" dirty="0" smtClean="0">
                <a:solidFill>
                  <a:srgbClr val="00B0F0"/>
                </a:solidFill>
              </a:rPr>
              <a:t>OR on the Dashboard, under System Information, check the Version field.</a:t>
            </a:r>
          </a:p>
          <a:p>
            <a:endParaRPr lang="en-US" dirty="0" smtClean="0">
              <a:solidFill>
                <a:srgbClr val="00B0F0"/>
              </a:solidFill>
            </a:endParaRPr>
          </a:p>
          <a:p>
            <a:endParaRPr lang="en-US" dirty="0" smtClean="0">
              <a:solidFill>
                <a:srgbClr val="00B0F0"/>
              </a:solidFill>
            </a:endParaRPr>
          </a:p>
          <a:p>
            <a:r>
              <a:rPr lang="en-US" dirty="0" smtClean="0">
                <a:solidFill>
                  <a:srgbClr val="00B0F0"/>
                </a:solidFill>
              </a:rPr>
              <a:t>OR Select System &gt; Update in the drop-down menu</a:t>
            </a:r>
          </a:p>
        </p:txBody>
      </p:sp>
      <p:pic>
        <p:nvPicPr>
          <p:cNvPr id="8" name="Picture 7" descr="vbox-pfsense-update1.png"/>
          <p:cNvPicPr>
            <a:picLocks noChangeAspect="1"/>
          </p:cNvPicPr>
          <p:nvPr/>
        </p:nvPicPr>
        <p:blipFill>
          <a:blip r:embed="rId2" cstate="print"/>
          <a:stretch>
            <a:fillRect/>
          </a:stretch>
        </p:blipFill>
        <p:spPr>
          <a:xfrm>
            <a:off x="609600" y="2133600"/>
            <a:ext cx="7110077" cy="762000"/>
          </a:xfrm>
          <a:prstGeom prst="rect">
            <a:avLst/>
          </a:prstGeom>
        </p:spPr>
      </p:pic>
      <p:pic>
        <p:nvPicPr>
          <p:cNvPr id="9" name="Picture 8" descr="vbox-pfsense-update2.png"/>
          <p:cNvPicPr>
            <a:picLocks noChangeAspect="1"/>
          </p:cNvPicPr>
          <p:nvPr/>
        </p:nvPicPr>
        <p:blipFill>
          <a:blip r:embed="rId3" cstate="print"/>
          <a:stretch>
            <a:fillRect/>
          </a:stretch>
        </p:blipFill>
        <p:spPr>
          <a:xfrm>
            <a:off x="2057400" y="3962400"/>
            <a:ext cx="4214225" cy="1013548"/>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Checking for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106</a:t>
            </a:fld>
            <a:endParaRPr lang="en-US"/>
          </a:p>
        </p:txBody>
      </p:sp>
      <p:sp>
        <p:nvSpPr>
          <p:cNvPr id="7" name="Content Placeholder 6"/>
          <p:cNvSpPr>
            <a:spLocks noGrp="1"/>
          </p:cNvSpPr>
          <p:nvPr>
            <p:ph idx="1"/>
          </p:nvPr>
        </p:nvSpPr>
        <p:spPr>
          <a:xfrm>
            <a:off x="457200" y="1371600"/>
            <a:ext cx="8229600" cy="4754563"/>
          </a:xfrm>
        </p:spPr>
        <p:txBody>
          <a:bodyPr/>
          <a:lstStyle/>
          <a:p>
            <a:r>
              <a:rPr lang="en-US" dirty="0" smtClean="0">
                <a:solidFill>
                  <a:srgbClr val="00B0F0"/>
                </a:solidFill>
              </a:rPr>
              <a:t>On the System Update page:</a:t>
            </a:r>
          </a:p>
          <a:p>
            <a:pPr lvl="1"/>
            <a:r>
              <a:rPr lang="en-US" dirty="0" smtClean="0">
                <a:solidFill>
                  <a:srgbClr val="00B0F0"/>
                </a:solidFill>
              </a:rPr>
              <a:t>Ensure “Latest stable version” is selected</a:t>
            </a:r>
          </a:p>
          <a:p>
            <a:pPr lvl="1"/>
            <a:r>
              <a:rPr lang="en-US" dirty="0" smtClean="0">
                <a:solidFill>
                  <a:srgbClr val="00B0F0"/>
                </a:solidFill>
              </a:rPr>
              <a:t>Click Confirm</a:t>
            </a:r>
          </a:p>
          <a:p>
            <a:pPr lvl="1"/>
            <a:r>
              <a:rPr lang="en-US" dirty="0" smtClean="0">
                <a:solidFill>
                  <a:srgbClr val="00B0F0"/>
                </a:solidFill>
              </a:rPr>
              <a:t>Note: will cause the VM to reboot. Log back in, and the update(s) should be applied.</a:t>
            </a:r>
          </a:p>
        </p:txBody>
      </p:sp>
      <p:pic>
        <p:nvPicPr>
          <p:cNvPr id="6" name="Picture 5" descr="vbox-pfsense-update3.png"/>
          <p:cNvPicPr>
            <a:picLocks noChangeAspect="1"/>
          </p:cNvPicPr>
          <p:nvPr/>
        </p:nvPicPr>
        <p:blipFill>
          <a:blip r:embed="rId2" cstate="print"/>
          <a:stretch>
            <a:fillRect/>
          </a:stretch>
        </p:blipFill>
        <p:spPr>
          <a:xfrm>
            <a:off x="1828800" y="4038600"/>
            <a:ext cx="5052498" cy="2049958"/>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Checking for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107</a:t>
            </a:fld>
            <a:endParaRPr lang="en-US"/>
          </a:p>
        </p:txBody>
      </p:sp>
      <p:pic>
        <p:nvPicPr>
          <p:cNvPr id="8" name="Content Placeholder 7" descr="vbox-pfsense-update4.png"/>
          <p:cNvPicPr>
            <a:picLocks noGrp="1" noChangeAspect="1"/>
          </p:cNvPicPr>
          <p:nvPr>
            <p:ph idx="1"/>
          </p:nvPr>
        </p:nvPicPr>
        <p:blipFill>
          <a:blip r:embed="rId2" cstate="print"/>
          <a:stretch>
            <a:fillRect/>
          </a:stretch>
        </p:blipFill>
        <p:spPr>
          <a:xfrm>
            <a:off x="457200" y="1524000"/>
            <a:ext cx="8229600" cy="4486957"/>
          </a:xfr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 few more things to do</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108</a:t>
            </a:fld>
            <a:endParaRPr lang="en-US"/>
          </a:p>
        </p:txBody>
      </p:sp>
      <p:sp>
        <p:nvSpPr>
          <p:cNvPr id="6" name="Content Placeholder 5"/>
          <p:cNvSpPr>
            <a:spLocks noGrp="1"/>
          </p:cNvSpPr>
          <p:nvPr>
            <p:ph idx="1"/>
          </p:nvPr>
        </p:nvSpPr>
        <p:spPr>
          <a:xfrm>
            <a:off x="457200" y="1600200"/>
            <a:ext cx="8229600" cy="4724400"/>
          </a:xfrm>
        </p:spPr>
        <p:txBody>
          <a:bodyPr>
            <a:normAutofit fontScale="92500"/>
          </a:bodyPr>
          <a:lstStyle/>
          <a:p>
            <a:r>
              <a:rPr lang="en-US" dirty="0" smtClean="0">
                <a:solidFill>
                  <a:srgbClr val="00B0F0"/>
                </a:solidFill>
              </a:rPr>
              <a:t>System &gt; General Setup</a:t>
            </a:r>
          </a:p>
          <a:p>
            <a:pPr lvl="1"/>
            <a:r>
              <a:rPr lang="en-US" dirty="0" smtClean="0">
                <a:solidFill>
                  <a:srgbClr val="00B0F0"/>
                </a:solidFill>
              </a:rPr>
              <a:t>Change to the dark theme (your eyes will thank you)</a:t>
            </a:r>
          </a:p>
          <a:p>
            <a:pPr lvl="1"/>
            <a:r>
              <a:rPr lang="en-US" dirty="0" smtClean="0">
                <a:solidFill>
                  <a:srgbClr val="00B0F0"/>
                </a:solidFill>
              </a:rPr>
              <a:t>Set up additional DNS resolvers (optional)</a:t>
            </a:r>
          </a:p>
          <a:p>
            <a:r>
              <a:rPr lang="en-US" dirty="0" smtClean="0">
                <a:solidFill>
                  <a:srgbClr val="00B0F0"/>
                </a:solidFill>
              </a:rPr>
              <a:t>System &gt; Package Manager</a:t>
            </a:r>
          </a:p>
          <a:p>
            <a:pPr lvl="1"/>
            <a:r>
              <a:rPr lang="en-US" dirty="0" smtClean="0">
                <a:solidFill>
                  <a:srgbClr val="00B0F0"/>
                </a:solidFill>
              </a:rPr>
              <a:t>Install and enable the Squid proxy service</a:t>
            </a:r>
          </a:p>
          <a:p>
            <a:r>
              <a:rPr lang="en-US" dirty="0" smtClean="0">
                <a:solidFill>
                  <a:srgbClr val="00B0F0"/>
                </a:solidFill>
              </a:rPr>
              <a:t>Firewall &gt; Rules</a:t>
            </a:r>
          </a:p>
          <a:p>
            <a:pPr lvl="1"/>
            <a:r>
              <a:rPr lang="en-US" dirty="0" smtClean="0">
                <a:solidFill>
                  <a:srgbClr val="00B0F0"/>
                </a:solidFill>
              </a:rPr>
              <a:t>(Temporary) allow any/any rules to set up our VMs</a:t>
            </a:r>
          </a:p>
          <a:p>
            <a:r>
              <a:rPr lang="en-US" dirty="0" smtClean="0">
                <a:solidFill>
                  <a:srgbClr val="00B0F0"/>
                </a:solidFill>
              </a:rPr>
              <a:t>Snapshots</a:t>
            </a:r>
          </a:p>
          <a:p>
            <a:pPr lvl="1"/>
            <a:r>
              <a:rPr lang="en-US" dirty="0" smtClean="0">
                <a:solidFill>
                  <a:srgbClr val="00B0F0"/>
                </a:solidFill>
              </a:rPr>
              <a:t>Revert your VM, in case you make mistakes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&gt; General Setup</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109</a:t>
            </a:fld>
            <a:endParaRPr lang="en-US"/>
          </a:p>
        </p:txBody>
      </p:sp>
      <p:sp>
        <p:nvSpPr>
          <p:cNvPr id="6" name="Content Placeholder 5"/>
          <p:cNvSpPr>
            <a:spLocks noGrp="1"/>
          </p:cNvSpPr>
          <p:nvPr>
            <p:ph idx="1"/>
          </p:nvPr>
        </p:nvSpPr>
        <p:spPr/>
        <p:txBody>
          <a:bodyPr>
            <a:normAutofit lnSpcReduction="10000"/>
          </a:bodyPr>
          <a:lstStyle/>
          <a:p>
            <a:r>
              <a:rPr lang="en-US" dirty="0" smtClean="0">
                <a:solidFill>
                  <a:srgbClr val="00B0F0"/>
                </a:solidFill>
              </a:rPr>
              <a:t>DNS Server Settings</a:t>
            </a:r>
          </a:p>
          <a:p>
            <a:pPr lvl="1"/>
            <a:r>
              <a:rPr lang="en-US" dirty="0" smtClean="0">
                <a:solidFill>
                  <a:srgbClr val="00B0F0"/>
                </a:solidFill>
              </a:rPr>
              <a:t>You can specify additional DNS servers here and/or DNS Server Override settings</a:t>
            </a:r>
          </a:p>
          <a:p>
            <a:r>
              <a:rPr lang="en-US" dirty="0" smtClean="0">
                <a:solidFill>
                  <a:srgbClr val="00B0F0"/>
                </a:solidFill>
              </a:rPr>
              <a:t>webConfigurator</a:t>
            </a:r>
          </a:p>
          <a:p>
            <a:pPr lvl="1"/>
            <a:r>
              <a:rPr lang="en-US" dirty="0" smtClean="0">
                <a:solidFill>
                  <a:srgbClr val="00B0F0"/>
                </a:solidFill>
              </a:rPr>
              <a:t>Select “pfSense dark” from the Theme drop-down</a:t>
            </a:r>
          </a:p>
          <a:p>
            <a:pPr lvl="1"/>
            <a:r>
              <a:rPr lang="en-US" dirty="0" smtClean="0">
                <a:solidFill>
                  <a:srgbClr val="00B0F0"/>
                </a:solidFill>
              </a:rPr>
              <a:t>Note: Theme will not change until after you click Save AND navigate away from this page</a:t>
            </a:r>
          </a:p>
          <a:p>
            <a:r>
              <a:rPr lang="en-US" dirty="0" smtClean="0">
                <a:solidFill>
                  <a:srgbClr val="00B0F0"/>
                </a:solidFill>
              </a:rPr>
              <a:t>Be sure to click Save on the bottom of the page for your settings to apply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Where can I go if I want to learn more?</a:t>
            </a:r>
            <a:endParaRPr lang="en-US" dirty="0">
              <a:solidFill>
                <a:srgbClr val="00B0F0"/>
              </a:solidFill>
            </a:endParaRPr>
          </a:p>
        </p:txBody>
      </p:sp>
      <p:sp>
        <p:nvSpPr>
          <p:cNvPr id="3" name="Content Placeholder 2"/>
          <p:cNvSpPr>
            <a:spLocks noGrp="1"/>
          </p:cNvSpPr>
          <p:nvPr>
            <p:ph idx="1"/>
          </p:nvPr>
        </p:nvSpPr>
        <p:spPr/>
        <p:txBody>
          <a:bodyPr>
            <a:normAutofit fontScale="77500" lnSpcReduction="20000"/>
          </a:bodyPr>
          <a:lstStyle/>
          <a:p>
            <a:r>
              <a:rPr lang="en-US" dirty="0" smtClean="0">
                <a:solidFill>
                  <a:srgbClr val="00B0F0"/>
                </a:solidFill>
              </a:rPr>
              <a:t>Cybrary.it – has a host of different training videos on various subjects</a:t>
            </a:r>
          </a:p>
          <a:p>
            <a:pPr lvl="1"/>
            <a:r>
              <a:rPr lang="en-US" dirty="0" smtClean="0">
                <a:solidFill>
                  <a:srgbClr val="00B0F0"/>
                </a:solidFill>
              </a:rPr>
              <a:t>Most are centered around IT certifications, but still extremely valuable</a:t>
            </a:r>
          </a:p>
          <a:p>
            <a:r>
              <a:rPr lang="en-US" dirty="0" smtClean="0">
                <a:solidFill>
                  <a:srgbClr val="00B0F0"/>
                </a:solidFill>
              </a:rPr>
              <a:t>Learn Python The Hard Way – Command-line crash course</a:t>
            </a:r>
          </a:p>
          <a:p>
            <a:pPr lvl="1"/>
            <a:r>
              <a:rPr lang="en-US" dirty="0" smtClean="0">
                <a:solidFill>
                  <a:srgbClr val="00B0F0"/>
                </a:solidFill>
              </a:rPr>
              <a:t>https://learnpythonthehardway.org/book/appendixa.html</a:t>
            </a:r>
          </a:p>
          <a:p>
            <a:r>
              <a:rPr lang="en-US" dirty="0" smtClean="0">
                <a:solidFill>
                  <a:srgbClr val="00B0F0"/>
                </a:solidFill>
              </a:rPr>
              <a:t>Can’t go wrong with No Starch Press books</a:t>
            </a:r>
          </a:p>
          <a:p>
            <a:pPr lvl="1"/>
            <a:r>
              <a:rPr lang="en-US" i="1" dirty="0" smtClean="0">
                <a:solidFill>
                  <a:srgbClr val="00B0F0"/>
                </a:solidFill>
              </a:rPr>
              <a:t>The Linux Command Line</a:t>
            </a:r>
          </a:p>
          <a:p>
            <a:pPr lvl="1"/>
            <a:r>
              <a:rPr lang="en-US" i="1" dirty="0" smtClean="0">
                <a:solidFill>
                  <a:srgbClr val="00B0F0"/>
                </a:solidFill>
              </a:rPr>
              <a:t>TCP/IP Guide</a:t>
            </a:r>
          </a:p>
          <a:p>
            <a:pPr lvl="1"/>
            <a:r>
              <a:rPr lang="en-US" i="1" dirty="0" smtClean="0">
                <a:solidFill>
                  <a:srgbClr val="00B0F0"/>
                </a:solidFill>
              </a:rPr>
              <a:t>Network Know-How</a:t>
            </a:r>
          </a:p>
          <a:p>
            <a:pPr lvl="1"/>
            <a:r>
              <a:rPr lang="en-US" i="1" dirty="0" smtClean="0">
                <a:solidFill>
                  <a:srgbClr val="00B0F0"/>
                </a:solidFill>
              </a:rPr>
              <a:t>Practical Packet Analysis</a:t>
            </a:r>
          </a:p>
          <a:p>
            <a:r>
              <a:rPr lang="en-US" dirty="0" smtClean="0">
                <a:solidFill>
                  <a:srgbClr val="00B0F0"/>
                </a:solidFill>
              </a:rPr>
              <a:t>More resources can be found in Chapter 14</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&gt; General Setup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110</a:t>
            </a:fld>
            <a:endParaRPr lang="en-US"/>
          </a:p>
        </p:txBody>
      </p:sp>
      <p:pic>
        <p:nvPicPr>
          <p:cNvPr id="7" name="Content Placeholder 6" descr="system-general_setup1.png"/>
          <p:cNvPicPr>
            <a:picLocks noGrp="1" noChangeAspect="1"/>
          </p:cNvPicPr>
          <p:nvPr>
            <p:ph idx="1"/>
          </p:nvPr>
        </p:nvPicPr>
        <p:blipFill>
          <a:blip r:embed="rId2" cstate="print"/>
          <a:stretch>
            <a:fillRect/>
          </a:stretch>
        </p:blipFill>
        <p:spPr>
          <a:xfrm>
            <a:off x="838200" y="1143000"/>
            <a:ext cx="7543800" cy="2005063"/>
          </a:xfrm>
        </p:spPr>
      </p:pic>
      <p:pic>
        <p:nvPicPr>
          <p:cNvPr id="8" name="Picture 7" descr="system-general_setup2.png"/>
          <p:cNvPicPr>
            <a:picLocks noChangeAspect="1"/>
          </p:cNvPicPr>
          <p:nvPr/>
        </p:nvPicPr>
        <p:blipFill>
          <a:blip r:embed="rId3" cstate="print"/>
          <a:stretch>
            <a:fillRect/>
          </a:stretch>
        </p:blipFill>
        <p:spPr>
          <a:xfrm>
            <a:off x="228600" y="3200400"/>
            <a:ext cx="8710415" cy="807790"/>
          </a:xfrm>
          <a:prstGeom prst="rect">
            <a:avLst/>
          </a:prstGeom>
        </p:spPr>
      </p:pic>
      <p:pic>
        <p:nvPicPr>
          <p:cNvPr id="9" name="Picture 8" descr="system-general_setup3.png"/>
          <p:cNvPicPr>
            <a:picLocks noChangeAspect="1"/>
          </p:cNvPicPr>
          <p:nvPr/>
        </p:nvPicPr>
        <p:blipFill>
          <a:blip r:embed="rId4" cstate="print"/>
          <a:stretch>
            <a:fillRect/>
          </a:stretch>
        </p:blipFill>
        <p:spPr>
          <a:xfrm>
            <a:off x="2971800" y="4038600"/>
            <a:ext cx="3353170" cy="2694511"/>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&gt; Package Manager</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111</a:t>
            </a:fld>
            <a:endParaRPr lang="en-US"/>
          </a:p>
        </p:txBody>
      </p:sp>
      <p:sp>
        <p:nvSpPr>
          <p:cNvPr id="11" name="Content Placeholder 10"/>
          <p:cNvSpPr>
            <a:spLocks noGrp="1"/>
          </p:cNvSpPr>
          <p:nvPr>
            <p:ph idx="1"/>
          </p:nvPr>
        </p:nvSpPr>
        <p:spPr/>
        <p:txBody>
          <a:bodyPr/>
          <a:lstStyle/>
          <a:p>
            <a:r>
              <a:rPr lang="en-US" dirty="0" smtClean="0">
                <a:solidFill>
                  <a:srgbClr val="00B0F0"/>
                </a:solidFill>
              </a:rPr>
              <a:t>Click on Available Packages, search for squid and install the package named “squid”</a:t>
            </a:r>
          </a:p>
          <a:p>
            <a:pPr lvl="1"/>
            <a:r>
              <a:rPr lang="en-US" dirty="0" smtClean="0">
                <a:solidFill>
                  <a:srgbClr val="00B0F0"/>
                </a:solidFill>
              </a:rPr>
              <a:t>Not squidGuard, not Lightsquid, just squid.</a:t>
            </a:r>
          </a:p>
          <a:p>
            <a:r>
              <a:rPr lang="en-US" dirty="0" smtClean="0">
                <a:solidFill>
                  <a:srgbClr val="00B0F0"/>
                </a:solidFill>
              </a:rPr>
              <a:t>Just like the system update, click confirm, and let pfSense do its thing.</a:t>
            </a:r>
          </a:p>
          <a:p>
            <a:endParaRPr lang="en-US" dirty="0">
              <a:solidFill>
                <a:srgbClr val="00B0F0"/>
              </a:solidFil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&gt; Package Manager</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112</a:t>
            </a:fld>
            <a:endParaRPr lang="en-US"/>
          </a:p>
        </p:txBody>
      </p:sp>
      <p:pic>
        <p:nvPicPr>
          <p:cNvPr id="6" name="Content Placeholder 5" descr="vbox-pfsense-squid1.png"/>
          <p:cNvPicPr>
            <a:picLocks noGrp="1" noChangeAspect="1"/>
          </p:cNvPicPr>
          <p:nvPr>
            <p:ph idx="1"/>
          </p:nvPr>
        </p:nvPicPr>
        <p:blipFill>
          <a:blip r:embed="rId2" cstate="print"/>
          <a:stretch>
            <a:fillRect/>
          </a:stretch>
        </p:blipFill>
        <p:spPr>
          <a:xfrm>
            <a:off x="457200" y="1066800"/>
            <a:ext cx="8229600" cy="4474485"/>
          </a:xfrm>
        </p:spPr>
      </p:pic>
      <p:pic>
        <p:nvPicPr>
          <p:cNvPr id="7" name="Picture 6" descr="vbox-pfsense-squid2.png"/>
          <p:cNvPicPr>
            <a:picLocks noChangeAspect="1"/>
          </p:cNvPicPr>
          <p:nvPr/>
        </p:nvPicPr>
        <p:blipFill>
          <a:blip r:embed="rId3" cstate="print"/>
          <a:stretch>
            <a:fillRect/>
          </a:stretch>
        </p:blipFill>
        <p:spPr>
          <a:xfrm>
            <a:off x="2362200" y="5562600"/>
            <a:ext cx="4092295" cy="716342"/>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Services &gt; Squid Proxy Server</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113</a:t>
            </a:fld>
            <a:endParaRPr lang="en-US"/>
          </a:p>
        </p:txBody>
      </p:sp>
      <p:sp>
        <p:nvSpPr>
          <p:cNvPr id="8" name="Content Placeholder 7"/>
          <p:cNvSpPr>
            <a:spLocks noGrp="1"/>
          </p:cNvSpPr>
          <p:nvPr>
            <p:ph idx="1"/>
          </p:nvPr>
        </p:nvSpPr>
        <p:spPr>
          <a:xfrm>
            <a:off x="457200" y="1295400"/>
            <a:ext cx="8229600" cy="5029200"/>
          </a:xfrm>
        </p:spPr>
        <p:txBody>
          <a:bodyPr>
            <a:normAutofit fontScale="70000" lnSpcReduction="20000"/>
          </a:bodyPr>
          <a:lstStyle/>
          <a:p>
            <a:r>
              <a:rPr lang="en-US" dirty="0" smtClean="0">
                <a:solidFill>
                  <a:srgbClr val="00B0F0"/>
                </a:solidFill>
              </a:rPr>
              <a:t>Menu option appears after squid is installed</a:t>
            </a:r>
          </a:p>
          <a:p>
            <a:r>
              <a:rPr lang="en-US" dirty="0" smtClean="0">
                <a:solidFill>
                  <a:srgbClr val="00B0F0"/>
                </a:solidFill>
              </a:rPr>
              <a:t>Need to change things on the “General” and “Local Cache” tabs</a:t>
            </a:r>
          </a:p>
          <a:p>
            <a:r>
              <a:rPr lang="en-US" dirty="0" smtClean="0">
                <a:solidFill>
                  <a:srgbClr val="00B0F0"/>
                </a:solidFill>
              </a:rPr>
              <a:t>Local Cache:</a:t>
            </a:r>
          </a:p>
          <a:p>
            <a:pPr lvl="1"/>
            <a:r>
              <a:rPr lang="en-US" dirty="0" smtClean="0">
                <a:solidFill>
                  <a:srgbClr val="00B0F0"/>
                </a:solidFill>
              </a:rPr>
              <a:t>Scroll to the bottom of the tab and click Save</a:t>
            </a:r>
          </a:p>
          <a:p>
            <a:pPr lvl="1"/>
            <a:r>
              <a:rPr lang="en-US" dirty="0" smtClean="0">
                <a:solidFill>
                  <a:srgbClr val="00B0F0"/>
                </a:solidFill>
              </a:rPr>
              <a:t>Why: Squid service demands you to set the Local Cache policy in order to run</a:t>
            </a:r>
          </a:p>
          <a:p>
            <a:r>
              <a:rPr lang="en-US" dirty="0" smtClean="0">
                <a:solidFill>
                  <a:srgbClr val="00B0F0"/>
                </a:solidFill>
              </a:rPr>
              <a:t>General tab:</a:t>
            </a:r>
          </a:p>
          <a:p>
            <a:pPr lvl="1"/>
            <a:r>
              <a:rPr lang="en-US" dirty="0" smtClean="0">
                <a:solidFill>
                  <a:srgbClr val="00B0F0"/>
                </a:solidFill>
              </a:rPr>
              <a:t>Under Squid General Settings:</a:t>
            </a:r>
          </a:p>
          <a:p>
            <a:pPr lvl="2"/>
            <a:r>
              <a:rPr lang="en-US" dirty="0" smtClean="0">
                <a:solidFill>
                  <a:srgbClr val="00B0F0"/>
                </a:solidFill>
              </a:rPr>
              <a:t>Check Enable Squid Proxy</a:t>
            </a:r>
          </a:p>
          <a:p>
            <a:pPr lvl="2"/>
            <a:r>
              <a:rPr lang="en-US" dirty="0" smtClean="0">
                <a:solidFill>
                  <a:srgbClr val="00B0F0"/>
                </a:solidFill>
              </a:rPr>
              <a:t>Change Proxy Interface(s) to LAN and OPT1</a:t>
            </a:r>
          </a:p>
          <a:p>
            <a:pPr lvl="1"/>
            <a:r>
              <a:rPr lang="en-US" dirty="0" smtClean="0">
                <a:solidFill>
                  <a:srgbClr val="00B0F0"/>
                </a:solidFill>
              </a:rPr>
              <a:t>Under Headers Handling, Language and other Customizations:</a:t>
            </a:r>
          </a:p>
          <a:p>
            <a:pPr lvl="2"/>
            <a:r>
              <a:rPr lang="en-US" dirty="0" smtClean="0">
                <a:solidFill>
                  <a:srgbClr val="00B0F0"/>
                </a:solidFill>
              </a:rPr>
              <a:t>Set X-Forwarded Header Mode drop-down to off</a:t>
            </a:r>
          </a:p>
          <a:p>
            <a:pPr lvl="2"/>
            <a:r>
              <a:rPr lang="en-US" dirty="0" smtClean="0">
                <a:solidFill>
                  <a:srgbClr val="00B0F0"/>
                </a:solidFill>
              </a:rPr>
              <a:t>Check “Disable VIA Header”</a:t>
            </a:r>
          </a:p>
          <a:p>
            <a:pPr lvl="2"/>
            <a:r>
              <a:rPr lang="en-US" dirty="0" smtClean="0">
                <a:solidFill>
                  <a:srgbClr val="00B0F0"/>
                </a:solidFill>
              </a:rPr>
              <a:t>Check “Suppress Squid Version”</a:t>
            </a:r>
          </a:p>
          <a:p>
            <a:pPr lvl="2"/>
            <a:r>
              <a:rPr lang="en-US" dirty="0" smtClean="0">
                <a:solidFill>
                  <a:srgbClr val="00B0F0"/>
                </a:solidFill>
              </a:rPr>
              <a:t>Why: Deception</a:t>
            </a:r>
          </a:p>
          <a:p>
            <a:r>
              <a:rPr lang="en-US" dirty="0" smtClean="0">
                <a:solidFill>
                  <a:srgbClr val="00B0F0"/>
                </a:solidFill>
              </a:rPr>
              <a:t>Click Save when you have made these changes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Services &gt; Squid Proxy Server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114</a:t>
            </a:fld>
            <a:endParaRPr lang="en-US"/>
          </a:p>
        </p:txBody>
      </p:sp>
      <p:pic>
        <p:nvPicPr>
          <p:cNvPr id="6" name="Content Placeholder 5" descr="vbox-pfsense-squid3.png"/>
          <p:cNvPicPr>
            <a:picLocks noGrp="1" noChangeAspect="1"/>
          </p:cNvPicPr>
          <p:nvPr>
            <p:ph idx="1"/>
          </p:nvPr>
        </p:nvPicPr>
        <p:blipFill>
          <a:blip r:embed="rId2" cstate="print"/>
          <a:stretch>
            <a:fillRect/>
          </a:stretch>
        </p:blipFill>
        <p:spPr>
          <a:xfrm>
            <a:off x="1295400" y="1143000"/>
            <a:ext cx="6553768" cy="2179509"/>
          </a:xfrm>
        </p:spPr>
      </p:pic>
      <p:pic>
        <p:nvPicPr>
          <p:cNvPr id="7" name="Picture 6" descr="vbox-pfsense-squid4.png"/>
          <p:cNvPicPr>
            <a:picLocks noChangeAspect="1"/>
          </p:cNvPicPr>
          <p:nvPr/>
        </p:nvPicPr>
        <p:blipFill>
          <a:blip r:embed="rId3" cstate="print"/>
          <a:stretch>
            <a:fillRect/>
          </a:stretch>
        </p:blipFill>
        <p:spPr>
          <a:xfrm>
            <a:off x="1752600" y="3352800"/>
            <a:ext cx="5509784" cy="3355896"/>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115</a:t>
            </a:fld>
            <a:endParaRPr lang="en-US"/>
          </a:p>
        </p:txBody>
      </p:sp>
      <p:sp>
        <p:nvSpPr>
          <p:cNvPr id="8" name="Content Placeholder 7"/>
          <p:cNvSpPr>
            <a:spLocks noGrp="1"/>
          </p:cNvSpPr>
          <p:nvPr>
            <p:ph idx="1"/>
          </p:nvPr>
        </p:nvSpPr>
        <p:spPr>
          <a:xfrm>
            <a:off x="457200" y="1143000"/>
            <a:ext cx="8229600" cy="5334000"/>
          </a:xfrm>
        </p:spPr>
        <p:txBody>
          <a:bodyPr>
            <a:normAutofit fontScale="62500" lnSpcReduction="20000"/>
          </a:bodyPr>
          <a:lstStyle/>
          <a:p>
            <a:r>
              <a:rPr lang="en-US" dirty="0" smtClean="0">
                <a:solidFill>
                  <a:srgbClr val="00B0F0"/>
                </a:solidFill>
              </a:rPr>
              <a:t>Navigate to the LAN tab:</a:t>
            </a:r>
          </a:p>
          <a:p>
            <a:pPr lvl="1"/>
            <a:r>
              <a:rPr lang="en-US" dirty="0" smtClean="0">
                <a:solidFill>
                  <a:srgbClr val="00B0F0"/>
                </a:solidFill>
              </a:rPr>
              <a:t>Delete “Default allow LAN IPv6 to any rule (click the trashcan Action icon)</a:t>
            </a:r>
          </a:p>
          <a:p>
            <a:pPr lvl="1"/>
            <a:r>
              <a:rPr lang="en-US" dirty="0" smtClean="0">
                <a:solidFill>
                  <a:srgbClr val="00B0F0"/>
                </a:solidFill>
              </a:rPr>
              <a:t>Add Allow rule for IPv4 TCP src: 172.16.1.2 dst: 172.16.1.1 port: 443 (HTTPS) description: better anti-lockout rule</a:t>
            </a:r>
          </a:p>
          <a:p>
            <a:pPr lvl="2"/>
            <a:r>
              <a:rPr lang="en-US" dirty="0" smtClean="0">
                <a:solidFill>
                  <a:srgbClr val="00B0F0"/>
                </a:solidFill>
              </a:rPr>
              <a:t>If necessary, re-arrange rule to where it sits just below the rule labeled “Anti-Lockout Rule”</a:t>
            </a:r>
          </a:p>
          <a:p>
            <a:r>
              <a:rPr lang="en-US" dirty="0" smtClean="0">
                <a:solidFill>
                  <a:srgbClr val="00B0F0"/>
                </a:solidFill>
              </a:rPr>
              <a:t>Navigate to OPT1 tab:</a:t>
            </a:r>
          </a:p>
          <a:p>
            <a:pPr lvl="1"/>
            <a:r>
              <a:rPr lang="en-US" dirty="0" smtClean="0">
                <a:solidFill>
                  <a:srgbClr val="00B0F0"/>
                </a:solidFill>
              </a:rPr>
              <a:t>Create IPv4 deny src 172.16.2.2 dst:any protocol: any</a:t>
            </a:r>
          </a:p>
          <a:p>
            <a:pPr lvl="2"/>
            <a:r>
              <a:rPr lang="en-US" dirty="0" smtClean="0">
                <a:solidFill>
                  <a:srgbClr val="00B0F0"/>
                </a:solidFill>
              </a:rPr>
              <a:t>Metasploitable2 should never be allowed to talk to ANYTHING outside of our lab</a:t>
            </a:r>
          </a:p>
          <a:p>
            <a:pPr lvl="1"/>
            <a:r>
              <a:rPr lang="en-US" dirty="0" smtClean="0">
                <a:solidFill>
                  <a:srgbClr val="00B0F0"/>
                </a:solidFill>
              </a:rPr>
              <a:t>Create IPv4 allow any src/dst, any protocol</a:t>
            </a:r>
          </a:p>
          <a:p>
            <a:pPr lvl="2"/>
            <a:r>
              <a:rPr lang="en-US" dirty="0" smtClean="0">
                <a:solidFill>
                  <a:srgbClr val="00B0F0"/>
                </a:solidFill>
              </a:rPr>
              <a:t>Place this BELOW the deny rule</a:t>
            </a:r>
          </a:p>
          <a:p>
            <a:r>
              <a:rPr lang="en-US" dirty="0" smtClean="0">
                <a:solidFill>
                  <a:srgbClr val="00B0F0"/>
                </a:solidFill>
              </a:rPr>
              <a:t>Apply your firewall rule changes</a:t>
            </a:r>
          </a:p>
          <a:p>
            <a:pPr lvl="1"/>
            <a:r>
              <a:rPr lang="en-US" dirty="0" smtClean="0">
                <a:solidFill>
                  <a:srgbClr val="00B0F0"/>
                </a:solidFill>
              </a:rPr>
              <a:t>Note: If you had to rearrange any rules, click Save to save the rule order, before applying your changes.</a:t>
            </a:r>
          </a:p>
          <a:p>
            <a:r>
              <a:rPr lang="en-US" dirty="0" smtClean="0">
                <a:solidFill>
                  <a:srgbClr val="00B0F0"/>
                </a:solidFill>
              </a:rPr>
              <a:t>Delete “Anti-Lockout Rule” (back on LAN tab)</a:t>
            </a:r>
          </a:p>
          <a:p>
            <a:pPr lvl="1"/>
            <a:r>
              <a:rPr lang="en-US" dirty="0" smtClean="0">
                <a:solidFill>
                  <a:srgbClr val="00B0F0"/>
                </a:solidFill>
              </a:rPr>
              <a:t>Click the gear, click the checkbox next to “Anti-lockout” on System &gt; Advanced &gt; Admin Access, click Save</a:t>
            </a:r>
          </a:p>
          <a:p>
            <a:pPr lvl="1"/>
            <a:r>
              <a:rPr lang="en-US" dirty="0" smtClean="0">
                <a:solidFill>
                  <a:srgbClr val="00B0F0"/>
                </a:solidFill>
              </a:rPr>
              <a:t>Naviate to Firewall &gt; Rules &gt; LAN, </a:t>
            </a:r>
            <a:r>
              <a:rPr lang="en-US" b="1" i="1" u="sng" dirty="0" smtClean="0">
                <a:solidFill>
                  <a:srgbClr val="00B0F0"/>
                </a:solidFill>
              </a:rPr>
              <a:t>MAKE ABSOLUTELY SURE </a:t>
            </a:r>
            <a:r>
              <a:rPr lang="en-US" dirty="0" smtClean="0">
                <a:solidFill>
                  <a:srgbClr val="00B0F0"/>
                </a:solidFill>
              </a:rPr>
              <a:t>“better anti-lockout rule” is the first rule on the top</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116</a:t>
            </a:fld>
            <a:endParaRPr lang="en-US"/>
          </a:p>
        </p:txBody>
      </p:sp>
      <p:pic>
        <p:nvPicPr>
          <p:cNvPr id="6" name="Content Placeholder 5" descr="vbox-pfsense-initial-fw-rules1.png"/>
          <p:cNvPicPr>
            <a:picLocks noGrp="1" noChangeAspect="1"/>
          </p:cNvPicPr>
          <p:nvPr>
            <p:ph idx="1"/>
          </p:nvPr>
        </p:nvPicPr>
        <p:blipFill>
          <a:blip r:embed="rId2" cstate="print"/>
          <a:stretch>
            <a:fillRect/>
          </a:stretch>
        </p:blipFill>
        <p:spPr>
          <a:xfrm>
            <a:off x="457200" y="2057400"/>
            <a:ext cx="7818798" cy="579170"/>
          </a:xfrm>
        </p:spPr>
      </p:pic>
      <p:pic>
        <p:nvPicPr>
          <p:cNvPr id="7" name="Picture 6" descr="vbox-pfsense-initial-fw-rules2.png"/>
          <p:cNvPicPr>
            <a:picLocks noChangeAspect="1"/>
          </p:cNvPicPr>
          <p:nvPr/>
        </p:nvPicPr>
        <p:blipFill>
          <a:blip r:embed="rId3" cstate="print"/>
          <a:stretch>
            <a:fillRect/>
          </a:stretch>
        </p:blipFill>
        <p:spPr>
          <a:xfrm>
            <a:off x="533400" y="3048000"/>
            <a:ext cx="7834039" cy="1021169"/>
          </a:xfrm>
          <a:prstGeom prst="rect">
            <a:avLst/>
          </a:prstGeom>
        </p:spPr>
      </p:pic>
      <p:pic>
        <p:nvPicPr>
          <p:cNvPr id="9" name="Picture 8" descr="vbox-pfsense-initial-fw-rules3.png"/>
          <p:cNvPicPr>
            <a:picLocks noChangeAspect="1"/>
          </p:cNvPicPr>
          <p:nvPr/>
        </p:nvPicPr>
        <p:blipFill>
          <a:blip r:embed="rId4" cstate="print"/>
          <a:stretch>
            <a:fillRect/>
          </a:stretch>
        </p:blipFill>
        <p:spPr>
          <a:xfrm>
            <a:off x="2057400" y="4495800"/>
            <a:ext cx="4991533" cy="670618"/>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vbox-pfsense-initial-fw-rules5.png"/>
          <p:cNvPicPr>
            <a:picLocks noChangeAspect="1"/>
          </p:cNvPicPr>
          <p:nvPr/>
        </p:nvPicPr>
        <p:blipFill>
          <a:blip r:embed="rId2" cstate="print"/>
          <a:stretch>
            <a:fillRect/>
          </a:stretch>
        </p:blipFill>
        <p:spPr>
          <a:xfrm>
            <a:off x="228600" y="3581400"/>
            <a:ext cx="8779001" cy="2278578"/>
          </a:xfrm>
          <a:prstGeom prst="rect">
            <a:avLst/>
          </a:prstGeom>
        </p:spPr>
      </p:pic>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117</a:t>
            </a:fld>
            <a:endParaRPr lang="en-US"/>
          </a:p>
        </p:txBody>
      </p:sp>
      <p:pic>
        <p:nvPicPr>
          <p:cNvPr id="10" name="Content Placeholder 9" descr="vbox-pfsense-initial-fw-rules4.png"/>
          <p:cNvPicPr>
            <a:picLocks noGrp="1" noChangeAspect="1"/>
          </p:cNvPicPr>
          <p:nvPr>
            <p:ph idx="1"/>
          </p:nvPr>
        </p:nvPicPr>
        <p:blipFill>
          <a:blip r:embed="rId3" cstate="print"/>
          <a:stretch>
            <a:fillRect/>
          </a:stretch>
        </p:blipFill>
        <p:spPr>
          <a:xfrm>
            <a:off x="304800" y="1295400"/>
            <a:ext cx="8229600" cy="1577560"/>
          </a:xfrm>
        </p:spPr>
      </p:pic>
      <p:cxnSp>
        <p:nvCxnSpPr>
          <p:cNvPr id="12" name="Straight Arrow Connector 11"/>
          <p:cNvCxnSpPr/>
          <p:nvPr/>
        </p:nvCxnSpPr>
        <p:spPr>
          <a:xfrm>
            <a:off x="4419600" y="2514600"/>
            <a:ext cx="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118</a:t>
            </a:fld>
            <a:endParaRPr lang="en-US"/>
          </a:p>
        </p:txBody>
      </p:sp>
      <p:pic>
        <p:nvPicPr>
          <p:cNvPr id="9" name="Content Placeholder 8" descr="vbox-pfsense-initial-fw-rules6.png"/>
          <p:cNvPicPr>
            <a:picLocks noGrp="1" noChangeAspect="1"/>
          </p:cNvPicPr>
          <p:nvPr>
            <p:ph idx="1"/>
          </p:nvPr>
        </p:nvPicPr>
        <p:blipFill>
          <a:blip r:embed="rId2" cstate="print"/>
          <a:stretch>
            <a:fillRect/>
          </a:stretch>
        </p:blipFill>
        <p:spPr>
          <a:xfrm>
            <a:off x="2057400" y="1213628"/>
            <a:ext cx="4699551" cy="5043268"/>
          </a:xfr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119</a:t>
            </a:fld>
            <a:endParaRPr lang="en-US"/>
          </a:p>
        </p:txBody>
      </p:sp>
      <p:pic>
        <p:nvPicPr>
          <p:cNvPr id="7" name="Content Placeholder 6" descr="vbox-pfsense-initial-fw-rules7.png"/>
          <p:cNvPicPr>
            <a:picLocks noGrp="1" noChangeAspect="1"/>
          </p:cNvPicPr>
          <p:nvPr>
            <p:ph idx="1"/>
          </p:nvPr>
        </p:nvPicPr>
        <p:blipFill>
          <a:blip r:embed="rId2" cstate="print"/>
          <a:stretch>
            <a:fillRect/>
          </a:stretch>
        </p:blipFill>
        <p:spPr>
          <a:xfrm>
            <a:off x="457200" y="1447800"/>
            <a:ext cx="8229600" cy="1126756"/>
          </a:xfrm>
        </p:spPr>
      </p:pic>
      <p:pic>
        <p:nvPicPr>
          <p:cNvPr id="8" name="Picture 7" descr="vbox-pfsense-initial-fw-rules8.png"/>
          <p:cNvPicPr>
            <a:picLocks noChangeAspect="1"/>
          </p:cNvPicPr>
          <p:nvPr/>
        </p:nvPicPr>
        <p:blipFill>
          <a:blip r:embed="rId3" cstate="print"/>
          <a:stretch>
            <a:fillRect/>
          </a:stretch>
        </p:blipFill>
        <p:spPr>
          <a:xfrm>
            <a:off x="228600" y="3581400"/>
            <a:ext cx="8710415" cy="571550"/>
          </a:xfrm>
          <a:prstGeom prst="rect">
            <a:avLst/>
          </a:prstGeom>
        </p:spPr>
      </p:pic>
      <p:cxnSp>
        <p:nvCxnSpPr>
          <p:cNvPr id="10" name="Straight Arrow Connector 9"/>
          <p:cNvCxnSpPr/>
          <p:nvPr/>
        </p:nvCxnSpPr>
        <p:spPr>
          <a:xfrm>
            <a:off x="4419600" y="2514600"/>
            <a:ext cx="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Three Rules of IT Disciplines</a:t>
            </a:r>
            <a:endParaRPr lang="en-US" dirty="0">
              <a:solidFill>
                <a:srgbClr val="00B0F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B0F0"/>
                </a:solidFill>
              </a:rPr>
              <a:t>Don’t Panic</a:t>
            </a:r>
          </a:p>
          <a:p>
            <a:pPr lvl="1"/>
            <a:r>
              <a:rPr lang="en-US" dirty="0" smtClean="0">
                <a:solidFill>
                  <a:srgbClr val="00B0F0"/>
                </a:solidFill>
              </a:rPr>
              <a:t>Being level-headed in the event of unforeseen problems is extremely important.</a:t>
            </a:r>
          </a:p>
          <a:p>
            <a:r>
              <a:rPr lang="en-US" dirty="0" smtClean="0">
                <a:solidFill>
                  <a:srgbClr val="00B0F0"/>
                </a:solidFill>
              </a:rPr>
              <a:t>Software changes</a:t>
            </a:r>
          </a:p>
          <a:p>
            <a:pPr lvl="1"/>
            <a:r>
              <a:rPr lang="en-US" dirty="0" smtClean="0">
                <a:solidFill>
                  <a:srgbClr val="00B0F0"/>
                </a:solidFill>
              </a:rPr>
              <a:t>Features and UI elements may be added, removed, or be relocated.</a:t>
            </a:r>
          </a:p>
          <a:p>
            <a:r>
              <a:rPr lang="en-US" dirty="0" smtClean="0">
                <a:solidFill>
                  <a:srgbClr val="00B0F0"/>
                </a:solidFill>
              </a:rPr>
              <a:t>Consult the documentation</a:t>
            </a:r>
          </a:p>
          <a:p>
            <a:pPr lvl="1"/>
            <a:r>
              <a:rPr lang="en-US" dirty="0" smtClean="0">
                <a:solidFill>
                  <a:srgbClr val="00B0F0"/>
                </a:solidFill>
              </a:rPr>
              <a:t>Patch notes, product forums, Help menu, PDFs, product support sites, etc.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120</a:t>
            </a:fld>
            <a:endParaRPr lang="en-US"/>
          </a:p>
        </p:txBody>
      </p:sp>
      <p:pic>
        <p:nvPicPr>
          <p:cNvPr id="11" name="Content Placeholder 10" descr="vbox-pfsense-initial-fw-rules9.png"/>
          <p:cNvPicPr>
            <a:picLocks noGrp="1" noChangeAspect="1"/>
          </p:cNvPicPr>
          <p:nvPr>
            <p:ph idx="1"/>
          </p:nvPr>
        </p:nvPicPr>
        <p:blipFill>
          <a:blip r:embed="rId2" cstate="print"/>
          <a:stretch>
            <a:fillRect/>
          </a:stretch>
        </p:blipFill>
        <p:spPr>
          <a:xfrm>
            <a:off x="533400" y="1295400"/>
            <a:ext cx="8229600" cy="2135982"/>
          </a:xfrm>
        </p:spPr>
      </p:pic>
      <p:pic>
        <p:nvPicPr>
          <p:cNvPr id="12" name="Picture 11" descr="vbox-pfsense-initial-fw-rules10.png"/>
          <p:cNvPicPr>
            <a:picLocks noChangeAspect="1"/>
          </p:cNvPicPr>
          <p:nvPr/>
        </p:nvPicPr>
        <p:blipFill>
          <a:blip r:embed="rId3" cstate="print"/>
          <a:stretch>
            <a:fillRect/>
          </a:stretch>
        </p:blipFill>
        <p:spPr>
          <a:xfrm>
            <a:off x="2667000" y="3810000"/>
            <a:ext cx="3711262" cy="289585"/>
          </a:xfrm>
          <a:prstGeom prst="rect">
            <a:avLst/>
          </a:prstGeom>
        </p:spPr>
      </p:pic>
      <p:cxnSp>
        <p:nvCxnSpPr>
          <p:cNvPr id="13" name="Straight Arrow Connector 12"/>
          <p:cNvCxnSpPr/>
          <p:nvPr/>
        </p:nvCxnSpPr>
        <p:spPr>
          <a:xfrm>
            <a:off x="4419600" y="33528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15" descr="vbox-pfsense-initial-fw-rules11.png"/>
          <p:cNvPicPr>
            <a:picLocks noChangeAspect="1"/>
          </p:cNvPicPr>
          <p:nvPr/>
        </p:nvPicPr>
        <p:blipFill>
          <a:blip r:embed="rId4" cstate="print"/>
          <a:stretch>
            <a:fillRect/>
          </a:stretch>
        </p:blipFill>
        <p:spPr>
          <a:xfrm>
            <a:off x="304800" y="4648200"/>
            <a:ext cx="8740898" cy="1386960"/>
          </a:xfrm>
          <a:prstGeom prst="rect">
            <a:avLst/>
          </a:prstGeom>
        </p:spPr>
      </p:pic>
      <p:cxnSp>
        <p:nvCxnSpPr>
          <p:cNvPr id="17" name="Straight Arrow Connector 16"/>
          <p:cNvCxnSpPr/>
          <p:nvPr/>
        </p:nvCxnSpPr>
        <p:spPr>
          <a:xfrm>
            <a:off x="4419600" y="40386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121</a:t>
            </a:fld>
            <a:endParaRPr lang="en-US"/>
          </a:p>
        </p:txBody>
      </p:sp>
      <p:sp>
        <p:nvSpPr>
          <p:cNvPr id="10" name="Content Placeholder 9"/>
          <p:cNvSpPr>
            <a:spLocks noGrp="1"/>
          </p:cNvSpPr>
          <p:nvPr>
            <p:ph idx="1"/>
          </p:nvPr>
        </p:nvSpPr>
        <p:spPr/>
        <p:txBody>
          <a:bodyPr/>
          <a:lstStyle/>
          <a:p>
            <a:r>
              <a:rPr lang="en-US" dirty="0" smtClean="0">
                <a:solidFill>
                  <a:srgbClr val="00B0F0"/>
                </a:solidFill>
              </a:rPr>
              <a:t>TL;DR: capture the status of a VM in a particular point in time</a:t>
            </a:r>
          </a:p>
          <a:p>
            <a:pPr lvl="1"/>
            <a:r>
              <a:rPr lang="en-US" dirty="0" smtClean="0">
                <a:solidFill>
                  <a:srgbClr val="00B0F0"/>
                </a:solidFill>
              </a:rPr>
              <a:t>Why: Can be used to revert (undo) recent changes</a:t>
            </a:r>
          </a:p>
          <a:p>
            <a:pPr lvl="2"/>
            <a:r>
              <a:rPr lang="en-US" dirty="0" smtClean="0">
                <a:solidFill>
                  <a:srgbClr val="00B0F0"/>
                </a:solidFill>
              </a:rPr>
              <a:t>Bad configuration change/change management</a:t>
            </a:r>
          </a:p>
          <a:p>
            <a:pPr lvl="2"/>
            <a:r>
              <a:rPr lang="en-US" dirty="0" smtClean="0">
                <a:solidFill>
                  <a:srgbClr val="00B0F0"/>
                </a:solidFill>
              </a:rPr>
              <a:t>Malware analysis</a:t>
            </a:r>
          </a:p>
          <a:p>
            <a:r>
              <a:rPr lang="en-US" dirty="0" smtClean="0">
                <a:solidFill>
                  <a:srgbClr val="00B0F0"/>
                </a:solidFill>
              </a:rPr>
              <a:t>Virtualbox manager &gt; Bullet List Icon &gt; Snapshots</a:t>
            </a:r>
          </a:p>
          <a:p>
            <a:pPr lvl="1"/>
            <a:r>
              <a:rPr lang="en-US" dirty="0" smtClean="0">
                <a:solidFill>
                  <a:srgbClr val="00B0F0"/>
                </a:solidFill>
              </a:rPr>
              <a:t>Enter a snap shot name, brief description, and click Take</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122</a:t>
            </a:fld>
            <a:endParaRPr lang="en-US"/>
          </a:p>
        </p:txBody>
      </p:sp>
      <p:pic>
        <p:nvPicPr>
          <p:cNvPr id="6" name="Content Placeholder 5" descr="vbox-pfsense-snapshot1.png"/>
          <p:cNvPicPr>
            <a:picLocks noGrp="1" noChangeAspect="1"/>
          </p:cNvPicPr>
          <p:nvPr>
            <p:ph idx="1"/>
          </p:nvPr>
        </p:nvPicPr>
        <p:blipFill>
          <a:blip r:embed="rId2" cstate="print"/>
          <a:stretch>
            <a:fillRect/>
          </a:stretch>
        </p:blipFill>
        <p:spPr>
          <a:xfrm>
            <a:off x="228600" y="1752600"/>
            <a:ext cx="2834886" cy="1074513"/>
          </a:xfrm>
        </p:spPr>
      </p:pic>
      <p:pic>
        <p:nvPicPr>
          <p:cNvPr id="7" name="Picture 6" descr="vbox-pfsense-snapshot2.png"/>
          <p:cNvPicPr>
            <a:picLocks noChangeAspect="1"/>
          </p:cNvPicPr>
          <p:nvPr/>
        </p:nvPicPr>
        <p:blipFill>
          <a:blip r:embed="rId3" cstate="print"/>
          <a:stretch>
            <a:fillRect/>
          </a:stretch>
        </p:blipFill>
        <p:spPr>
          <a:xfrm>
            <a:off x="4953000" y="1219200"/>
            <a:ext cx="3833192" cy="3970364"/>
          </a:xfrm>
          <a:prstGeom prst="rect">
            <a:avLst/>
          </a:prstGeom>
        </p:spPr>
      </p:pic>
      <p:pic>
        <p:nvPicPr>
          <p:cNvPr id="8" name="Picture 7" descr="vbox-pfsense-snapshot3.png"/>
          <p:cNvPicPr>
            <a:picLocks noChangeAspect="1"/>
          </p:cNvPicPr>
          <p:nvPr/>
        </p:nvPicPr>
        <p:blipFill>
          <a:blip r:embed="rId4" cstate="print"/>
          <a:stretch>
            <a:fillRect/>
          </a:stretch>
        </p:blipFill>
        <p:spPr>
          <a:xfrm>
            <a:off x="838200" y="4876800"/>
            <a:ext cx="2964437" cy="899238"/>
          </a:xfrm>
          <a:prstGeom prst="rect">
            <a:avLst/>
          </a:prstGeom>
        </p:spPr>
      </p:pic>
      <p:cxnSp>
        <p:nvCxnSpPr>
          <p:cNvPr id="9" name="Straight Arrow Connector 8"/>
          <p:cNvCxnSpPr/>
          <p:nvPr/>
        </p:nvCxnSpPr>
        <p:spPr>
          <a:xfrm>
            <a:off x="2971800" y="2286000"/>
            <a:ext cx="21336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581400" y="5105400"/>
            <a:ext cx="40386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123</a:t>
            </a:fld>
            <a:endParaRPr lang="en-US"/>
          </a:p>
        </p:txBody>
      </p:sp>
      <p:sp>
        <p:nvSpPr>
          <p:cNvPr id="10" name="Content Placeholder 9"/>
          <p:cNvSpPr>
            <a:spLocks noGrp="1"/>
          </p:cNvSpPr>
          <p:nvPr>
            <p:ph idx="1"/>
          </p:nvPr>
        </p:nvSpPr>
        <p:spPr/>
        <p:txBody>
          <a:bodyPr>
            <a:normAutofit fontScale="62500" lnSpcReduction="20000"/>
          </a:bodyPr>
          <a:lstStyle/>
          <a:p>
            <a:r>
              <a:rPr lang="en-US" dirty="0" smtClean="0">
                <a:solidFill>
                  <a:srgbClr val="00B0F0"/>
                </a:solidFill>
              </a:rPr>
              <a:t>Snapshots are NOT backups</a:t>
            </a:r>
          </a:p>
          <a:p>
            <a:r>
              <a:rPr lang="en-US" dirty="0" smtClean="0">
                <a:solidFill>
                  <a:srgbClr val="00B0F0"/>
                </a:solidFill>
              </a:rPr>
              <a:t>Snapshots are NOT a substitute for backups</a:t>
            </a:r>
          </a:p>
          <a:p>
            <a:pPr lvl="1"/>
            <a:r>
              <a:rPr lang="en-US" dirty="0" smtClean="0">
                <a:solidFill>
                  <a:srgbClr val="00B0F0"/>
                </a:solidFill>
              </a:rPr>
              <a:t>EVER.</a:t>
            </a:r>
          </a:p>
          <a:p>
            <a:r>
              <a:rPr lang="en-US" dirty="0" smtClean="0">
                <a:solidFill>
                  <a:srgbClr val="00B0F0"/>
                </a:solidFill>
              </a:rPr>
              <a:t>To restore a snapshot:</a:t>
            </a:r>
          </a:p>
          <a:p>
            <a:pPr lvl="1"/>
            <a:r>
              <a:rPr lang="en-US" dirty="0" smtClean="0">
                <a:solidFill>
                  <a:srgbClr val="00B0F0"/>
                </a:solidFill>
              </a:rPr>
              <a:t>Power off your VM</a:t>
            </a:r>
          </a:p>
          <a:p>
            <a:pPr lvl="1"/>
            <a:r>
              <a:rPr lang="en-US" dirty="0" smtClean="0">
                <a:solidFill>
                  <a:srgbClr val="00B0F0"/>
                </a:solidFill>
              </a:rPr>
              <a:t>Navigate to snapshots</a:t>
            </a:r>
          </a:p>
          <a:p>
            <a:pPr lvl="1"/>
            <a:r>
              <a:rPr lang="en-US" dirty="0" smtClean="0">
                <a:solidFill>
                  <a:srgbClr val="00B0F0"/>
                </a:solidFill>
              </a:rPr>
              <a:t>Select your snapshot</a:t>
            </a:r>
          </a:p>
          <a:p>
            <a:pPr lvl="1"/>
            <a:r>
              <a:rPr lang="en-US" dirty="0" smtClean="0">
                <a:solidFill>
                  <a:srgbClr val="00B0F0"/>
                </a:solidFill>
              </a:rPr>
              <a:t>Click “restore”</a:t>
            </a:r>
          </a:p>
          <a:p>
            <a:r>
              <a:rPr lang="en-US" dirty="0" smtClean="0">
                <a:solidFill>
                  <a:srgbClr val="00B0F0"/>
                </a:solidFill>
              </a:rPr>
              <a:t>Don’t need a snapshot? Delete it.</a:t>
            </a:r>
          </a:p>
          <a:p>
            <a:pPr lvl="1"/>
            <a:r>
              <a:rPr lang="en-US" dirty="0" smtClean="0">
                <a:solidFill>
                  <a:srgbClr val="00B0F0"/>
                </a:solidFill>
              </a:rPr>
              <a:t>Keep at least one known good snapshot per VM</a:t>
            </a:r>
          </a:p>
          <a:p>
            <a:pPr lvl="1"/>
            <a:r>
              <a:rPr lang="en-US" dirty="0" smtClean="0">
                <a:solidFill>
                  <a:srgbClr val="00B0F0"/>
                </a:solidFill>
              </a:rPr>
              <a:t>Use descriptive names, and make use of the notes field so you know what the hell it is you are restoring to</a:t>
            </a:r>
          </a:p>
          <a:p>
            <a:pPr lvl="1"/>
            <a:r>
              <a:rPr lang="en-US" dirty="0" smtClean="0">
                <a:solidFill>
                  <a:srgbClr val="00B0F0"/>
                </a:solidFill>
              </a:rPr>
              <a:t>Keep your snapshots up to date</a:t>
            </a:r>
          </a:p>
          <a:p>
            <a:pPr lvl="2"/>
            <a:r>
              <a:rPr lang="en-US" dirty="0" smtClean="0">
                <a:solidFill>
                  <a:srgbClr val="00B0F0"/>
                </a:solidFill>
              </a:rPr>
              <a:t>Nothing sucks more than restore a snapshot and finding out you have gigabytes of updates to apply, and a reboot to do before you can get anything done.</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124</a:t>
            </a:fld>
            <a:endParaRPr lang="en-US"/>
          </a:p>
        </p:txBody>
      </p:sp>
      <p:pic>
        <p:nvPicPr>
          <p:cNvPr id="6" name="Content Placeholder 5" descr="vbox-pfsense-install-8.png"/>
          <p:cNvPicPr>
            <a:picLocks noGrp="1" noChangeAspect="1"/>
          </p:cNvPicPr>
          <p:nvPr>
            <p:ph idx="1"/>
          </p:nvPr>
        </p:nvPicPr>
        <p:blipFill>
          <a:blip r:embed="rId2" cstate="print"/>
          <a:stretch>
            <a:fillRect/>
          </a:stretch>
        </p:blipFill>
        <p:spPr>
          <a:xfrm>
            <a:off x="457200" y="1447800"/>
            <a:ext cx="1644735" cy="1098606"/>
          </a:xfrm>
        </p:spPr>
      </p:pic>
      <p:pic>
        <p:nvPicPr>
          <p:cNvPr id="7" name="Picture 6" descr="vbox-pfsense-snapshot4.png"/>
          <p:cNvPicPr>
            <a:picLocks noChangeAspect="1"/>
          </p:cNvPicPr>
          <p:nvPr/>
        </p:nvPicPr>
        <p:blipFill>
          <a:blip r:embed="rId3" cstate="print"/>
          <a:stretch>
            <a:fillRect/>
          </a:stretch>
        </p:blipFill>
        <p:spPr>
          <a:xfrm>
            <a:off x="3429000" y="1524000"/>
            <a:ext cx="4953430" cy="967824"/>
          </a:xfrm>
          <a:prstGeom prst="rect">
            <a:avLst/>
          </a:prstGeom>
        </p:spPr>
      </p:pic>
      <p:pic>
        <p:nvPicPr>
          <p:cNvPr id="8" name="Picture 7" descr="vbox-pfsense-snapshot5.png"/>
          <p:cNvPicPr>
            <a:picLocks noChangeAspect="1"/>
          </p:cNvPicPr>
          <p:nvPr/>
        </p:nvPicPr>
        <p:blipFill>
          <a:blip r:embed="rId4" cstate="print"/>
          <a:stretch>
            <a:fillRect/>
          </a:stretch>
        </p:blipFill>
        <p:spPr>
          <a:xfrm>
            <a:off x="1219200" y="3352800"/>
            <a:ext cx="2088061" cy="1646063"/>
          </a:xfrm>
          <a:prstGeom prst="rect">
            <a:avLst/>
          </a:prstGeom>
        </p:spPr>
      </p:pic>
      <p:cxnSp>
        <p:nvCxnSpPr>
          <p:cNvPr id="9" name="Straight Arrow Connector 8"/>
          <p:cNvCxnSpPr/>
          <p:nvPr/>
        </p:nvCxnSpPr>
        <p:spPr>
          <a:xfrm flipV="1">
            <a:off x="1981200" y="1752600"/>
            <a:ext cx="15240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057400" y="1828800"/>
            <a:ext cx="4114800" cy="2971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14" descr="vbox-pfsense-snapshot6.png"/>
          <p:cNvPicPr>
            <a:picLocks noChangeAspect="1"/>
          </p:cNvPicPr>
          <p:nvPr/>
        </p:nvPicPr>
        <p:blipFill>
          <a:blip r:embed="rId5" cstate="print"/>
          <a:stretch>
            <a:fillRect/>
          </a:stretch>
        </p:blipFill>
        <p:spPr>
          <a:xfrm>
            <a:off x="4343400" y="3886200"/>
            <a:ext cx="3436918" cy="1021169"/>
          </a:xfrm>
          <a:prstGeom prst="rect">
            <a:avLst/>
          </a:prstGeom>
        </p:spPr>
      </p:pic>
      <p:cxnSp>
        <p:nvCxnSpPr>
          <p:cNvPr id="16" name="Straight Arrow Connector 15"/>
          <p:cNvCxnSpPr/>
          <p:nvPr/>
        </p:nvCxnSpPr>
        <p:spPr>
          <a:xfrm flipV="1">
            <a:off x="3048000" y="4419600"/>
            <a:ext cx="15240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7: The SIEM VM</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SIEM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126</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Security Information and Event Management</a:t>
            </a:r>
          </a:p>
          <a:p>
            <a:pPr lvl="1"/>
            <a:r>
              <a:rPr lang="en-US" dirty="0" smtClean="0">
                <a:solidFill>
                  <a:srgbClr val="00B0F0"/>
                </a:solidFill>
              </a:rPr>
              <a:t>This is going to be our system that hosts IDS/IPS logs</a:t>
            </a:r>
          </a:p>
          <a:p>
            <a:pPr lvl="1"/>
            <a:r>
              <a:rPr lang="en-US" dirty="0" smtClean="0">
                <a:solidFill>
                  <a:srgbClr val="00B0F0"/>
                </a:solidFill>
              </a:rPr>
              <a:t>OS: Ubuntu Server 18.04</a:t>
            </a:r>
          </a:p>
          <a:p>
            <a:pPr lvl="1"/>
            <a:r>
              <a:rPr lang="en-US" dirty="0" smtClean="0">
                <a:solidFill>
                  <a:srgbClr val="00B0F0"/>
                </a:solidFill>
              </a:rPr>
              <a:t>SIEM software: Splunk Enterprise</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127</a:t>
            </a:fld>
            <a:endParaRPr lang="en-US"/>
          </a:p>
        </p:txBody>
      </p:sp>
      <p:sp>
        <p:nvSpPr>
          <p:cNvPr id="10" name="Content Placeholder 9"/>
          <p:cNvSpPr>
            <a:spLocks noGrp="1"/>
          </p:cNvSpPr>
          <p:nvPr>
            <p:ph idx="1"/>
          </p:nvPr>
        </p:nvSpPr>
        <p:spPr/>
        <p:txBody>
          <a:bodyPr>
            <a:normAutofit fontScale="92500"/>
          </a:bodyPr>
          <a:lstStyle/>
          <a:p>
            <a:r>
              <a:rPr lang="en-US" dirty="0" smtClean="0">
                <a:solidFill>
                  <a:srgbClr val="00B0F0"/>
                </a:solidFill>
              </a:rPr>
              <a:t>Create SIEM VM</a:t>
            </a:r>
          </a:p>
          <a:p>
            <a:pPr lvl="1"/>
            <a:r>
              <a:rPr lang="en-US" dirty="0" smtClean="0">
                <a:solidFill>
                  <a:srgbClr val="00B0F0"/>
                </a:solidFill>
              </a:rPr>
              <a:t>Create static DHCP mapping on pfSense LAN network</a:t>
            </a:r>
          </a:p>
          <a:p>
            <a:r>
              <a:rPr lang="en-US" dirty="0" smtClean="0">
                <a:solidFill>
                  <a:srgbClr val="00B0F0"/>
                </a:solidFill>
              </a:rPr>
              <a:t>Strip away excess virtual hardware</a:t>
            </a:r>
          </a:p>
          <a:p>
            <a:r>
              <a:rPr lang="en-US" dirty="0" smtClean="0">
                <a:solidFill>
                  <a:srgbClr val="00B0F0"/>
                </a:solidFill>
              </a:rPr>
              <a:t>Install Ubuntu 18.04</a:t>
            </a:r>
          </a:p>
          <a:p>
            <a:r>
              <a:rPr lang="en-US" dirty="0" smtClean="0">
                <a:solidFill>
                  <a:srgbClr val="00B0F0"/>
                </a:solidFill>
              </a:rPr>
              <a:t>Strip remaining excess virtual hardware</a:t>
            </a:r>
          </a:p>
          <a:p>
            <a:r>
              <a:rPr lang="en-US" dirty="0" smtClean="0">
                <a:solidFill>
                  <a:srgbClr val="00B0F0"/>
                </a:solidFill>
              </a:rPr>
              <a:t>Perform connectivity checks</a:t>
            </a:r>
          </a:p>
          <a:p>
            <a:r>
              <a:rPr lang="en-US" dirty="0" smtClean="0">
                <a:solidFill>
                  <a:srgbClr val="00B0F0"/>
                </a:solidFill>
              </a:rPr>
              <a:t>Update VM</a:t>
            </a:r>
          </a:p>
          <a:p>
            <a:r>
              <a:rPr lang="en-US" dirty="0" smtClean="0">
                <a:solidFill>
                  <a:srgbClr val="00B0F0"/>
                </a:solidFill>
              </a:rPr>
              <a:t>Take baseline snapshot</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Create Virtual Machine Wizard:</a:t>
            </a:r>
            <a:endParaRPr lang="en-US" dirty="0">
              <a:solidFill>
                <a:srgbClr val="00B0F0"/>
              </a:solidFill>
            </a:endParaRPr>
          </a:p>
        </p:txBody>
      </p:sp>
      <p:sp>
        <p:nvSpPr>
          <p:cNvPr id="3" name="Content Placeholder 2"/>
          <p:cNvSpPr>
            <a:spLocks noGrp="1"/>
          </p:cNvSpPr>
          <p:nvPr>
            <p:ph sz="half" idx="1"/>
          </p:nvPr>
        </p:nvSpPr>
        <p:spPr/>
        <p:txBody>
          <a:bodyPr>
            <a:normAutofit lnSpcReduction="10000"/>
          </a:bodyPr>
          <a:lstStyle/>
          <a:p>
            <a:r>
              <a:rPr lang="en-US" dirty="0" smtClean="0">
                <a:solidFill>
                  <a:srgbClr val="00B0F0"/>
                </a:solidFill>
              </a:rPr>
              <a:t>Screen 1:</a:t>
            </a:r>
          </a:p>
          <a:p>
            <a:pPr lvl="1"/>
            <a:r>
              <a:rPr lang="en-US" dirty="0" smtClean="0">
                <a:solidFill>
                  <a:srgbClr val="00B0F0"/>
                </a:solidFill>
              </a:rPr>
              <a:t>Name: SIEM</a:t>
            </a:r>
          </a:p>
          <a:p>
            <a:pPr lvl="1"/>
            <a:r>
              <a:rPr lang="en-US" dirty="0" smtClean="0">
                <a:solidFill>
                  <a:srgbClr val="00B0F0"/>
                </a:solidFill>
              </a:rPr>
              <a:t>Machine Folder: Default</a:t>
            </a:r>
          </a:p>
          <a:p>
            <a:pPr lvl="1"/>
            <a:r>
              <a:rPr lang="en-US" dirty="0" smtClean="0">
                <a:solidFill>
                  <a:srgbClr val="00B0F0"/>
                </a:solidFill>
              </a:rPr>
              <a:t>Type: Linux</a:t>
            </a:r>
          </a:p>
          <a:p>
            <a:pPr lvl="1"/>
            <a:r>
              <a:rPr lang="en-US" dirty="0" smtClean="0">
                <a:solidFill>
                  <a:srgbClr val="00B0F0"/>
                </a:solidFill>
              </a:rPr>
              <a:t>Version: Ubuntu (64-bit)</a:t>
            </a:r>
          </a:p>
          <a:p>
            <a:r>
              <a:rPr lang="en-US" dirty="0" smtClean="0">
                <a:solidFill>
                  <a:srgbClr val="00B0F0"/>
                </a:solidFill>
              </a:rPr>
              <a:t>Screen 2:</a:t>
            </a:r>
          </a:p>
          <a:p>
            <a:pPr lvl="1"/>
            <a:r>
              <a:rPr lang="en-US" dirty="0" smtClean="0">
                <a:solidFill>
                  <a:srgbClr val="00B0F0"/>
                </a:solidFill>
              </a:rPr>
              <a:t>Memory size: 2GB</a:t>
            </a:r>
          </a:p>
          <a:p>
            <a:r>
              <a:rPr lang="en-US" dirty="0" smtClean="0">
                <a:solidFill>
                  <a:srgbClr val="00B0F0"/>
                </a:solidFill>
              </a:rPr>
              <a:t>Screen 3:</a:t>
            </a:r>
          </a:p>
          <a:p>
            <a:pPr lvl="1"/>
            <a:r>
              <a:rPr lang="en-US" dirty="0" smtClean="0">
                <a:solidFill>
                  <a:srgbClr val="00B0F0"/>
                </a:solidFill>
              </a:rPr>
              <a:t>Create virtual hard disk now</a:t>
            </a:r>
          </a:p>
        </p:txBody>
      </p:sp>
      <p:sp>
        <p:nvSpPr>
          <p:cNvPr id="6" name="Content Placeholder 5"/>
          <p:cNvSpPr>
            <a:spLocks noGrp="1"/>
          </p:cNvSpPr>
          <p:nvPr>
            <p:ph sz="half" idx="2"/>
          </p:nvPr>
        </p:nvSpPr>
        <p:spPr/>
        <p:txBody>
          <a:bodyPr>
            <a:normAutofit lnSpcReduction="10000"/>
          </a:bodyPr>
          <a:lstStyle/>
          <a:p>
            <a:r>
              <a:rPr lang="en-US" dirty="0" smtClean="0">
                <a:solidFill>
                  <a:srgbClr val="00B0F0"/>
                </a:solidFill>
              </a:rPr>
              <a:t>Screen 4:</a:t>
            </a:r>
          </a:p>
          <a:p>
            <a:pPr lvl="1"/>
            <a:r>
              <a:rPr lang="en-US" dirty="0" smtClean="0">
                <a:solidFill>
                  <a:srgbClr val="00B0F0"/>
                </a:solidFill>
              </a:rPr>
              <a:t>VDI (VirtualBox Disk Image)</a:t>
            </a:r>
          </a:p>
          <a:p>
            <a:r>
              <a:rPr lang="en-US" dirty="0" smtClean="0">
                <a:solidFill>
                  <a:srgbClr val="00B0F0"/>
                </a:solidFill>
              </a:rPr>
              <a:t>Screen 5:</a:t>
            </a:r>
          </a:p>
          <a:p>
            <a:pPr lvl="1"/>
            <a:r>
              <a:rPr lang="en-US" dirty="0" smtClean="0">
                <a:solidFill>
                  <a:srgbClr val="00B0F0"/>
                </a:solidFill>
              </a:rPr>
              <a:t>Fixed size</a:t>
            </a:r>
          </a:p>
          <a:p>
            <a:r>
              <a:rPr lang="en-US" dirty="0" smtClean="0">
                <a:solidFill>
                  <a:srgbClr val="00B0F0"/>
                </a:solidFill>
              </a:rPr>
              <a:t>Screen 6:</a:t>
            </a:r>
          </a:p>
          <a:p>
            <a:pPr lvl="1"/>
            <a:r>
              <a:rPr lang="en-US" dirty="0" smtClean="0">
                <a:solidFill>
                  <a:srgbClr val="00B0F0"/>
                </a:solidFill>
              </a:rPr>
              <a:t>Name: SIEM</a:t>
            </a:r>
          </a:p>
          <a:p>
            <a:pPr lvl="1"/>
            <a:r>
              <a:rPr lang="en-US" dirty="0" smtClean="0">
                <a:solidFill>
                  <a:srgbClr val="00B0F0"/>
                </a:solidFill>
              </a:rPr>
              <a:t>Size: 60.00GB</a:t>
            </a:r>
          </a:p>
          <a:p>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128</a:t>
            </a:fld>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Create Virtual Machine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129</a:t>
            </a:fld>
            <a:endParaRPr lang="en-US"/>
          </a:p>
        </p:txBody>
      </p:sp>
      <p:pic>
        <p:nvPicPr>
          <p:cNvPr id="6" name="Content Placeholder 5" descr="vbox-siem-vm-creation1.png"/>
          <p:cNvPicPr>
            <a:picLocks noGrp="1" noChangeAspect="1"/>
          </p:cNvPicPr>
          <p:nvPr>
            <p:ph idx="1"/>
          </p:nvPr>
        </p:nvPicPr>
        <p:blipFill>
          <a:blip r:embed="rId2" cstate="print"/>
          <a:stretch>
            <a:fillRect/>
          </a:stretch>
        </p:blipFill>
        <p:spPr>
          <a:xfrm>
            <a:off x="609600" y="1676400"/>
            <a:ext cx="2918713" cy="937341"/>
          </a:xfrm>
        </p:spPr>
      </p:pic>
      <p:pic>
        <p:nvPicPr>
          <p:cNvPr id="7" name="Picture 6" descr="vbox-siem-vm-creation2.png"/>
          <p:cNvPicPr>
            <a:picLocks noChangeAspect="1"/>
          </p:cNvPicPr>
          <p:nvPr/>
        </p:nvPicPr>
        <p:blipFill>
          <a:blip r:embed="rId3" cstate="print"/>
          <a:stretch>
            <a:fillRect/>
          </a:stretch>
        </p:blipFill>
        <p:spPr>
          <a:xfrm>
            <a:off x="4953000" y="1828800"/>
            <a:ext cx="2972058" cy="594412"/>
          </a:xfrm>
          <a:prstGeom prst="rect">
            <a:avLst/>
          </a:prstGeom>
        </p:spPr>
      </p:pic>
      <p:pic>
        <p:nvPicPr>
          <p:cNvPr id="8" name="Picture 7" descr="vbox-siem-vm-creation3.png"/>
          <p:cNvPicPr>
            <a:picLocks noChangeAspect="1"/>
          </p:cNvPicPr>
          <p:nvPr/>
        </p:nvPicPr>
        <p:blipFill>
          <a:blip r:embed="rId4" cstate="print"/>
          <a:stretch>
            <a:fillRect/>
          </a:stretch>
        </p:blipFill>
        <p:spPr>
          <a:xfrm>
            <a:off x="609600" y="3352800"/>
            <a:ext cx="3170195" cy="1806097"/>
          </a:xfrm>
          <a:prstGeom prst="rect">
            <a:avLst/>
          </a:prstGeom>
        </p:spPr>
      </p:pic>
      <p:cxnSp>
        <p:nvCxnSpPr>
          <p:cNvPr id="9" name="Straight Arrow Connector 8"/>
          <p:cNvCxnSpPr/>
          <p:nvPr/>
        </p:nvCxnSpPr>
        <p:spPr>
          <a:xfrm flipV="1">
            <a:off x="3505200" y="1981200"/>
            <a:ext cx="15240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133600" y="2362200"/>
            <a:ext cx="3200400" cy="1143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3" descr="vbox-siem-vm-creation4.png"/>
          <p:cNvPicPr>
            <a:picLocks noChangeAspect="1"/>
          </p:cNvPicPr>
          <p:nvPr/>
        </p:nvPicPr>
        <p:blipFill>
          <a:blip r:embed="rId5" cstate="print"/>
          <a:stretch>
            <a:fillRect/>
          </a:stretch>
        </p:blipFill>
        <p:spPr>
          <a:xfrm>
            <a:off x="4572000" y="3505200"/>
            <a:ext cx="3749365" cy="1592718"/>
          </a:xfrm>
          <a:prstGeom prst="rect">
            <a:avLst/>
          </a:prstGeom>
        </p:spPr>
      </p:pic>
      <p:cxnSp>
        <p:nvCxnSpPr>
          <p:cNvPr id="15" name="Straight Arrow Connector 14"/>
          <p:cNvCxnSpPr/>
          <p:nvPr/>
        </p:nvCxnSpPr>
        <p:spPr>
          <a:xfrm flipV="1">
            <a:off x="3429000" y="4876800"/>
            <a:ext cx="15240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31000" r="-31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solidFill>
                  <a:srgbClr val="00B0F0"/>
                </a:solidFill>
              </a:rPr>
              <a:t>Chapter 2: Hypervisors, Virtual Networking, and Hardware Performance</a:t>
            </a:r>
            <a:endParaRPr lang="en-US" dirty="0">
              <a:solidFill>
                <a:srgbClr val="00B0F0"/>
              </a:solidFill>
            </a:endParaRPr>
          </a:p>
        </p:txBody>
      </p:sp>
      <p:sp>
        <p:nvSpPr>
          <p:cNvPr id="5" name="Subtitle 4"/>
          <p:cNvSpPr>
            <a:spLocks noGrp="1"/>
          </p:cNvSpPr>
          <p:nvPr>
            <p:ph type="subTitle" idx="1"/>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Strip away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130</a:t>
            </a:fld>
            <a:endParaRPr lang="en-US"/>
          </a:p>
        </p:txBody>
      </p:sp>
      <p:sp>
        <p:nvSpPr>
          <p:cNvPr id="12" name="Content Placeholder 11"/>
          <p:cNvSpPr>
            <a:spLocks noGrp="1"/>
          </p:cNvSpPr>
          <p:nvPr>
            <p:ph idx="1"/>
          </p:nvPr>
        </p:nvSpPr>
        <p:spPr/>
        <p:txBody>
          <a:bodyPr>
            <a:normAutofit fontScale="77500" lnSpcReduction="20000"/>
          </a:bodyPr>
          <a:lstStyle/>
          <a:p>
            <a:r>
              <a:rPr lang="en-US" dirty="0" smtClean="0">
                <a:solidFill>
                  <a:srgbClr val="00B0F0"/>
                </a:solidFill>
              </a:rPr>
              <a:t>System:</a:t>
            </a:r>
          </a:p>
          <a:p>
            <a:pPr lvl="1"/>
            <a:r>
              <a:rPr lang="en-US" dirty="0" smtClean="0">
                <a:solidFill>
                  <a:srgbClr val="00B0F0"/>
                </a:solidFill>
              </a:rPr>
              <a:t>Set Pointing Device drop-down to PS/2 Mouse</a:t>
            </a:r>
          </a:p>
          <a:p>
            <a:r>
              <a:rPr lang="en-US" dirty="0" smtClean="0">
                <a:solidFill>
                  <a:srgbClr val="00B0F0"/>
                </a:solidFill>
              </a:rPr>
              <a:t>Storage: Choose Virtual Optical Disk file</a:t>
            </a:r>
          </a:p>
          <a:p>
            <a:pPr lvl="1"/>
            <a:r>
              <a:rPr lang="en-US" dirty="0" smtClean="0">
                <a:solidFill>
                  <a:srgbClr val="00B0F0"/>
                </a:solidFill>
              </a:rPr>
              <a:t>Ubuntu-18.04.X-live-server-amd64.iso</a:t>
            </a:r>
          </a:p>
          <a:p>
            <a:r>
              <a:rPr lang="en-US" dirty="0" smtClean="0">
                <a:solidFill>
                  <a:srgbClr val="00B0F0"/>
                </a:solidFill>
              </a:rPr>
              <a:t>Audio: Uncheck Enable Audio</a:t>
            </a:r>
          </a:p>
          <a:p>
            <a:pPr lvl="1"/>
            <a:r>
              <a:rPr lang="en-US" dirty="0" smtClean="0">
                <a:solidFill>
                  <a:srgbClr val="00B0F0"/>
                </a:solidFill>
              </a:rPr>
              <a:t>Its PulseAudio and doesn’t work half the time, anyhow.</a:t>
            </a:r>
          </a:p>
          <a:p>
            <a:r>
              <a:rPr lang="en-US" dirty="0" smtClean="0">
                <a:solidFill>
                  <a:srgbClr val="00B0F0"/>
                </a:solidFill>
              </a:rPr>
              <a:t>Network: Verify Enable Network Adapter checkbox is checked for Adapter 1 ONLY</a:t>
            </a:r>
          </a:p>
          <a:p>
            <a:pPr lvl="1"/>
            <a:r>
              <a:rPr lang="en-US" dirty="0" smtClean="0">
                <a:solidFill>
                  <a:srgbClr val="00B0F0"/>
                </a:solidFill>
              </a:rPr>
              <a:t>Attached to: Host-only Adapter</a:t>
            </a:r>
          </a:p>
          <a:p>
            <a:pPr lvl="1"/>
            <a:r>
              <a:rPr lang="en-US" dirty="0" smtClean="0">
                <a:solidFill>
                  <a:srgbClr val="00B0F0"/>
                </a:solidFill>
              </a:rPr>
              <a:t>Advanced Settings</a:t>
            </a:r>
          </a:p>
          <a:p>
            <a:pPr lvl="2"/>
            <a:r>
              <a:rPr lang="en-US" dirty="0" smtClean="0">
                <a:solidFill>
                  <a:srgbClr val="00B0F0"/>
                </a:solidFill>
              </a:rPr>
              <a:t>Adapter Type: Intel PRO/1000 MT Server (82545EM)</a:t>
            </a:r>
          </a:p>
          <a:p>
            <a:pPr lvl="2"/>
            <a:r>
              <a:rPr lang="en-US" dirty="0" smtClean="0">
                <a:solidFill>
                  <a:srgbClr val="00B0F0"/>
                </a:solidFill>
              </a:rPr>
              <a:t>Copy the MAC Address to your MAC address text file/document</a:t>
            </a:r>
          </a:p>
          <a:p>
            <a:pPr lvl="2"/>
            <a:r>
              <a:rPr lang="en-US" dirty="0" smtClean="0">
                <a:solidFill>
                  <a:srgbClr val="00B0F0"/>
                </a:solidFill>
              </a:rPr>
              <a:t>Ensure Cable Connected is checked</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away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131</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rPr>
              <a:t>Serial Ports</a:t>
            </a:r>
          </a:p>
          <a:p>
            <a:pPr lvl="1"/>
            <a:r>
              <a:rPr lang="en-US" dirty="0" smtClean="0">
                <a:solidFill>
                  <a:srgbClr val="00B0F0"/>
                </a:solidFill>
              </a:rPr>
              <a:t>Ensure no serial ports are enabled (should be default)</a:t>
            </a:r>
          </a:p>
          <a:p>
            <a:r>
              <a:rPr lang="en-US" dirty="0" smtClean="0">
                <a:solidFill>
                  <a:srgbClr val="00B0F0"/>
                </a:solidFill>
              </a:rPr>
              <a:t>USB: Uncheck Enable USB Controller</a:t>
            </a:r>
          </a:p>
          <a:p>
            <a:r>
              <a:rPr lang="en-US" dirty="0" smtClean="0">
                <a:solidFill>
                  <a:srgbClr val="00B0F0"/>
                </a:solidFill>
              </a:rPr>
              <a:t>Shared Folders</a:t>
            </a:r>
          </a:p>
          <a:p>
            <a:pPr lvl="1"/>
            <a:r>
              <a:rPr lang="en-US" dirty="0" smtClean="0">
                <a:solidFill>
                  <a:srgbClr val="00B0F0"/>
                </a:solidFill>
              </a:rPr>
              <a:t>Ensure no shared folders are configured (should be default)</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away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132</a:t>
            </a:fld>
            <a:endParaRPr lang="en-US"/>
          </a:p>
        </p:txBody>
      </p:sp>
      <p:pic>
        <p:nvPicPr>
          <p:cNvPr id="6" name="Content Placeholder 5" descr="vbox-siem-strip-hardware1.png"/>
          <p:cNvPicPr>
            <a:picLocks noGrp="1" noChangeAspect="1"/>
          </p:cNvPicPr>
          <p:nvPr>
            <p:ph idx="1"/>
          </p:nvPr>
        </p:nvPicPr>
        <p:blipFill>
          <a:blip r:embed="rId2" cstate="print"/>
          <a:stretch>
            <a:fillRect/>
          </a:stretch>
        </p:blipFill>
        <p:spPr>
          <a:xfrm>
            <a:off x="228600" y="1447800"/>
            <a:ext cx="3772227" cy="2430991"/>
          </a:xfrm>
        </p:spPr>
      </p:pic>
      <p:pic>
        <p:nvPicPr>
          <p:cNvPr id="7" name="Picture 6" descr="vbox-siem-strip-hardware2.png"/>
          <p:cNvPicPr>
            <a:picLocks noChangeAspect="1"/>
          </p:cNvPicPr>
          <p:nvPr/>
        </p:nvPicPr>
        <p:blipFill>
          <a:blip r:embed="rId3" cstate="print"/>
          <a:stretch>
            <a:fillRect/>
          </a:stretch>
        </p:blipFill>
        <p:spPr>
          <a:xfrm>
            <a:off x="5486400" y="1524000"/>
            <a:ext cx="1882303" cy="868755"/>
          </a:xfrm>
          <a:prstGeom prst="rect">
            <a:avLst/>
          </a:prstGeom>
        </p:spPr>
      </p:pic>
      <p:pic>
        <p:nvPicPr>
          <p:cNvPr id="8" name="Picture 7" descr="vbox-siem-strip-hardware3.png"/>
          <p:cNvPicPr>
            <a:picLocks noChangeAspect="1"/>
          </p:cNvPicPr>
          <p:nvPr/>
        </p:nvPicPr>
        <p:blipFill>
          <a:blip r:embed="rId4" cstate="print"/>
          <a:stretch>
            <a:fillRect/>
          </a:stretch>
        </p:blipFill>
        <p:spPr>
          <a:xfrm>
            <a:off x="5867400" y="3352800"/>
            <a:ext cx="800169" cy="472481"/>
          </a:xfrm>
          <a:prstGeom prst="rect">
            <a:avLst/>
          </a:prstGeom>
        </p:spPr>
      </p:pic>
      <p:pic>
        <p:nvPicPr>
          <p:cNvPr id="9" name="Picture 8" descr="vbox-siem-strip-hardware4.png"/>
          <p:cNvPicPr>
            <a:picLocks noChangeAspect="1"/>
          </p:cNvPicPr>
          <p:nvPr/>
        </p:nvPicPr>
        <p:blipFill>
          <a:blip r:embed="rId5" cstate="print"/>
          <a:stretch>
            <a:fillRect/>
          </a:stretch>
        </p:blipFill>
        <p:spPr>
          <a:xfrm>
            <a:off x="228600" y="4267200"/>
            <a:ext cx="3817951" cy="2057578"/>
          </a:xfrm>
          <a:prstGeom prst="rect">
            <a:avLst/>
          </a:prstGeom>
        </p:spPr>
      </p:pic>
      <p:pic>
        <p:nvPicPr>
          <p:cNvPr id="10" name="Picture 9" descr="vbox-siem-strip-hardware6.png"/>
          <p:cNvPicPr>
            <a:picLocks noChangeAspect="1"/>
          </p:cNvPicPr>
          <p:nvPr/>
        </p:nvPicPr>
        <p:blipFill>
          <a:blip r:embed="rId6" cstate="print"/>
          <a:stretch>
            <a:fillRect/>
          </a:stretch>
        </p:blipFill>
        <p:spPr>
          <a:xfrm>
            <a:off x="5867400" y="5638800"/>
            <a:ext cx="1013548" cy="472481"/>
          </a:xfrm>
          <a:prstGeom prst="rect">
            <a:avLst/>
          </a:prstGeom>
        </p:spPr>
      </p:pic>
      <p:cxnSp>
        <p:nvCxnSpPr>
          <p:cNvPr id="11" name="Straight Arrow Connector 10"/>
          <p:cNvCxnSpPr/>
          <p:nvPr/>
        </p:nvCxnSpPr>
        <p:spPr>
          <a:xfrm flipV="1">
            <a:off x="3886200" y="1981200"/>
            <a:ext cx="17526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72200" y="2362200"/>
            <a:ext cx="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95600" y="3810000"/>
            <a:ext cx="31242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17" descr="vbox-siem-strip-hardware5.png"/>
          <p:cNvPicPr>
            <a:picLocks noChangeAspect="1"/>
          </p:cNvPicPr>
          <p:nvPr/>
        </p:nvPicPr>
        <p:blipFill>
          <a:blip r:embed="rId7" cstate="print"/>
          <a:stretch>
            <a:fillRect/>
          </a:stretch>
        </p:blipFill>
        <p:spPr>
          <a:xfrm>
            <a:off x="5867400" y="4572000"/>
            <a:ext cx="2225233" cy="464860"/>
          </a:xfrm>
          <a:prstGeom prst="rect">
            <a:avLst/>
          </a:prstGeom>
        </p:spPr>
      </p:pic>
      <p:cxnSp>
        <p:nvCxnSpPr>
          <p:cNvPr id="19" name="Straight Arrow Connector 18"/>
          <p:cNvCxnSpPr/>
          <p:nvPr/>
        </p:nvCxnSpPr>
        <p:spPr>
          <a:xfrm flipV="1">
            <a:off x="3962400" y="4724400"/>
            <a:ext cx="19812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48400" y="50292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133</a:t>
            </a:fld>
            <a:endParaRPr lang="en-US"/>
          </a:p>
        </p:txBody>
      </p:sp>
      <p:sp>
        <p:nvSpPr>
          <p:cNvPr id="12" name="Content Placeholder 11"/>
          <p:cNvSpPr>
            <a:spLocks noGrp="1"/>
          </p:cNvSpPr>
          <p:nvPr>
            <p:ph idx="1"/>
          </p:nvPr>
        </p:nvSpPr>
        <p:spPr/>
        <p:txBody>
          <a:bodyPr>
            <a:normAutofit fontScale="70000" lnSpcReduction="20000"/>
          </a:bodyPr>
          <a:lstStyle/>
          <a:p>
            <a:r>
              <a:rPr lang="en-US" dirty="0" smtClean="0">
                <a:solidFill>
                  <a:srgbClr val="00B0F0"/>
                </a:solidFill>
              </a:rPr>
              <a:t>Log in to pfSense webConfigurator (https://172.16.1.1)</a:t>
            </a:r>
          </a:p>
          <a:p>
            <a:r>
              <a:rPr lang="en-US" dirty="0" smtClean="0">
                <a:solidFill>
                  <a:srgbClr val="00B0F0"/>
                </a:solidFill>
              </a:rPr>
              <a:t>Navigate to Services &gt; DHCP Server</a:t>
            </a:r>
          </a:p>
          <a:p>
            <a:pPr lvl="1"/>
            <a:r>
              <a:rPr lang="en-US" dirty="0" smtClean="0">
                <a:solidFill>
                  <a:srgbClr val="00B0F0"/>
                </a:solidFill>
              </a:rPr>
              <a:t>Select LAN tab</a:t>
            </a:r>
          </a:p>
          <a:p>
            <a:pPr lvl="1"/>
            <a:r>
              <a:rPr lang="en-US" dirty="0" smtClean="0">
                <a:solidFill>
                  <a:srgbClr val="00B0F0"/>
                </a:solidFill>
              </a:rPr>
              <a:t>Scroll all the way to the bottom of the page</a:t>
            </a:r>
          </a:p>
          <a:p>
            <a:pPr lvl="1"/>
            <a:r>
              <a:rPr lang="en-US" dirty="0" smtClean="0">
                <a:solidFill>
                  <a:srgbClr val="00B0F0"/>
                </a:solidFill>
              </a:rPr>
              <a:t>DHCP Static Mappings for this Interface</a:t>
            </a:r>
          </a:p>
          <a:p>
            <a:pPr lvl="2"/>
            <a:r>
              <a:rPr lang="en-US" dirty="0" smtClean="0">
                <a:solidFill>
                  <a:srgbClr val="00B0F0"/>
                </a:solidFill>
              </a:rPr>
              <a:t>Click Add</a:t>
            </a:r>
          </a:p>
          <a:p>
            <a:r>
              <a:rPr lang="en-US" dirty="0" smtClean="0">
                <a:solidFill>
                  <a:srgbClr val="00B0F0"/>
                </a:solidFill>
              </a:rPr>
              <a:t>Input the MAC address for the SIEM VM</a:t>
            </a:r>
          </a:p>
          <a:p>
            <a:pPr lvl="1"/>
            <a:r>
              <a:rPr lang="en-US" dirty="0" smtClean="0">
                <a:solidFill>
                  <a:srgbClr val="00B0F0"/>
                </a:solidFill>
              </a:rPr>
              <a:t>With the colon symbol (</a:t>
            </a:r>
            <a:r>
              <a:rPr lang="en-US" dirty="0" smtClean="0">
                <a:solidFill>
                  <a:srgbClr val="00B0F0"/>
                </a:solidFill>
                <a:sym typeface="Wingdings" pitchFamily="2" charset="2"/>
              </a:rPr>
              <a:t>:) every two characters</a:t>
            </a:r>
          </a:p>
          <a:p>
            <a:r>
              <a:rPr lang="en-US" dirty="0" smtClean="0">
                <a:solidFill>
                  <a:srgbClr val="00B0F0"/>
                </a:solidFill>
                <a:sym typeface="Wingdings" pitchFamily="2" charset="2"/>
              </a:rPr>
              <a:t>Input 172.16.1.3 for the IP Address</a:t>
            </a:r>
          </a:p>
          <a:p>
            <a:r>
              <a:rPr lang="en-US" dirty="0" smtClean="0">
                <a:solidFill>
                  <a:srgbClr val="00B0F0"/>
                </a:solidFill>
                <a:sym typeface="Wingdings" pitchFamily="2" charset="2"/>
              </a:rPr>
              <a:t>Optional: Enter “SIEM” as the hostname and/or enter a description</a:t>
            </a:r>
          </a:p>
          <a:p>
            <a:pPr lvl="1"/>
            <a:r>
              <a:rPr lang="en-US" dirty="0" smtClean="0">
                <a:solidFill>
                  <a:srgbClr val="00B0F0"/>
                </a:solidFill>
                <a:sym typeface="Wingdings" pitchFamily="2" charset="2"/>
              </a:rPr>
              <a:t>Scroll to the bottom of the page, and click Save</a:t>
            </a:r>
          </a:p>
          <a:p>
            <a:pPr lvl="1"/>
            <a:r>
              <a:rPr lang="en-US" dirty="0" smtClean="0">
                <a:solidFill>
                  <a:srgbClr val="00B0F0"/>
                </a:solidFill>
                <a:sym typeface="Wingdings" pitchFamily="2" charset="2"/>
              </a:rPr>
              <a:t>Back on the previous page, click Apply Changes</a:t>
            </a:r>
          </a:p>
          <a:p>
            <a:r>
              <a:rPr lang="en-US" dirty="0" smtClean="0">
                <a:solidFill>
                  <a:srgbClr val="00B0F0"/>
                </a:solidFill>
                <a:sym typeface="Wingdings" pitchFamily="2" charset="2"/>
              </a:rPr>
              <a:t>Confirm the new DHCP Static Mapping, by scrolling to the bottom of the page</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Static DHCP Mapping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134</a:t>
            </a:fld>
            <a:endParaRPr lang="en-US"/>
          </a:p>
        </p:txBody>
      </p:sp>
      <p:pic>
        <p:nvPicPr>
          <p:cNvPr id="8" name="Content Placeholder 7" descr="vbox-siem-static-DHCP.png"/>
          <p:cNvPicPr>
            <a:picLocks noGrp="1" noChangeAspect="1"/>
          </p:cNvPicPr>
          <p:nvPr>
            <p:ph idx="1"/>
          </p:nvPr>
        </p:nvPicPr>
        <p:blipFill>
          <a:blip r:embed="rId2" cstate="print"/>
          <a:stretch>
            <a:fillRect/>
          </a:stretch>
        </p:blipFill>
        <p:spPr>
          <a:xfrm>
            <a:off x="1752600" y="914400"/>
            <a:ext cx="1333616" cy="1379340"/>
          </a:xfrm>
        </p:spPr>
      </p:pic>
      <p:pic>
        <p:nvPicPr>
          <p:cNvPr id="9" name="Picture 8" descr="vbox-siem-static-DHCP2.png"/>
          <p:cNvPicPr>
            <a:picLocks noChangeAspect="1"/>
          </p:cNvPicPr>
          <p:nvPr/>
        </p:nvPicPr>
        <p:blipFill>
          <a:blip r:embed="rId3" cstate="print"/>
          <a:stretch>
            <a:fillRect/>
          </a:stretch>
        </p:blipFill>
        <p:spPr>
          <a:xfrm>
            <a:off x="5638800" y="1219200"/>
            <a:ext cx="2507197" cy="952583"/>
          </a:xfrm>
          <a:prstGeom prst="rect">
            <a:avLst/>
          </a:prstGeom>
        </p:spPr>
      </p:pic>
      <p:pic>
        <p:nvPicPr>
          <p:cNvPr id="11" name="Picture 10" descr="vbox-siem-static-DHCP3.png"/>
          <p:cNvPicPr>
            <a:picLocks noChangeAspect="1"/>
          </p:cNvPicPr>
          <p:nvPr/>
        </p:nvPicPr>
        <p:blipFill>
          <a:blip r:embed="rId4" cstate="print"/>
          <a:stretch>
            <a:fillRect/>
          </a:stretch>
        </p:blipFill>
        <p:spPr>
          <a:xfrm>
            <a:off x="381000" y="2362200"/>
            <a:ext cx="8188069" cy="812393"/>
          </a:xfrm>
          <a:prstGeom prst="rect">
            <a:avLst/>
          </a:prstGeom>
        </p:spPr>
      </p:pic>
      <p:pic>
        <p:nvPicPr>
          <p:cNvPr id="14" name="Picture 13" descr="vbox-siem-static-DHCP7.png"/>
          <p:cNvPicPr>
            <a:picLocks noChangeAspect="1"/>
          </p:cNvPicPr>
          <p:nvPr/>
        </p:nvPicPr>
        <p:blipFill>
          <a:blip r:embed="rId5" cstate="print"/>
          <a:stretch>
            <a:fillRect/>
          </a:stretch>
        </p:blipFill>
        <p:spPr>
          <a:xfrm>
            <a:off x="228600" y="3124200"/>
            <a:ext cx="4260022" cy="2273285"/>
          </a:xfrm>
          <a:prstGeom prst="rect">
            <a:avLst/>
          </a:prstGeom>
        </p:spPr>
      </p:pic>
      <p:pic>
        <p:nvPicPr>
          <p:cNvPr id="15" name="Picture 14" descr="vbox-siem-static-DHCP6.png"/>
          <p:cNvPicPr>
            <a:picLocks noChangeAspect="1"/>
          </p:cNvPicPr>
          <p:nvPr/>
        </p:nvPicPr>
        <p:blipFill>
          <a:blip r:embed="rId6" cstate="print"/>
          <a:stretch>
            <a:fillRect/>
          </a:stretch>
        </p:blipFill>
        <p:spPr>
          <a:xfrm>
            <a:off x="3352800" y="5562600"/>
            <a:ext cx="5585944" cy="792549"/>
          </a:xfrm>
          <a:prstGeom prst="rect">
            <a:avLst/>
          </a:prstGeom>
        </p:spPr>
      </p:pic>
      <p:pic>
        <p:nvPicPr>
          <p:cNvPr id="16" name="Picture 15" descr="vbox-siem-static-DHCP4.png"/>
          <p:cNvPicPr>
            <a:picLocks noChangeAspect="1"/>
          </p:cNvPicPr>
          <p:nvPr/>
        </p:nvPicPr>
        <p:blipFill>
          <a:blip r:embed="rId7" cstate="print"/>
          <a:stretch>
            <a:fillRect/>
          </a:stretch>
        </p:blipFill>
        <p:spPr>
          <a:xfrm>
            <a:off x="5029200" y="3962400"/>
            <a:ext cx="693480" cy="373412"/>
          </a:xfrm>
          <a:prstGeom prst="rect">
            <a:avLst/>
          </a:prstGeom>
        </p:spPr>
      </p:pic>
      <p:pic>
        <p:nvPicPr>
          <p:cNvPr id="17" name="Picture 16" descr="vbox-siem-static-DHCP5.png"/>
          <p:cNvPicPr>
            <a:picLocks noChangeAspect="1"/>
          </p:cNvPicPr>
          <p:nvPr/>
        </p:nvPicPr>
        <p:blipFill>
          <a:blip r:embed="rId8" cstate="print"/>
          <a:stretch>
            <a:fillRect/>
          </a:stretch>
        </p:blipFill>
        <p:spPr>
          <a:xfrm>
            <a:off x="5943600" y="4648200"/>
            <a:ext cx="1265030" cy="556308"/>
          </a:xfrm>
          <a:prstGeom prst="rect">
            <a:avLst/>
          </a:prstGeom>
        </p:spPr>
      </p:pic>
      <p:cxnSp>
        <p:nvCxnSpPr>
          <p:cNvPr id="18" name="Straight Arrow Connector 17"/>
          <p:cNvCxnSpPr/>
          <p:nvPr/>
        </p:nvCxnSpPr>
        <p:spPr>
          <a:xfrm flipV="1">
            <a:off x="2743200" y="1981200"/>
            <a:ext cx="2895600" cy="76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172200" y="2057400"/>
            <a:ext cx="190500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981200" y="3048000"/>
            <a:ext cx="61722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114800"/>
            <a:ext cx="1447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486400" y="4191000"/>
            <a:ext cx="9144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096000" y="5029200"/>
            <a:ext cx="5334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135</a:t>
            </a:fld>
            <a:endParaRPr lang="en-US"/>
          </a:p>
        </p:txBody>
      </p:sp>
      <p:sp>
        <p:nvSpPr>
          <p:cNvPr id="12" name="Content Placeholder 11"/>
          <p:cNvSpPr>
            <a:spLocks noGrp="1"/>
          </p:cNvSpPr>
          <p:nvPr>
            <p:ph idx="1"/>
          </p:nvPr>
        </p:nvSpPr>
        <p:spPr/>
        <p:txBody>
          <a:bodyPr>
            <a:normAutofit lnSpcReduction="10000"/>
          </a:bodyPr>
          <a:lstStyle/>
          <a:p>
            <a:r>
              <a:rPr lang="en-US" dirty="0" smtClean="0">
                <a:solidFill>
                  <a:srgbClr val="00B0F0"/>
                </a:solidFill>
                <a:sym typeface="Wingdings" pitchFamily="2" charset="2"/>
              </a:rPr>
              <a:t>Remember how to do this</a:t>
            </a:r>
          </a:p>
          <a:p>
            <a:pPr lvl="1"/>
            <a:r>
              <a:rPr lang="en-US" dirty="0" smtClean="0">
                <a:solidFill>
                  <a:srgbClr val="00B0F0"/>
                </a:solidFill>
                <a:sym typeface="Wingdings" pitchFamily="2" charset="2"/>
              </a:rPr>
              <a:t>We’ll be doing it again at least 3 more times</a:t>
            </a:r>
          </a:p>
          <a:p>
            <a:pPr lvl="2"/>
            <a:r>
              <a:rPr lang="en-US" dirty="0" smtClean="0">
                <a:solidFill>
                  <a:srgbClr val="00B0F0"/>
                </a:solidFill>
                <a:sym typeface="Wingdings" pitchFamily="2" charset="2"/>
              </a:rPr>
              <a:t>LAN: SIEM (you are here), IPS</a:t>
            </a:r>
          </a:p>
          <a:p>
            <a:pPr lvl="2"/>
            <a:r>
              <a:rPr lang="en-US" dirty="0" smtClean="0">
                <a:solidFill>
                  <a:srgbClr val="00B0F0"/>
                </a:solidFill>
                <a:sym typeface="Wingdings" pitchFamily="2" charset="2"/>
              </a:rPr>
              <a:t>OPT1: Kali, Metasploitable2</a:t>
            </a:r>
          </a:p>
          <a:p>
            <a:r>
              <a:rPr lang="en-US" dirty="0" smtClean="0">
                <a:solidFill>
                  <a:srgbClr val="00B0F0"/>
                </a:solidFill>
                <a:sym typeface="Wingdings" pitchFamily="2" charset="2"/>
              </a:rPr>
              <a:t>Why: pfSense Static DHCP Mappings ensure VMs get the same IP address</a:t>
            </a:r>
          </a:p>
          <a:p>
            <a:pPr lvl="1"/>
            <a:r>
              <a:rPr lang="en-US" dirty="0" smtClean="0">
                <a:solidFill>
                  <a:srgbClr val="00B0F0"/>
                </a:solidFill>
                <a:sym typeface="Wingdings" pitchFamily="2" charset="2"/>
              </a:rPr>
              <a:t>Consistent network access</a:t>
            </a:r>
          </a:p>
          <a:p>
            <a:pPr lvl="1"/>
            <a:r>
              <a:rPr lang="en-US" dirty="0" smtClean="0">
                <a:solidFill>
                  <a:srgbClr val="00B0F0"/>
                </a:solidFill>
                <a:sym typeface="Wingdings" pitchFamily="2" charset="2"/>
              </a:rPr>
              <a:t>Without having to statically configure IP addresses</a:t>
            </a:r>
          </a:p>
          <a:p>
            <a:pPr lvl="1"/>
            <a:r>
              <a:rPr lang="en-US" dirty="0" smtClean="0">
                <a:solidFill>
                  <a:srgbClr val="00B0F0"/>
                </a:solidFill>
                <a:sym typeface="Wingdings" pitchFamily="2" charset="2"/>
              </a:rPr>
              <a:t>Or use vbox’s (terrible) DHCP server.</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136</a:t>
            </a:fld>
            <a:endParaRPr lang="en-US"/>
          </a:p>
        </p:txBody>
      </p:sp>
      <p:sp>
        <p:nvSpPr>
          <p:cNvPr id="12" name="Content Placeholder 11"/>
          <p:cNvSpPr>
            <a:spLocks noGrp="1"/>
          </p:cNvSpPr>
          <p:nvPr>
            <p:ph idx="1"/>
          </p:nvPr>
        </p:nvSpPr>
        <p:spPr/>
        <p:txBody>
          <a:bodyPr>
            <a:normAutofit lnSpcReduction="10000"/>
          </a:bodyPr>
          <a:lstStyle/>
          <a:p>
            <a:pPr marL="342900" lvl="2" indent="-342900"/>
            <a:r>
              <a:rPr lang="en-US" dirty="0" smtClean="0">
                <a:solidFill>
                  <a:srgbClr val="00B0F0"/>
                </a:solidFill>
                <a:sym typeface="Wingdings" pitchFamily="2" charset="2"/>
              </a:rPr>
              <a:t>Install process (Note: arrow keys to move, space bar to select things, Enter to confirm your selections):</a:t>
            </a:r>
          </a:p>
          <a:p>
            <a:pPr lvl="1"/>
            <a:r>
              <a:rPr lang="en-US" dirty="0" smtClean="0">
                <a:solidFill>
                  <a:srgbClr val="00B0F0"/>
                </a:solidFill>
                <a:sym typeface="Wingdings" pitchFamily="2" charset="2"/>
              </a:rPr>
              <a:t>Start the VM</a:t>
            </a:r>
          </a:p>
          <a:p>
            <a:pPr lvl="1"/>
            <a:r>
              <a:rPr lang="en-US" dirty="0" smtClean="0">
                <a:solidFill>
                  <a:srgbClr val="00B0F0"/>
                </a:solidFill>
                <a:sym typeface="Wingdings" pitchFamily="2" charset="2"/>
              </a:rPr>
              <a:t>Choose English as the preferred language</a:t>
            </a:r>
          </a:p>
          <a:p>
            <a:pPr lvl="1"/>
            <a:r>
              <a:rPr lang="en-US" dirty="0" smtClean="0">
                <a:solidFill>
                  <a:srgbClr val="00B0F0"/>
                </a:solidFill>
                <a:sym typeface="Wingdings" pitchFamily="2" charset="2"/>
              </a:rPr>
              <a:t>Select English (US) as the Layout and Variant for your keyboard (selected by default)</a:t>
            </a:r>
          </a:p>
          <a:p>
            <a:pPr lvl="1"/>
            <a:r>
              <a:rPr lang="en-US" dirty="0" smtClean="0">
                <a:solidFill>
                  <a:srgbClr val="00B0F0"/>
                </a:solidFill>
                <a:sym typeface="Wingdings" pitchFamily="2" charset="2"/>
              </a:rPr>
              <a:t>Select Install Ubuntu</a:t>
            </a:r>
          </a:p>
          <a:p>
            <a:pPr lvl="1"/>
            <a:r>
              <a:rPr lang="en-US" dirty="0" smtClean="0">
                <a:solidFill>
                  <a:srgbClr val="00B0F0"/>
                </a:solidFill>
                <a:sym typeface="Wingdings" pitchFamily="2" charset="2"/>
              </a:rPr>
              <a:t>Confirm network connection settings (Verify MAC address of SIEM VM, confirm IP address of 172.16.1.3/24)</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137</a:t>
            </a:fld>
            <a:endParaRPr lang="en-US"/>
          </a:p>
        </p:txBody>
      </p:sp>
      <p:sp>
        <p:nvSpPr>
          <p:cNvPr id="12" name="Content Placeholder 11"/>
          <p:cNvSpPr>
            <a:spLocks noGrp="1"/>
          </p:cNvSpPr>
          <p:nvPr>
            <p:ph idx="1"/>
          </p:nvPr>
        </p:nvSpPr>
        <p:spPr/>
        <p:txBody>
          <a:bodyPr>
            <a:normAutofit/>
          </a:bodyPr>
          <a:lstStyle/>
          <a:p>
            <a:pPr lvl="1"/>
            <a:r>
              <a:rPr lang="en-US" dirty="0" smtClean="0">
                <a:solidFill>
                  <a:srgbClr val="00B0F0"/>
                </a:solidFill>
                <a:sym typeface="Wingdings" pitchFamily="2" charset="2"/>
              </a:rPr>
              <a:t>Set http://172.16.1.1:3128 on the configure proxy page</a:t>
            </a:r>
          </a:p>
          <a:p>
            <a:pPr lvl="2"/>
            <a:r>
              <a:rPr lang="en-US" dirty="0" smtClean="0">
                <a:solidFill>
                  <a:srgbClr val="00B0F0"/>
                </a:solidFill>
                <a:sym typeface="Wingdings" pitchFamily="2" charset="2"/>
              </a:rPr>
              <a:t>Note: If you fail to do this, its okay! Check out: https://askubuntu.com/questions/257290/configure-proxy-for-apt </a:t>
            </a:r>
          </a:p>
          <a:p>
            <a:pPr lvl="3"/>
            <a:r>
              <a:rPr lang="en-US" dirty="0" smtClean="0">
                <a:solidFill>
                  <a:srgbClr val="00B0F0"/>
                </a:solidFill>
                <a:sym typeface="Wingdings" pitchFamily="2" charset="2"/>
              </a:rPr>
              <a:t>TL;DR: as root, create /etc/apt/apt.conf and enter:</a:t>
            </a:r>
          </a:p>
          <a:p>
            <a:pPr lvl="4"/>
            <a:r>
              <a:rPr lang="en-US" dirty="0" smtClean="0">
                <a:solidFill>
                  <a:srgbClr val="00B0F0"/>
                </a:solidFill>
                <a:sym typeface="Wingdings" pitchFamily="2" charset="2"/>
              </a:rPr>
              <a:t>Acquire::http::Proxy “http://172.16.1.1:3128”;</a:t>
            </a:r>
          </a:p>
          <a:p>
            <a:pPr lvl="1"/>
            <a:r>
              <a:rPr lang="en-US" dirty="0" smtClean="0">
                <a:solidFill>
                  <a:srgbClr val="00B0F0"/>
                </a:solidFill>
                <a:sym typeface="Wingdings" pitchFamily="2" charset="2"/>
              </a:rPr>
              <a:t>Hit enter on the next screen to use the default Ubuntu archive mirror</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138</a:t>
            </a:fld>
            <a:endParaRPr lang="en-US"/>
          </a:p>
        </p:txBody>
      </p:sp>
      <p:sp>
        <p:nvSpPr>
          <p:cNvPr id="12" name="Content Placeholder 11"/>
          <p:cNvSpPr>
            <a:spLocks noGrp="1"/>
          </p:cNvSpPr>
          <p:nvPr>
            <p:ph idx="1"/>
          </p:nvPr>
        </p:nvSpPr>
        <p:spPr/>
        <p:txBody>
          <a:bodyPr>
            <a:normAutofit fontScale="92500" lnSpcReduction="10000"/>
          </a:bodyPr>
          <a:lstStyle/>
          <a:p>
            <a:pPr lvl="1"/>
            <a:r>
              <a:rPr lang="en-US" dirty="0" smtClean="0">
                <a:solidFill>
                  <a:srgbClr val="00B0F0"/>
                </a:solidFill>
                <a:sym typeface="Wingdings" pitchFamily="2" charset="2"/>
              </a:rPr>
              <a:t>On Filesystem setup, select Use an Entire Disk</a:t>
            </a:r>
          </a:p>
          <a:p>
            <a:pPr lvl="1"/>
            <a:r>
              <a:rPr lang="en-US" dirty="0" smtClean="0">
                <a:solidFill>
                  <a:srgbClr val="00B0F0"/>
                </a:solidFill>
                <a:sym typeface="Wingdings" pitchFamily="2" charset="2"/>
              </a:rPr>
              <a:t>Hit Enter to Choose the disk to install to (the only disk available)</a:t>
            </a:r>
          </a:p>
          <a:p>
            <a:pPr lvl="1"/>
            <a:r>
              <a:rPr lang="en-US" dirty="0" smtClean="0">
                <a:solidFill>
                  <a:srgbClr val="00B0F0"/>
                </a:solidFill>
                <a:sym typeface="Wingdings" pitchFamily="2" charset="2"/>
              </a:rPr>
              <a:t>Select Done to begin formatting the disk</a:t>
            </a:r>
          </a:p>
          <a:p>
            <a:pPr lvl="1"/>
            <a:r>
              <a:rPr lang="en-US" dirty="0" smtClean="0">
                <a:solidFill>
                  <a:srgbClr val="00B0F0"/>
                </a:solidFill>
                <a:sym typeface="Wingdings" pitchFamily="2" charset="2"/>
              </a:rPr>
              <a:t>Fill out the Profile setup screen</a:t>
            </a:r>
          </a:p>
          <a:p>
            <a:pPr lvl="2"/>
            <a:r>
              <a:rPr lang="en-US" dirty="0" smtClean="0">
                <a:solidFill>
                  <a:srgbClr val="00B0F0"/>
                </a:solidFill>
                <a:sym typeface="Wingdings" pitchFamily="2" charset="2"/>
              </a:rPr>
              <a:t>Your Name</a:t>
            </a:r>
          </a:p>
          <a:p>
            <a:pPr lvl="2"/>
            <a:r>
              <a:rPr lang="en-US" dirty="0" smtClean="0">
                <a:solidFill>
                  <a:srgbClr val="00B0F0"/>
                </a:solidFill>
                <a:sym typeface="Wingdings" pitchFamily="2" charset="2"/>
              </a:rPr>
              <a:t>Server name (optional)</a:t>
            </a:r>
          </a:p>
          <a:p>
            <a:pPr lvl="2"/>
            <a:r>
              <a:rPr lang="en-US" dirty="0" smtClean="0">
                <a:solidFill>
                  <a:srgbClr val="00B0F0"/>
                </a:solidFill>
                <a:sym typeface="Wingdings" pitchFamily="2" charset="2"/>
              </a:rPr>
              <a:t>Username</a:t>
            </a:r>
          </a:p>
          <a:p>
            <a:pPr lvl="2"/>
            <a:r>
              <a:rPr lang="en-US" dirty="0" smtClean="0">
                <a:solidFill>
                  <a:srgbClr val="00B0F0"/>
                </a:solidFill>
                <a:sym typeface="Wingdings" pitchFamily="2" charset="2"/>
              </a:rPr>
              <a:t>Password</a:t>
            </a:r>
          </a:p>
          <a:p>
            <a:pPr lvl="2"/>
            <a:r>
              <a:rPr lang="en-US" dirty="0" smtClean="0">
                <a:solidFill>
                  <a:srgbClr val="00B0F0"/>
                </a:solidFill>
                <a:sym typeface="Wingdings" pitchFamily="2" charset="2"/>
              </a:rPr>
              <a:t>Note: Be sure to enter the username and password into your password manager</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139</a:t>
            </a:fld>
            <a:endParaRPr lang="en-US"/>
          </a:p>
        </p:txBody>
      </p:sp>
      <p:sp>
        <p:nvSpPr>
          <p:cNvPr id="12" name="Content Placeholder 11"/>
          <p:cNvSpPr>
            <a:spLocks noGrp="1"/>
          </p:cNvSpPr>
          <p:nvPr>
            <p:ph idx="1"/>
          </p:nvPr>
        </p:nvSpPr>
        <p:spPr/>
        <p:txBody>
          <a:bodyPr>
            <a:normAutofit/>
          </a:bodyPr>
          <a:lstStyle/>
          <a:p>
            <a:pPr lvl="1"/>
            <a:r>
              <a:rPr lang="en-US" dirty="0" smtClean="0">
                <a:solidFill>
                  <a:srgbClr val="00B0F0"/>
                </a:solidFill>
                <a:sym typeface="Wingdings" pitchFamily="2" charset="2"/>
              </a:rPr>
              <a:t>Install OpenSSH server (hit spacebar) then use the arrow keys to select Done, then hit Enter</a:t>
            </a:r>
          </a:p>
          <a:p>
            <a:pPr lvl="1"/>
            <a:r>
              <a:rPr lang="en-US" dirty="0" smtClean="0">
                <a:solidFill>
                  <a:srgbClr val="00B0F0"/>
                </a:solidFill>
                <a:sym typeface="Wingdings" pitchFamily="2" charset="2"/>
              </a:rPr>
              <a:t>On Featured Server Snaps, hit tab to highlight Done and hit enter</a:t>
            </a:r>
          </a:p>
          <a:p>
            <a:pPr lvl="2"/>
            <a:r>
              <a:rPr lang="en-US" dirty="0" smtClean="0">
                <a:solidFill>
                  <a:srgbClr val="00B0F0"/>
                </a:solidFill>
                <a:sym typeface="Wingdings" pitchFamily="2" charset="2"/>
              </a:rPr>
              <a:t>We don’t need to install anything here</a:t>
            </a:r>
          </a:p>
          <a:p>
            <a:pPr lvl="1"/>
            <a:r>
              <a:rPr lang="en-US" dirty="0" smtClean="0">
                <a:solidFill>
                  <a:srgbClr val="00B0F0"/>
                </a:solidFill>
                <a:sym typeface="Wingdings" pitchFamily="2" charset="2"/>
              </a:rPr>
              <a:t>After the installation process completes and Reboot Now is highlighted, close the virtual machine console to shut down the VM</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Intro to Virtualization</a:t>
            </a:r>
            <a:endParaRPr lang="en-US" dirty="0">
              <a:solidFill>
                <a:srgbClr val="00B0F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B0F0"/>
                </a:solidFill>
              </a:rPr>
              <a:t>Virtualization – Taking one physical computer, and splitting its resources into chunks/containers to host smaller, independant computing environments (Virtual Machines, or “VMs”</a:t>
            </a:r>
          </a:p>
          <a:p>
            <a:pPr lvl="1"/>
            <a:r>
              <a:rPr lang="en-US" dirty="0" smtClean="0">
                <a:solidFill>
                  <a:srgbClr val="00B0F0"/>
                </a:solidFill>
              </a:rPr>
              <a:t>Think: Computer(s) within a computer</a:t>
            </a:r>
          </a:p>
          <a:p>
            <a:r>
              <a:rPr lang="en-US" dirty="0" smtClean="0">
                <a:solidFill>
                  <a:srgbClr val="00B0F0"/>
                </a:solidFill>
              </a:rPr>
              <a:t>Hypervisor – Software used to create and manage all aspects of VM creation and operation</a:t>
            </a:r>
          </a:p>
          <a:p>
            <a:pPr lvl="1"/>
            <a:r>
              <a:rPr lang="en-US" dirty="0" smtClean="0">
                <a:solidFill>
                  <a:srgbClr val="00B0F0"/>
                </a:solidFill>
              </a:rPr>
              <a:t>Baremetal: The hypervisor directly manages physical hardware</a:t>
            </a:r>
          </a:p>
          <a:p>
            <a:pPr lvl="1"/>
            <a:r>
              <a:rPr lang="en-US" smtClean="0">
                <a:solidFill>
                  <a:srgbClr val="00B0F0"/>
                </a:solidFill>
              </a:rPr>
              <a:t>Hosted: The hypervisor is installed on top of an existing operating system and uses it to manage physical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140</a:t>
            </a:fld>
            <a:endParaRPr lang="en-US"/>
          </a:p>
        </p:txBody>
      </p:sp>
      <p:pic>
        <p:nvPicPr>
          <p:cNvPr id="6" name="Content Placeholder 5" descr="vbox-siem-ubuntu-install1.png"/>
          <p:cNvPicPr>
            <a:picLocks noGrp="1" noChangeAspect="1"/>
          </p:cNvPicPr>
          <p:nvPr>
            <p:ph idx="1"/>
          </p:nvPr>
        </p:nvPicPr>
        <p:blipFill>
          <a:blip r:embed="rId2" cstate="print"/>
          <a:stretch>
            <a:fillRect/>
          </a:stretch>
        </p:blipFill>
        <p:spPr>
          <a:xfrm>
            <a:off x="2057400" y="1447800"/>
            <a:ext cx="4038950" cy="441998"/>
          </a:xfrm>
        </p:spPr>
      </p:pic>
      <p:pic>
        <p:nvPicPr>
          <p:cNvPr id="7" name="Picture 6" descr="vbox-siem-ubuntu-install2.png"/>
          <p:cNvPicPr>
            <a:picLocks noChangeAspect="1"/>
          </p:cNvPicPr>
          <p:nvPr/>
        </p:nvPicPr>
        <p:blipFill>
          <a:blip r:embed="rId3" cstate="print"/>
          <a:stretch>
            <a:fillRect/>
          </a:stretch>
        </p:blipFill>
        <p:spPr>
          <a:xfrm>
            <a:off x="1905000" y="2819400"/>
            <a:ext cx="4580017" cy="3436918"/>
          </a:xfrm>
          <a:prstGeom prst="rect">
            <a:avLst/>
          </a:prstGeom>
        </p:spPr>
      </p:pic>
      <p:cxnSp>
        <p:nvCxnSpPr>
          <p:cNvPr id="8" name="Straight Arrow Connector 7"/>
          <p:cNvCxnSpPr/>
          <p:nvPr/>
        </p:nvCxnSpPr>
        <p:spPr>
          <a:xfrm>
            <a:off x="3886200" y="19050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141</a:t>
            </a:fld>
            <a:endParaRPr lang="en-US"/>
          </a:p>
        </p:txBody>
      </p:sp>
      <p:pic>
        <p:nvPicPr>
          <p:cNvPr id="6" name="Content Placeholder 5" descr="vbox-siem-ubuntu-install3.png"/>
          <p:cNvPicPr>
            <a:picLocks noGrp="1" noChangeAspect="1"/>
          </p:cNvPicPr>
          <p:nvPr>
            <p:ph idx="1"/>
          </p:nvPr>
        </p:nvPicPr>
        <p:blipFill>
          <a:blip r:embed="rId2" cstate="print"/>
          <a:stretch>
            <a:fillRect/>
          </a:stretch>
        </p:blipFill>
        <p:spPr>
          <a:xfrm>
            <a:off x="2133600" y="1371600"/>
            <a:ext cx="4869602" cy="632515"/>
          </a:xfrm>
        </p:spPr>
      </p:pic>
      <p:pic>
        <p:nvPicPr>
          <p:cNvPr id="7" name="Picture 6" descr="vbox-siem-ubuntu-install4.png"/>
          <p:cNvPicPr>
            <a:picLocks noChangeAspect="1"/>
          </p:cNvPicPr>
          <p:nvPr/>
        </p:nvPicPr>
        <p:blipFill>
          <a:blip r:embed="rId3" cstate="print"/>
          <a:stretch>
            <a:fillRect/>
          </a:stretch>
        </p:blipFill>
        <p:spPr>
          <a:xfrm>
            <a:off x="1905000" y="2590800"/>
            <a:ext cx="5593565" cy="3787468"/>
          </a:xfrm>
          <a:prstGeom prst="rect">
            <a:avLst/>
          </a:prstGeom>
        </p:spPr>
      </p:pic>
      <p:cxnSp>
        <p:nvCxnSpPr>
          <p:cNvPr id="8" name="Straight Arrow Connector 7"/>
          <p:cNvCxnSpPr/>
          <p:nvPr/>
        </p:nvCxnSpPr>
        <p:spPr>
          <a:xfrm>
            <a:off x="4267200" y="20574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142</a:t>
            </a:fld>
            <a:endParaRPr lang="en-US"/>
          </a:p>
        </p:txBody>
      </p:sp>
      <p:pic>
        <p:nvPicPr>
          <p:cNvPr id="6" name="Content Placeholder 5" descr="vbox-siem-ubuntu-install5.png"/>
          <p:cNvPicPr>
            <a:picLocks noGrp="1" noChangeAspect="1"/>
          </p:cNvPicPr>
          <p:nvPr>
            <p:ph idx="1"/>
          </p:nvPr>
        </p:nvPicPr>
        <p:blipFill>
          <a:blip r:embed="rId2" cstate="print"/>
          <a:stretch>
            <a:fillRect/>
          </a:stretch>
        </p:blipFill>
        <p:spPr>
          <a:xfrm>
            <a:off x="2133600" y="1752600"/>
            <a:ext cx="4892464" cy="3802710"/>
          </a:xfr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143</a:t>
            </a:fld>
            <a:endParaRPr lang="en-US"/>
          </a:p>
        </p:txBody>
      </p:sp>
      <p:pic>
        <p:nvPicPr>
          <p:cNvPr id="6" name="Content Placeholder 5" descr="vbox-siem-ubuntu-install6.png"/>
          <p:cNvPicPr>
            <a:picLocks noGrp="1" noChangeAspect="1"/>
          </p:cNvPicPr>
          <p:nvPr>
            <p:ph idx="1"/>
          </p:nvPr>
        </p:nvPicPr>
        <p:blipFill>
          <a:blip r:embed="rId2" cstate="print"/>
          <a:stretch>
            <a:fillRect/>
          </a:stretch>
        </p:blipFill>
        <p:spPr>
          <a:xfrm>
            <a:off x="2133600" y="1981200"/>
            <a:ext cx="4854361" cy="3772227"/>
          </a:xfrm>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144</a:t>
            </a:fld>
            <a:endParaRPr lang="en-US"/>
          </a:p>
        </p:txBody>
      </p:sp>
      <p:pic>
        <p:nvPicPr>
          <p:cNvPr id="6" name="Content Placeholder 5" descr="vbox-siem-ubuntu-install7.png"/>
          <p:cNvPicPr>
            <a:picLocks noGrp="1" noChangeAspect="1"/>
          </p:cNvPicPr>
          <p:nvPr>
            <p:ph idx="1"/>
          </p:nvPr>
        </p:nvPicPr>
        <p:blipFill>
          <a:blip r:embed="rId2" cstate="print"/>
          <a:stretch>
            <a:fillRect/>
          </a:stretch>
        </p:blipFill>
        <p:spPr>
          <a:xfrm>
            <a:off x="2209800" y="1524000"/>
            <a:ext cx="4648603" cy="1257409"/>
          </a:xfrm>
        </p:spPr>
      </p:pic>
      <p:pic>
        <p:nvPicPr>
          <p:cNvPr id="7" name="Picture 6" descr="vbox-siem-ubuntu-install8.png"/>
          <p:cNvPicPr>
            <a:picLocks noChangeAspect="1"/>
          </p:cNvPicPr>
          <p:nvPr/>
        </p:nvPicPr>
        <p:blipFill>
          <a:blip r:embed="rId3" cstate="print"/>
          <a:stretch>
            <a:fillRect/>
          </a:stretch>
        </p:blipFill>
        <p:spPr>
          <a:xfrm>
            <a:off x="2133600" y="3657600"/>
            <a:ext cx="4755292" cy="876376"/>
          </a:xfrm>
          <a:prstGeom prst="rect">
            <a:avLst/>
          </a:prstGeom>
        </p:spPr>
      </p:pic>
      <p:cxnSp>
        <p:nvCxnSpPr>
          <p:cNvPr id="9" name="Straight Arrow Connector 8"/>
          <p:cNvCxnSpPr/>
          <p:nvPr/>
        </p:nvCxnSpPr>
        <p:spPr>
          <a:xfrm>
            <a:off x="4343400" y="28194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145</a:t>
            </a:fld>
            <a:endParaRPr lang="en-US"/>
          </a:p>
        </p:txBody>
      </p:sp>
      <p:pic>
        <p:nvPicPr>
          <p:cNvPr id="6" name="Content Placeholder 5" descr="vbox-siem-ubuntu-install9.png"/>
          <p:cNvPicPr>
            <a:picLocks noGrp="1" noChangeAspect="1"/>
          </p:cNvPicPr>
          <p:nvPr>
            <p:ph idx="1"/>
          </p:nvPr>
        </p:nvPicPr>
        <p:blipFill>
          <a:blip r:embed="rId2" cstate="print"/>
          <a:stretch>
            <a:fillRect/>
          </a:stretch>
        </p:blipFill>
        <p:spPr>
          <a:xfrm>
            <a:off x="2579197" y="2201877"/>
            <a:ext cx="3985606" cy="3322608"/>
          </a:xfrm>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146</a:t>
            </a:fld>
            <a:endParaRPr lang="en-US"/>
          </a:p>
        </p:txBody>
      </p:sp>
      <p:pic>
        <p:nvPicPr>
          <p:cNvPr id="6" name="Content Placeholder 5" descr="vbox-siem-ubuntu-install10.png"/>
          <p:cNvPicPr>
            <a:picLocks noGrp="1" noChangeAspect="1"/>
          </p:cNvPicPr>
          <p:nvPr>
            <p:ph idx="1"/>
          </p:nvPr>
        </p:nvPicPr>
        <p:blipFill>
          <a:blip r:embed="rId2" cstate="print"/>
          <a:stretch>
            <a:fillRect/>
          </a:stretch>
        </p:blipFill>
        <p:spPr>
          <a:xfrm>
            <a:off x="2133600" y="1371600"/>
            <a:ext cx="4945809" cy="2499577"/>
          </a:xfrm>
        </p:spPr>
      </p:pic>
      <p:pic>
        <p:nvPicPr>
          <p:cNvPr id="7" name="Picture 6" descr="vbox-siem-ubuntu-install11.png"/>
          <p:cNvPicPr>
            <a:picLocks noChangeAspect="1"/>
          </p:cNvPicPr>
          <p:nvPr/>
        </p:nvPicPr>
        <p:blipFill>
          <a:blip r:embed="rId3" cstate="print"/>
          <a:stretch>
            <a:fillRect/>
          </a:stretch>
        </p:blipFill>
        <p:spPr>
          <a:xfrm>
            <a:off x="2971800" y="4343400"/>
            <a:ext cx="3261643" cy="1920407"/>
          </a:xfrm>
          <a:prstGeom prst="rect">
            <a:avLst/>
          </a:prstGeom>
        </p:spPr>
      </p:pic>
      <p:cxnSp>
        <p:nvCxnSpPr>
          <p:cNvPr id="8" name="Straight Arrow Connector 7"/>
          <p:cNvCxnSpPr/>
          <p:nvPr/>
        </p:nvCxnSpPr>
        <p:spPr>
          <a:xfrm>
            <a:off x="4724400" y="37338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147</a:t>
            </a:fld>
            <a:endParaRPr lang="en-US"/>
          </a:p>
        </p:txBody>
      </p:sp>
      <p:pic>
        <p:nvPicPr>
          <p:cNvPr id="6" name="Content Placeholder 5" descr="vbox-siem-ubuntu-install12.png"/>
          <p:cNvPicPr>
            <a:picLocks noGrp="1" noChangeAspect="1"/>
          </p:cNvPicPr>
          <p:nvPr>
            <p:ph idx="1"/>
          </p:nvPr>
        </p:nvPicPr>
        <p:blipFill>
          <a:blip r:embed="rId2" cstate="print"/>
          <a:stretch>
            <a:fillRect/>
          </a:stretch>
        </p:blipFill>
        <p:spPr>
          <a:xfrm>
            <a:off x="2194354" y="1958016"/>
            <a:ext cx="4755292" cy="3810330"/>
          </a:xfrm>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148</a:t>
            </a:fld>
            <a:endParaRPr lang="en-US"/>
          </a:p>
        </p:txBody>
      </p:sp>
      <p:pic>
        <p:nvPicPr>
          <p:cNvPr id="6" name="Content Placeholder 5" descr="vbox-siem-ubuntu-install13.png"/>
          <p:cNvPicPr>
            <a:picLocks noGrp="1" noChangeAspect="1"/>
          </p:cNvPicPr>
          <p:nvPr>
            <p:ph idx="1"/>
          </p:nvPr>
        </p:nvPicPr>
        <p:blipFill>
          <a:blip r:embed="rId2" cstate="print"/>
          <a:stretch>
            <a:fillRect/>
          </a:stretch>
        </p:blipFill>
        <p:spPr>
          <a:xfrm>
            <a:off x="2095285" y="1958016"/>
            <a:ext cx="4953430" cy="3810330"/>
          </a:xfrm>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149</a:t>
            </a:fld>
            <a:endParaRPr lang="en-US"/>
          </a:p>
        </p:txBody>
      </p:sp>
      <p:pic>
        <p:nvPicPr>
          <p:cNvPr id="6" name="Content Placeholder 5" descr="vbox-siem-ubuntu-install14.png"/>
          <p:cNvPicPr>
            <a:picLocks noGrp="1" noChangeAspect="1"/>
          </p:cNvPicPr>
          <p:nvPr>
            <p:ph idx="1"/>
          </p:nvPr>
        </p:nvPicPr>
        <p:blipFill>
          <a:blip r:embed="rId2" cstate="print"/>
          <a:stretch>
            <a:fillRect/>
          </a:stretch>
        </p:blipFill>
        <p:spPr>
          <a:xfrm>
            <a:off x="914400" y="1371600"/>
            <a:ext cx="3292125" cy="3962744"/>
          </a:xfrm>
        </p:spPr>
      </p:pic>
      <p:pic>
        <p:nvPicPr>
          <p:cNvPr id="7" name="Picture 6" descr="vbox-siem-ubuntu-install15.png"/>
          <p:cNvPicPr>
            <a:picLocks noChangeAspect="1"/>
          </p:cNvPicPr>
          <p:nvPr/>
        </p:nvPicPr>
        <p:blipFill>
          <a:blip r:embed="rId3" cstate="print"/>
          <a:stretch>
            <a:fillRect/>
          </a:stretch>
        </p:blipFill>
        <p:spPr>
          <a:xfrm>
            <a:off x="5334000" y="2819400"/>
            <a:ext cx="1897545" cy="1219306"/>
          </a:xfrm>
          <a:prstGeom prst="rect">
            <a:avLst/>
          </a:prstGeom>
        </p:spPr>
      </p:pic>
      <p:cxnSp>
        <p:nvCxnSpPr>
          <p:cNvPr id="8" name="Straight Arrow Connector 7"/>
          <p:cNvCxnSpPr/>
          <p:nvPr/>
        </p:nvCxnSpPr>
        <p:spPr>
          <a:xfrm>
            <a:off x="4038600" y="3581400"/>
            <a:ext cx="1371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vbox.png"/>
          <p:cNvPicPr>
            <a:picLocks noChangeAspect="1"/>
          </p:cNvPicPr>
          <p:nvPr/>
        </p:nvPicPr>
        <p:blipFill>
          <a:blip r:embed="rId2" cstate="print"/>
          <a:stretch>
            <a:fillRect/>
          </a:stretch>
        </p:blipFill>
        <p:spPr>
          <a:xfrm>
            <a:off x="701476" y="539601"/>
            <a:ext cx="7741048" cy="5778797"/>
          </a:xfrm>
          <a:prstGeom prst="rect">
            <a:avLst/>
          </a:prstGeom>
        </p:spPr>
      </p:pic>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15</a:t>
            </a:fld>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150</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SIEM VM Settings:</a:t>
            </a:r>
          </a:p>
          <a:p>
            <a:pPr lvl="1"/>
            <a:r>
              <a:rPr lang="en-US" dirty="0" smtClean="0">
                <a:solidFill>
                  <a:srgbClr val="00B0F0"/>
                </a:solidFill>
                <a:sym typeface="Wingdings" pitchFamily="2" charset="2"/>
              </a:rPr>
              <a:t>System: Uncheck Floppy and Optical checkboxes in Boot Order list</a:t>
            </a:r>
          </a:p>
          <a:p>
            <a:pPr lvl="1"/>
            <a:r>
              <a:rPr lang="en-US" dirty="0" smtClean="0">
                <a:solidFill>
                  <a:srgbClr val="00B0F0"/>
                </a:solidFill>
                <a:sym typeface="Wingdings" pitchFamily="2" charset="2"/>
              </a:rPr>
              <a:t>Storage: Remove Virtual CD/DVD drive</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151</a:t>
            </a:fld>
            <a:endParaRPr lang="en-US"/>
          </a:p>
        </p:txBody>
      </p:sp>
      <p:pic>
        <p:nvPicPr>
          <p:cNvPr id="6" name="Content Placeholder 5" descr="vbox-siem-excess-virtual-hardware1.png"/>
          <p:cNvPicPr>
            <a:picLocks noGrp="1" noChangeAspect="1"/>
          </p:cNvPicPr>
          <p:nvPr>
            <p:ph idx="1"/>
          </p:nvPr>
        </p:nvPicPr>
        <p:blipFill>
          <a:blip r:embed="rId2" cstate="print"/>
          <a:stretch>
            <a:fillRect/>
          </a:stretch>
        </p:blipFill>
        <p:spPr>
          <a:xfrm>
            <a:off x="457200" y="2057400"/>
            <a:ext cx="1554615" cy="701101"/>
          </a:xfrm>
        </p:spPr>
      </p:pic>
      <p:pic>
        <p:nvPicPr>
          <p:cNvPr id="8" name="Picture 7" descr="vbox-siem-excess-virtual-hardware2.png"/>
          <p:cNvPicPr>
            <a:picLocks noChangeAspect="1"/>
          </p:cNvPicPr>
          <p:nvPr/>
        </p:nvPicPr>
        <p:blipFill>
          <a:blip r:embed="rId3" cstate="print"/>
          <a:stretch>
            <a:fillRect/>
          </a:stretch>
        </p:blipFill>
        <p:spPr>
          <a:xfrm>
            <a:off x="2743200" y="1828800"/>
            <a:ext cx="1745131" cy="2888230"/>
          </a:xfrm>
          <a:prstGeom prst="rect">
            <a:avLst/>
          </a:prstGeom>
        </p:spPr>
      </p:pic>
      <p:pic>
        <p:nvPicPr>
          <p:cNvPr id="9" name="Picture 8" descr="vbox-siem-excess-virtual-hardware3.png"/>
          <p:cNvPicPr>
            <a:picLocks noChangeAspect="1"/>
          </p:cNvPicPr>
          <p:nvPr/>
        </p:nvPicPr>
        <p:blipFill>
          <a:blip r:embed="rId4" cstate="print"/>
          <a:stretch>
            <a:fillRect/>
          </a:stretch>
        </p:blipFill>
        <p:spPr>
          <a:xfrm>
            <a:off x="5410200" y="1981200"/>
            <a:ext cx="1798476" cy="716342"/>
          </a:xfrm>
          <a:prstGeom prst="rect">
            <a:avLst/>
          </a:prstGeom>
        </p:spPr>
      </p:pic>
      <p:cxnSp>
        <p:nvCxnSpPr>
          <p:cNvPr id="10" name="Straight Arrow Connector 9"/>
          <p:cNvCxnSpPr/>
          <p:nvPr/>
        </p:nvCxnSpPr>
        <p:spPr>
          <a:xfrm>
            <a:off x="1981200" y="2438400"/>
            <a:ext cx="762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19600" y="2438400"/>
            <a:ext cx="1066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Perform Connectivity Checks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152</a:t>
            </a:fld>
            <a:endParaRPr lang="en-US"/>
          </a:p>
        </p:txBody>
      </p:sp>
      <p:sp>
        <p:nvSpPr>
          <p:cNvPr id="11" name="Content Placeholder 10"/>
          <p:cNvSpPr>
            <a:spLocks noGrp="1"/>
          </p:cNvSpPr>
          <p:nvPr>
            <p:ph idx="1"/>
          </p:nvPr>
        </p:nvSpPr>
        <p:spPr/>
        <p:txBody>
          <a:bodyPr>
            <a:normAutofit fontScale="92500"/>
          </a:bodyPr>
          <a:lstStyle/>
          <a:p>
            <a:r>
              <a:rPr lang="en-US" dirty="0" smtClean="0">
                <a:solidFill>
                  <a:srgbClr val="00B0F0"/>
                </a:solidFill>
              </a:rPr>
              <a:t>Log in to VM (username and password you set)</a:t>
            </a:r>
          </a:p>
          <a:p>
            <a:r>
              <a:rPr lang="en-US" dirty="0" smtClean="0">
                <a:solidFill>
                  <a:srgbClr val="00B0F0"/>
                </a:solidFill>
              </a:rPr>
              <a:t>Perform connectivity check commands</a:t>
            </a:r>
          </a:p>
          <a:p>
            <a:pPr lvl="1"/>
            <a:r>
              <a:rPr lang="en-US" dirty="0" smtClean="0">
                <a:solidFill>
                  <a:srgbClr val="00B0F0"/>
                </a:solidFill>
              </a:rPr>
              <a:t>ping –c4 www.google.com</a:t>
            </a:r>
          </a:p>
          <a:p>
            <a:pPr lvl="1"/>
            <a:r>
              <a:rPr lang="en-US" dirty="0" smtClean="0">
                <a:solidFill>
                  <a:srgbClr val="00B0F0"/>
                </a:solidFill>
              </a:rPr>
              <a:t>nslookup www.google.com</a:t>
            </a:r>
          </a:p>
          <a:p>
            <a:pPr lvl="1"/>
            <a:r>
              <a:rPr lang="en-US" dirty="0" smtClean="0">
                <a:solidFill>
                  <a:srgbClr val="00B0F0"/>
                </a:solidFill>
              </a:rPr>
              <a:t>curl –I www.google.com</a:t>
            </a:r>
          </a:p>
          <a:p>
            <a:pPr lvl="1"/>
            <a:r>
              <a:rPr lang="en-US" dirty="0" smtClean="0">
                <a:solidFill>
                  <a:srgbClr val="00B0F0"/>
                </a:solidFill>
              </a:rPr>
              <a:t>ifconfig –a (verify DHCP static map)</a:t>
            </a:r>
          </a:p>
          <a:p>
            <a:r>
              <a:rPr lang="en-US" dirty="0" smtClean="0">
                <a:solidFill>
                  <a:srgbClr val="00B0F0"/>
                </a:solidFill>
              </a:rPr>
              <a:t>Note: Ubuntu Server does NOT feature a desktop environment. </a:t>
            </a:r>
          </a:p>
          <a:p>
            <a:pPr lvl="1"/>
            <a:r>
              <a:rPr lang="en-US" dirty="0" smtClean="0">
                <a:solidFill>
                  <a:srgbClr val="00B0F0"/>
                </a:solidFill>
              </a:rPr>
              <a:t>Hope you like /bin/bash</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vbox-siem-connectivity5.png"/>
          <p:cNvPicPr>
            <a:picLocks noChangeAspect="1"/>
          </p:cNvPicPr>
          <p:nvPr/>
        </p:nvPicPr>
        <p:blipFill>
          <a:blip r:embed="rId2" cstate="print"/>
          <a:stretch>
            <a:fillRect/>
          </a:stretch>
        </p:blipFill>
        <p:spPr>
          <a:xfrm>
            <a:off x="152400" y="5410200"/>
            <a:ext cx="4412363" cy="1150720"/>
          </a:xfrm>
          <a:prstGeom prst="rect">
            <a:avLst/>
          </a:prstGeom>
        </p:spPr>
      </p:pic>
      <p:sp>
        <p:nvSpPr>
          <p:cNvPr id="2" name="Title 1"/>
          <p:cNvSpPr>
            <a:spLocks noGrp="1"/>
          </p:cNvSpPr>
          <p:nvPr>
            <p:ph type="title"/>
          </p:nvPr>
        </p:nvSpPr>
        <p:spPr/>
        <p:txBody>
          <a:bodyPr>
            <a:normAutofit fontScale="90000"/>
          </a:bodyPr>
          <a:lstStyle/>
          <a:p>
            <a:r>
              <a:rPr lang="en-US" dirty="0" smtClean="0">
                <a:solidFill>
                  <a:srgbClr val="00B0F0"/>
                </a:solidFill>
              </a:rPr>
              <a:t>Perform Connectivity Checks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153</a:t>
            </a:fld>
            <a:endParaRPr lang="en-US"/>
          </a:p>
        </p:txBody>
      </p:sp>
      <p:pic>
        <p:nvPicPr>
          <p:cNvPr id="6" name="Content Placeholder 5" descr="vbox-siem-connectivity1.png"/>
          <p:cNvPicPr>
            <a:picLocks noGrp="1" noChangeAspect="1"/>
          </p:cNvPicPr>
          <p:nvPr>
            <p:ph idx="1"/>
          </p:nvPr>
        </p:nvPicPr>
        <p:blipFill>
          <a:blip r:embed="rId3" cstate="print"/>
          <a:stretch>
            <a:fillRect/>
          </a:stretch>
        </p:blipFill>
        <p:spPr>
          <a:xfrm>
            <a:off x="152400" y="1143000"/>
            <a:ext cx="4122778" cy="495343"/>
          </a:xfrm>
        </p:spPr>
      </p:pic>
      <p:pic>
        <p:nvPicPr>
          <p:cNvPr id="7" name="Picture 6" descr="vbox-siem-connectivity2.png"/>
          <p:cNvPicPr>
            <a:picLocks noChangeAspect="1"/>
          </p:cNvPicPr>
          <p:nvPr/>
        </p:nvPicPr>
        <p:blipFill>
          <a:blip r:embed="rId4" cstate="print"/>
          <a:stretch>
            <a:fillRect/>
          </a:stretch>
        </p:blipFill>
        <p:spPr>
          <a:xfrm>
            <a:off x="3847641" y="1752600"/>
            <a:ext cx="5296359" cy="1204064"/>
          </a:xfrm>
          <a:prstGeom prst="rect">
            <a:avLst/>
          </a:prstGeom>
        </p:spPr>
      </p:pic>
      <p:pic>
        <p:nvPicPr>
          <p:cNvPr id="8" name="Picture 7" descr="vbox-siem-connectivity3.png"/>
          <p:cNvPicPr>
            <a:picLocks noChangeAspect="1"/>
          </p:cNvPicPr>
          <p:nvPr/>
        </p:nvPicPr>
        <p:blipFill>
          <a:blip r:embed="rId5" cstate="print"/>
          <a:stretch>
            <a:fillRect/>
          </a:stretch>
        </p:blipFill>
        <p:spPr>
          <a:xfrm>
            <a:off x="533400" y="2743200"/>
            <a:ext cx="2194750" cy="1112616"/>
          </a:xfrm>
          <a:prstGeom prst="rect">
            <a:avLst/>
          </a:prstGeom>
        </p:spPr>
      </p:pic>
      <p:pic>
        <p:nvPicPr>
          <p:cNvPr id="9" name="Picture 8" descr="vbox-siem-connectivity4.png"/>
          <p:cNvPicPr>
            <a:picLocks noChangeAspect="1"/>
          </p:cNvPicPr>
          <p:nvPr/>
        </p:nvPicPr>
        <p:blipFill>
          <a:blip r:embed="rId6" cstate="print"/>
          <a:stretch>
            <a:fillRect/>
          </a:stretch>
        </p:blipFill>
        <p:spPr>
          <a:xfrm>
            <a:off x="3024609" y="3276600"/>
            <a:ext cx="6119391" cy="2088061"/>
          </a:xfrm>
          <a:prstGeom prst="rect">
            <a:avLst/>
          </a:prstGeom>
        </p:spPr>
      </p:pic>
      <p:cxnSp>
        <p:nvCxnSpPr>
          <p:cNvPr id="12" name="Straight Arrow Connector 11"/>
          <p:cNvCxnSpPr/>
          <p:nvPr/>
        </p:nvCxnSpPr>
        <p:spPr>
          <a:xfrm>
            <a:off x="1981200" y="1600200"/>
            <a:ext cx="19050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67000" y="2590800"/>
            <a:ext cx="12192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90800" y="3657600"/>
            <a:ext cx="5334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286000" y="4724400"/>
            <a:ext cx="7620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154</a:t>
            </a:fld>
            <a:endParaRPr lang="en-US"/>
          </a:p>
        </p:txBody>
      </p:sp>
      <p:sp>
        <p:nvSpPr>
          <p:cNvPr id="11" name="Content Placeholder 10"/>
          <p:cNvSpPr>
            <a:spLocks noGrp="1"/>
          </p:cNvSpPr>
          <p:nvPr>
            <p:ph idx="1"/>
          </p:nvPr>
        </p:nvSpPr>
        <p:spPr>
          <a:xfrm>
            <a:off x="457200" y="1600200"/>
            <a:ext cx="8229600" cy="4876800"/>
          </a:xfrm>
        </p:spPr>
        <p:txBody>
          <a:bodyPr>
            <a:normAutofit fontScale="77500" lnSpcReduction="20000"/>
          </a:bodyPr>
          <a:lstStyle/>
          <a:p>
            <a:r>
              <a:rPr lang="en-US" dirty="0" smtClean="0">
                <a:solidFill>
                  <a:srgbClr val="00B0F0"/>
                </a:solidFill>
              </a:rPr>
              <a:t>Note: Depending on how our connectivity is on-site, this may or may not fast...</a:t>
            </a:r>
          </a:p>
          <a:p>
            <a:r>
              <a:rPr lang="en-US" dirty="0" smtClean="0">
                <a:solidFill>
                  <a:srgbClr val="00B0F0"/>
                </a:solidFill>
              </a:rPr>
              <a:t>Log in to the SIEM VM</a:t>
            </a:r>
          </a:p>
          <a:p>
            <a:r>
              <a:rPr lang="en-US" dirty="0" smtClean="0">
                <a:solidFill>
                  <a:srgbClr val="00B0F0"/>
                </a:solidFill>
              </a:rPr>
              <a:t>Run the command sudo su –</a:t>
            </a:r>
          </a:p>
          <a:p>
            <a:pPr lvl="1"/>
            <a:r>
              <a:rPr lang="en-US" dirty="0" smtClean="0">
                <a:solidFill>
                  <a:srgbClr val="00B0F0"/>
                </a:solidFill>
              </a:rPr>
              <a:t>Requires you to enter your password</a:t>
            </a:r>
          </a:p>
          <a:p>
            <a:pPr lvl="2"/>
            <a:r>
              <a:rPr lang="en-US" dirty="0" smtClean="0">
                <a:solidFill>
                  <a:srgbClr val="00B0F0"/>
                </a:solidFill>
              </a:rPr>
              <a:t>Root is powerful. Use the power responsibly. </a:t>
            </a:r>
          </a:p>
          <a:p>
            <a:r>
              <a:rPr lang="en-US" dirty="0" smtClean="0">
                <a:solidFill>
                  <a:srgbClr val="00B0F0"/>
                </a:solidFill>
              </a:rPr>
              <a:t>Run the command(s): </a:t>
            </a:r>
          </a:p>
          <a:p>
            <a:pPr lvl="1"/>
            <a:r>
              <a:rPr lang="en-US" dirty="0" smtClean="0">
                <a:solidFill>
                  <a:srgbClr val="00B0F0"/>
                </a:solidFill>
                <a:latin typeface="Consolas" pitchFamily="49" charset="0"/>
              </a:rPr>
              <a:t>export DEBIAN_FRONTEND=noninteractive</a:t>
            </a:r>
          </a:p>
          <a:p>
            <a:pPr lvl="1"/>
            <a:r>
              <a:rPr lang="en-US" dirty="0" smtClean="0">
                <a:solidFill>
                  <a:srgbClr val="00B0F0"/>
                </a:solidFill>
                <a:latin typeface="Consolas" pitchFamily="49" charset="0"/>
              </a:rPr>
              <a:t>apt-get update</a:t>
            </a:r>
          </a:p>
          <a:p>
            <a:pPr lvl="1"/>
            <a:r>
              <a:rPr lang="en-US" dirty="0" smtClean="0">
                <a:solidFill>
                  <a:srgbClr val="00B0F0"/>
                </a:solidFill>
                <a:latin typeface="Consolas" pitchFamily="49" charset="0"/>
              </a:rPr>
              <a:t>apt-get –y dist-upgrade</a:t>
            </a:r>
          </a:p>
          <a:p>
            <a:pPr lvl="1"/>
            <a:r>
              <a:rPr lang="en-US" dirty="0" smtClean="0">
                <a:solidFill>
                  <a:srgbClr val="00B0F0"/>
                </a:solidFill>
                <a:latin typeface="Consolas" pitchFamily="49" charset="0"/>
              </a:rPr>
              <a:t>init 6</a:t>
            </a:r>
          </a:p>
          <a:p>
            <a:pPr lvl="2"/>
            <a:r>
              <a:rPr lang="en-US" dirty="0" smtClean="0">
                <a:solidFill>
                  <a:srgbClr val="00B0F0"/>
                </a:solidFill>
              </a:rPr>
              <a:t>Updates the system, then reboots it</a:t>
            </a:r>
          </a:p>
          <a:p>
            <a:pPr lvl="2"/>
            <a:r>
              <a:rPr lang="en-US" dirty="0" smtClean="0">
                <a:solidFill>
                  <a:srgbClr val="00B0F0"/>
                </a:solidFill>
              </a:rPr>
              <a:t>Note: If you have issues downloading updates, make sure that your connectivity checks were SUCCESSFUL. Verify that you configured the apt-get proxy correctly (http://172.16.1.1:3128 -- /etc/apt/apt.conf)</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155</a:t>
            </a:fld>
            <a:endParaRPr lang="en-US"/>
          </a:p>
        </p:txBody>
      </p:sp>
      <p:pic>
        <p:nvPicPr>
          <p:cNvPr id="8" name="Content Placeholder 7" descr="vbox-siem-update1.png"/>
          <p:cNvPicPr>
            <a:picLocks noGrp="1" noChangeAspect="1"/>
          </p:cNvPicPr>
          <p:nvPr>
            <p:ph idx="1"/>
          </p:nvPr>
        </p:nvPicPr>
        <p:blipFill>
          <a:blip r:embed="rId2" cstate="print"/>
          <a:stretch>
            <a:fillRect/>
          </a:stretch>
        </p:blipFill>
        <p:spPr>
          <a:xfrm>
            <a:off x="3886200" y="1524000"/>
            <a:ext cx="1508891" cy="518205"/>
          </a:xfrm>
        </p:spPr>
      </p:pic>
      <p:pic>
        <p:nvPicPr>
          <p:cNvPr id="9" name="Picture 8" descr="vbox-siem-update2.png"/>
          <p:cNvPicPr>
            <a:picLocks noChangeAspect="1"/>
          </p:cNvPicPr>
          <p:nvPr/>
        </p:nvPicPr>
        <p:blipFill>
          <a:blip r:embed="rId3" cstate="print"/>
          <a:stretch>
            <a:fillRect/>
          </a:stretch>
        </p:blipFill>
        <p:spPr>
          <a:xfrm>
            <a:off x="3124200" y="2514600"/>
            <a:ext cx="3109230" cy="137172"/>
          </a:xfrm>
          <a:prstGeom prst="rect">
            <a:avLst/>
          </a:prstGeom>
        </p:spPr>
      </p:pic>
      <p:pic>
        <p:nvPicPr>
          <p:cNvPr id="10" name="Picture 9" descr="vbox-siem-update3.png"/>
          <p:cNvPicPr>
            <a:picLocks noChangeAspect="1"/>
          </p:cNvPicPr>
          <p:nvPr/>
        </p:nvPicPr>
        <p:blipFill>
          <a:blip r:embed="rId4" cstate="print"/>
          <a:stretch>
            <a:fillRect/>
          </a:stretch>
        </p:blipFill>
        <p:spPr>
          <a:xfrm>
            <a:off x="2362200" y="2895600"/>
            <a:ext cx="4595259" cy="853514"/>
          </a:xfrm>
          <a:prstGeom prst="rect">
            <a:avLst/>
          </a:prstGeom>
        </p:spPr>
      </p:pic>
      <p:pic>
        <p:nvPicPr>
          <p:cNvPr id="12" name="Picture 11" descr="vbox-siem-update4.png"/>
          <p:cNvPicPr>
            <a:picLocks noChangeAspect="1"/>
          </p:cNvPicPr>
          <p:nvPr/>
        </p:nvPicPr>
        <p:blipFill>
          <a:blip r:embed="rId5" cstate="print"/>
          <a:stretch>
            <a:fillRect/>
          </a:stretch>
        </p:blipFill>
        <p:spPr>
          <a:xfrm>
            <a:off x="3581400" y="4114800"/>
            <a:ext cx="2248095" cy="129551"/>
          </a:xfrm>
          <a:prstGeom prst="rect">
            <a:avLst/>
          </a:prstGeom>
        </p:spPr>
      </p:pic>
      <p:pic>
        <p:nvPicPr>
          <p:cNvPr id="13" name="Picture 12" descr="vbox-siem-update5.png"/>
          <p:cNvPicPr>
            <a:picLocks noChangeAspect="1"/>
          </p:cNvPicPr>
          <p:nvPr/>
        </p:nvPicPr>
        <p:blipFill>
          <a:blip r:embed="rId6" cstate="print"/>
          <a:stretch>
            <a:fillRect/>
          </a:stretch>
        </p:blipFill>
        <p:spPr>
          <a:xfrm>
            <a:off x="3962400" y="4876800"/>
            <a:ext cx="1234547" cy="144793"/>
          </a:xfrm>
          <a:prstGeom prst="rect">
            <a:avLst/>
          </a:prstGeom>
        </p:spPr>
      </p:pic>
      <p:cxnSp>
        <p:nvCxnSpPr>
          <p:cNvPr id="14" name="Straight Arrow Connector 13"/>
          <p:cNvCxnSpPr/>
          <p:nvPr/>
        </p:nvCxnSpPr>
        <p:spPr>
          <a:xfrm>
            <a:off x="4572000" y="19812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72000" y="26670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572000" y="37338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3" idx="0"/>
          </p:cNvCxnSpPr>
          <p:nvPr/>
        </p:nvCxnSpPr>
        <p:spPr>
          <a:xfrm>
            <a:off x="4572000" y="4267200"/>
            <a:ext cx="7674"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156</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Meant to serve as a snapshot from BEFORE we install splunk (in case you want to upgrade in the future, try another SIEM, etc.)</a:t>
            </a:r>
          </a:p>
          <a:p>
            <a:r>
              <a:rPr lang="en-US" dirty="0" smtClean="0">
                <a:solidFill>
                  <a:srgbClr val="00B0F0"/>
                </a:solidFill>
              </a:rPr>
              <a:t>Literally the exact same steps as with the pfSense VM.</a:t>
            </a:r>
          </a:p>
          <a:p>
            <a:pPr lvl="1"/>
            <a:r>
              <a:rPr lang="en-US" dirty="0" smtClean="0">
                <a:solidFill>
                  <a:srgbClr val="00B0F0"/>
                </a:solidFill>
              </a:rPr>
              <a:t>Virtualbox Manager -&gt; Click bullet list icon -&gt; Snapshots -&gt; Take</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solidFill>
                  <a:srgbClr val="00B0F0"/>
                </a:solidFill>
              </a:rPr>
              <a:t>Take Baseline Snapshot (cont’d</a:t>
            </a:r>
            <a:r>
              <a:rPr lang="en-US" dirty="0" smtClean="0">
                <a:solidFill>
                  <a:srgbClr val="00B0F0"/>
                </a:solidFill>
              </a:rPr>
              <a: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157</a:t>
            </a:fld>
            <a:endParaRPr lang="en-US"/>
          </a:p>
        </p:txBody>
      </p:sp>
      <p:pic>
        <p:nvPicPr>
          <p:cNvPr id="6" name="Content Placeholder 5" descr="vbox-siem-snapshot1.png"/>
          <p:cNvPicPr>
            <a:picLocks noGrp="1" noChangeAspect="1"/>
          </p:cNvPicPr>
          <p:nvPr>
            <p:ph idx="1"/>
          </p:nvPr>
        </p:nvPicPr>
        <p:blipFill>
          <a:blip r:embed="rId2" cstate="print"/>
          <a:stretch>
            <a:fillRect/>
          </a:stretch>
        </p:blipFill>
        <p:spPr>
          <a:xfrm>
            <a:off x="2682076" y="2784858"/>
            <a:ext cx="3779848" cy="2156647"/>
          </a:xfrm>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7000" r="-27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7: The IPS VM</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158</a:t>
            </a:fld>
            <a:endParaRPr 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IPS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159</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This system will be hosting our IDS/IPS Software</a:t>
            </a:r>
          </a:p>
          <a:p>
            <a:r>
              <a:rPr lang="en-US" dirty="0" smtClean="0">
                <a:solidFill>
                  <a:srgbClr val="00B0F0"/>
                </a:solidFill>
              </a:rPr>
              <a:t>OS: Ubuntu Server 18.04</a:t>
            </a:r>
          </a:p>
          <a:p>
            <a:r>
              <a:rPr lang="en-US" dirty="0" smtClean="0">
                <a:solidFill>
                  <a:srgbClr val="00B0F0"/>
                </a:solidFill>
              </a:rPr>
              <a:t>IDS/IPS Software: Snort or Suricata (user’s choice)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00B0F0"/>
                </a:solidFill>
              </a:rPr>
              <a:t>Intro To Virtual Networking</a:t>
            </a:r>
            <a:endParaRPr lang="en-US" dirty="0">
              <a:solidFill>
                <a:srgbClr val="00B0F0"/>
              </a:solidFill>
            </a:endParaRPr>
          </a:p>
        </p:txBody>
      </p:sp>
      <p:sp>
        <p:nvSpPr>
          <p:cNvPr id="4" name="Content Placeholder 3"/>
          <p:cNvSpPr>
            <a:spLocks noGrp="1"/>
          </p:cNvSpPr>
          <p:nvPr>
            <p:ph idx="1"/>
          </p:nvPr>
        </p:nvSpPr>
        <p:spPr>
          <a:xfrm>
            <a:off x="457200" y="1600200"/>
            <a:ext cx="8229600" cy="5105400"/>
          </a:xfrm>
        </p:spPr>
        <p:txBody>
          <a:bodyPr>
            <a:normAutofit fontScale="85000" lnSpcReduction="20000"/>
          </a:bodyPr>
          <a:lstStyle/>
          <a:p>
            <a:r>
              <a:rPr lang="en-US" dirty="0" smtClean="0">
                <a:solidFill>
                  <a:srgbClr val="00B0F0"/>
                </a:solidFill>
              </a:rPr>
              <a:t>Baremetal Hypervisors – Virtual Switches</a:t>
            </a:r>
          </a:p>
          <a:p>
            <a:pPr lvl="1"/>
            <a:r>
              <a:rPr lang="en-US" dirty="0" smtClean="0">
                <a:solidFill>
                  <a:srgbClr val="00B0F0"/>
                </a:solidFill>
              </a:rPr>
              <a:t>Can be uplinked to a physical NIC for outbound connectivity or unlinked to isolate VMs</a:t>
            </a:r>
          </a:p>
          <a:p>
            <a:r>
              <a:rPr lang="en-US" dirty="0" smtClean="0">
                <a:solidFill>
                  <a:srgbClr val="00B0F0"/>
                </a:solidFill>
              </a:rPr>
              <a:t>Hosted Hypervisors – Virtual Network Segments</a:t>
            </a:r>
          </a:p>
          <a:p>
            <a:pPr lvl="1"/>
            <a:r>
              <a:rPr lang="en-US" dirty="0" smtClean="0">
                <a:solidFill>
                  <a:srgbClr val="00B0F0"/>
                </a:solidFill>
              </a:rPr>
              <a:t>Host-only: VMs can only communicate with each other VMs on this segment, or the hypervisor host (through a virtual network adapter)</a:t>
            </a:r>
          </a:p>
          <a:p>
            <a:pPr lvl="2"/>
            <a:r>
              <a:rPr lang="en-US" dirty="0" smtClean="0">
                <a:solidFill>
                  <a:srgbClr val="00B0F0"/>
                </a:solidFill>
              </a:rPr>
              <a:t>Internal: Variation of host-only network where the host has no network connectivity to VMs in this network segment</a:t>
            </a:r>
          </a:p>
          <a:p>
            <a:pPr lvl="1"/>
            <a:r>
              <a:rPr lang="en-US" dirty="0" smtClean="0">
                <a:solidFill>
                  <a:srgbClr val="00B0F0"/>
                </a:solidFill>
              </a:rPr>
              <a:t>NAT: Network Address Translation – Can talk to other VMs on the same network segment. Uses the hypervisor host’s IP address as a NAT provider for outbound network comms</a:t>
            </a:r>
          </a:p>
          <a:p>
            <a:pPr lvl="1"/>
            <a:r>
              <a:rPr lang="en-US" dirty="0" smtClean="0">
                <a:solidFill>
                  <a:srgbClr val="00B0F0"/>
                </a:solidFill>
              </a:rPr>
              <a:t>Bridged: VMs on this network segment act as though they are physically connected to the same network as the hypervisor host</a:t>
            </a:r>
            <a:endParaRPr lang="en-US" dirty="0">
              <a:solidFill>
                <a:srgbClr val="00B0F0"/>
              </a:solidFill>
            </a:endParaRPr>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16</a:t>
            </a:fld>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is (network) IDS/IPS?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160</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IDS: Intrusion Detection System</a:t>
            </a:r>
          </a:p>
          <a:p>
            <a:r>
              <a:rPr lang="en-US" dirty="0" smtClean="0">
                <a:solidFill>
                  <a:srgbClr val="00B0F0"/>
                </a:solidFill>
              </a:rPr>
              <a:t>IPS: Intrusion Prevention System</a:t>
            </a:r>
          </a:p>
          <a:p>
            <a:r>
              <a:rPr lang="en-US" dirty="0" smtClean="0">
                <a:solidFill>
                  <a:srgbClr val="00B0F0"/>
                </a:solidFill>
              </a:rPr>
              <a:t>Software that analyzes network traffic for specific activity, and at </a:t>
            </a:r>
            <a:r>
              <a:rPr lang="en-US" smtClean="0">
                <a:solidFill>
                  <a:srgbClr val="00B0F0"/>
                </a:solidFill>
              </a:rPr>
              <a:t>a logs it for further analysis</a:t>
            </a:r>
            <a:endParaRPr lang="en-US" dirty="0" smtClean="0">
              <a:solidFill>
                <a:srgbClr val="00B0F0"/>
              </a:solidFill>
            </a:endParaRPr>
          </a:p>
          <a:p>
            <a:pPr lvl="1"/>
            <a:r>
              <a:rPr lang="en-US" dirty="0" smtClean="0">
                <a:solidFill>
                  <a:srgbClr val="00B0F0"/>
                </a:solidFill>
              </a:rPr>
              <a:t>IDS: Logs/generates alerts</a:t>
            </a:r>
          </a:p>
          <a:p>
            <a:pPr lvl="1"/>
            <a:r>
              <a:rPr lang="en-US" dirty="0" smtClean="0">
                <a:solidFill>
                  <a:srgbClr val="00B0F0"/>
                </a:solidFill>
              </a:rPr>
              <a:t>IPS: Logs/generates alerts, PLUS can be configured to drop network traffic</a:t>
            </a:r>
          </a:p>
          <a:p>
            <a:r>
              <a:rPr lang="en-US" dirty="0" smtClean="0">
                <a:solidFill>
                  <a:srgbClr val="00B0F0"/>
                </a:solidFill>
              </a:rPr>
              <a:t>Most IDS/IPS are driven by signatures</a:t>
            </a:r>
          </a:p>
          <a:p>
            <a:pPr lvl="1"/>
            <a:r>
              <a:rPr lang="en-US" dirty="0" smtClean="0">
                <a:solidFill>
                  <a:srgbClr val="00B0F0"/>
                </a:solidFill>
              </a:rPr>
              <a:t>Some people call these signatures “rules”</a:t>
            </a:r>
          </a:p>
          <a:p>
            <a:pPr lvl="2"/>
            <a:r>
              <a:rPr lang="en-US" dirty="0" smtClean="0">
                <a:solidFill>
                  <a:srgbClr val="00B0F0"/>
                </a:solidFill>
              </a:rPr>
              <a:t>Rules are just another name for signatures. Don’t let anyone tell you otherwise</a:t>
            </a:r>
          </a:p>
          <a:p>
            <a:pPr lvl="1"/>
            <a:r>
              <a:rPr lang="en-US" dirty="0" smtClean="0">
                <a:solidFill>
                  <a:srgbClr val="00B0F0"/>
                </a:solidFill>
              </a:rPr>
              <a:t>Notable examples: Snort, Suricata</a:t>
            </a:r>
          </a:p>
          <a:p>
            <a:r>
              <a:rPr lang="en-US" dirty="0" smtClean="0">
                <a:solidFill>
                  <a:srgbClr val="00B0F0"/>
                </a:solidFill>
              </a:rPr>
              <a:t>Some IDS/IPS are drive by anomalies</a:t>
            </a:r>
          </a:p>
          <a:p>
            <a:pPr lvl="1"/>
            <a:r>
              <a:rPr lang="en-US" dirty="0" smtClean="0">
                <a:solidFill>
                  <a:srgbClr val="00B0F0"/>
                </a:solidFill>
              </a:rPr>
              <a:t>Notable example: Zeek (formerly known as BRO)</a:t>
            </a:r>
          </a:p>
          <a:p>
            <a:pPr lvl="1"/>
            <a:r>
              <a:rPr lang="en-US" dirty="0" smtClean="0">
                <a:solidFill>
                  <a:srgbClr val="00B0F0"/>
                </a:solidFill>
              </a:rPr>
              <a:t>Bro is VERY different from traditional IDS/IPS</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161</a:t>
            </a:fld>
            <a:endParaRPr lang="en-US"/>
          </a:p>
        </p:txBody>
      </p:sp>
      <p:sp>
        <p:nvSpPr>
          <p:cNvPr id="10" name="Content Placeholder 9"/>
          <p:cNvSpPr>
            <a:spLocks noGrp="1"/>
          </p:cNvSpPr>
          <p:nvPr>
            <p:ph idx="1"/>
          </p:nvPr>
        </p:nvSpPr>
        <p:spPr/>
        <p:txBody>
          <a:bodyPr>
            <a:normAutofit fontScale="85000" lnSpcReduction="20000"/>
          </a:bodyPr>
          <a:lstStyle/>
          <a:p>
            <a:r>
              <a:rPr lang="en-US" dirty="0" smtClean="0">
                <a:solidFill>
                  <a:srgbClr val="00B0F0"/>
                </a:solidFill>
              </a:rPr>
              <a:t>Create IPS VM</a:t>
            </a:r>
          </a:p>
          <a:p>
            <a:pPr lvl="1"/>
            <a:r>
              <a:rPr lang="en-US" dirty="0" smtClean="0">
                <a:solidFill>
                  <a:srgbClr val="00B0F0"/>
                </a:solidFill>
              </a:rPr>
              <a:t>Create static DHCP mapping on pfSense LAN network for Network Adapter 1</a:t>
            </a:r>
          </a:p>
          <a:p>
            <a:r>
              <a:rPr lang="en-US" dirty="0" smtClean="0">
                <a:solidFill>
                  <a:srgbClr val="00B0F0"/>
                </a:solidFill>
              </a:rPr>
              <a:t>Strip away excess virtual hardware</a:t>
            </a:r>
          </a:p>
          <a:p>
            <a:r>
              <a:rPr lang="en-US" dirty="0" smtClean="0">
                <a:solidFill>
                  <a:srgbClr val="00B0F0"/>
                </a:solidFill>
              </a:rPr>
              <a:t>Install Ubuntu 18.04</a:t>
            </a:r>
          </a:p>
          <a:p>
            <a:r>
              <a:rPr lang="en-US" dirty="0" smtClean="0">
                <a:solidFill>
                  <a:srgbClr val="00B0F0"/>
                </a:solidFill>
              </a:rPr>
              <a:t>Strip remaining excess virtual hardware</a:t>
            </a:r>
          </a:p>
          <a:p>
            <a:r>
              <a:rPr lang="en-US" dirty="0" smtClean="0">
                <a:solidFill>
                  <a:srgbClr val="00B0F0"/>
                </a:solidFill>
              </a:rPr>
              <a:t>Perform connectivity checks</a:t>
            </a:r>
          </a:p>
          <a:p>
            <a:r>
              <a:rPr lang="en-US" dirty="0" smtClean="0">
                <a:solidFill>
                  <a:srgbClr val="00B0F0"/>
                </a:solidFill>
              </a:rPr>
              <a:t>Update VM</a:t>
            </a:r>
          </a:p>
          <a:p>
            <a:r>
              <a:rPr lang="en-US" dirty="0" smtClean="0">
                <a:solidFill>
                  <a:srgbClr val="00B0F0"/>
                </a:solidFill>
              </a:rPr>
              <a:t>Take baseline snapshot</a:t>
            </a:r>
          </a:p>
          <a:p>
            <a:r>
              <a:rPr lang="en-US" dirty="0" smtClean="0">
                <a:solidFill>
                  <a:srgbClr val="00B0F0"/>
                </a:solidFill>
              </a:rPr>
              <a:t>Process is nearly IDENTICAL to the SIEM VM</a:t>
            </a:r>
          </a:p>
          <a:p>
            <a:pPr lvl="1"/>
            <a:r>
              <a:rPr lang="en-US" dirty="0" smtClean="0">
                <a:solidFill>
                  <a:srgbClr val="00B0F0"/>
                </a:solidFill>
              </a:rPr>
              <a:t>Except where noted</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Create Virtual Machine Wizard:</a:t>
            </a:r>
            <a:endParaRPr lang="en-US" dirty="0">
              <a:solidFill>
                <a:srgbClr val="00B0F0"/>
              </a:solidFill>
            </a:endParaRPr>
          </a:p>
        </p:txBody>
      </p:sp>
      <p:sp>
        <p:nvSpPr>
          <p:cNvPr id="3" name="Content Placeholder 2"/>
          <p:cNvSpPr>
            <a:spLocks noGrp="1"/>
          </p:cNvSpPr>
          <p:nvPr>
            <p:ph sz="half" idx="1"/>
          </p:nvPr>
        </p:nvSpPr>
        <p:spPr/>
        <p:txBody>
          <a:bodyPr>
            <a:normAutofit lnSpcReduction="10000"/>
          </a:bodyPr>
          <a:lstStyle/>
          <a:p>
            <a:r>
              <a:rPr lang="en-US" dirty="0" smtClean="0">
                <a:solidFill>
                  <a:srgbClr val="00B0F0"/>
                </a:solidFill>
              </a:rPr>
              <a:t>Screen 1:</a:t>
            </a:r>
          </a:p>
          <a:p>
            <a:pPr lvl="1"/>
            <a:r>
              <a:rPr lang="en-US" dirty="0" smtClean="0">
                <a:solidFill>
                  <a:srgbClr val="00B0F0"/>
                </a:solidFill>
              </a:rPr>
              <a:t>Name: IPS</a:t>
            </a:r>
          </a:p>
          <a:p>
            <a:pPr lvl="1"/>
            <a:r>
              <a:rPr lang="en-US" dirty="0" smtClean="0">
                <a:solidFill>
                  <a:srgbClr val="00B0F0"/>
                </a:solidFill>
              </a:rPr>
              <a:t>Machine Folder: Default</a:t>
            </a:r>
          </a:p>
          <a:p>
            <a:pPr lvl="1"/>
            <a:r>
              <a:rPr lang="en-US" dirty="0" smtClean="0">
                <a:solidFill>
                  <a:srgbClr val="00B0F0"/>
                </a:solidFill>
              </a:rPr>
              <a:t>Type: Linux</a:t>
            </a:r>
          </a:p>
          <a:p>
            <a:pPr lvl="1"/>
            <a:r>
              <a:rPr lang="en-US" dirty="0" smtClean="0">
                <a:solidFill>
                  <a:srgbClr val="00B0F0"/>
                </a:solidFill>
              </a:rPr>
              <a:t>Version: Ubuntu (64-bit)</a:t>
            </a:r>
          </a:p>
          <a:p>
            <a:r>
              <a:rPr lang="en-US" dirty="0" smtClean="0">
                <a:solidFill>
                  <a:srgbClr val="00B0F0"/>
                </a:solidFill>
              </a:rPr>
              <a:t>Screen 2:</a:t>
            </a:r>
          </a:p>
          <a:p>
            <a:pPr lvl="1"/>
            <a:r>
              <a:rPr lang="en-US" dirty="0" smtClean="0">
                <a:solidFill>
                  <a:srgbClr val="00B0F0"/>
                </a:solidFill>
              </a:rPr>
              <a:t>Memory size: 2GB</a:t>
            </a:r>
          </a:p>
          <a:p>
            <a:r>
              <a:rPr lang="en-US" dirty="0" smtClean="0">
                <a:solidFill>
                  <a:srgbClr val="00B0F0"/>
                </a:solidFill>
              </a:rPr>
              <a:t>Screen 3:</a:t>
            </a:r>
          </a:p>
          <a:p>
            <a:pPr lvl="1"/>
            <a:r>
              <a:rPr lang="en-US" dirty="0" smtClean="0">
                <a:solidFill>
                  <a:srgbClr val="00B0F0"/>
                </a:solidFill>
              </a:rPr>
              <a:t>Create virtual hard disk now</a:t>
            </a:r>
          </a:p>
        </p:txBody>
      </p:sp>
      <p:sp>
        <p:nvSpPr>
          <p:cNvPr id="6" name="Content Placeholder 5"/>
          <p:cNvSpPr>
            <a:spLocks noGrp="1"/>
          </p:cNvSpPr>
          <p:nvPr>
            <p:ph sz="half" idx="2"/>
          </p:nvPr>
        </p:nvSpPr>
        <p:spPr/>
        <p:txBody>
          <a:bodyPr>
            <a:normAutofit lnSpcReduction="10000"/>
          </a:bodyPr>
          <a:lstStyle/>
          <a:p>
            <a:r>
              <a:rPr lang="en-US" dirty="0" smtClean="0">
                <a:solidFill>
                  <a:srgbClr val="00B0F0"/>
                </a:solidFill>
              </a:rPr>
              <a:t>Screen 4:</a:t>
            </a:r>
          </a:p>
          <a:p>
            <a:pPr lvl="1"/>
            <a:r>
              <a:rPr lang="en-US" dirty="0" smtClean="0">
                <a:solidFill>
                  <a:srgbClr val="00B0F0"/>
                </a:solidFill>
              </a:rPr>
              <a:t>VDI (VirtualBox Disk Image)</a:t>
            </a:r>
          </a:p>
          <a:p>
            <a:r>
              <a:rPr lang="en-US" dirty="0" smtClean="0">
                <a:solidFill>
                  <a:srgbClr val="00B0F0"/>
                </a:solidFill>
              </a:rPr>
              <a:t>Screen 5:</a:t>
            </a:r>
          </a:p>
          <a:p>
            <a:pPr lvl="1"/>
            <a:r>
              <a:rPr lang="en-US" dirty="0" smtClean="0">
                <a:solidFill>
                  <a:srgbClr val="00B0F0"/>
                </a:solidFill>
              </a:rPr>
              <a:t>Fixed size</a:t>
            </a:r>
          </a:p>
          <a:p>
            <a:r>
              <a:rPr lang="en-US" dirty="0" smtClean="0">
                <a:solidFill>
                  <a:srgbClr val="00B0F0"/>
                </a:solidFill>
              </a:rPr>
              <a:t>Screen 6:</a:t>
            </a:r>
          </a:p>
          <a:p>
            <a:pPr lvl="1"/>
            <a:r>
              <a:rPr lang="en-US" dirty="0" smtClean="0">
                <a:solidFill>
                  <a:srgbClr val="00B0F0"/>
                </a:solidFill>
              </a:rPr>
              <a:t>Name: IPS</a:t>
            </a:r>
          </a:p>
          <a:p>
            <a:pPr lvl="1"/>
            <a:r>
              <a:rPr lang="en-US" dirty="0" smtClean="0">
                <a:solidFill>
                  <a:srgbClr val="00B0F0"/>
                </a:solidFill>
              </a:rPr>
              <a:t>Size: 40.00GB</a:t>
            </a:r>
          </a:p>
          <a:p>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162</a:t>
            </a:fld>
            <a:endParaRPr 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Create Virtual Machine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163</a:t>
            </a:fld>
            <a:endParaRPr lang="en-US"/>
          </a:p>
        </p:txBody>
      </p:sp>
      <p:pic>
        <p:nvPicPr>
          <p:cNvPr id="6" name="Content Placeholder 5" descr="vbox-ips-vm-creation1.png"/>
          <p:cNvPicPr>
            <a:picLocks noGrp="1" noChangeAspect="1"/>
          </p:cNvPicPr>
          <p:nvPr>
            <p:ph idx="1"/>
          </p:nvPr>
        </p:nvPicPr>
        <p:blipFill>
          <a:blip r:embed="rId2" cstate="print"/>
          <a:stretch>
            <a:fillRect/>
          </a:stretch>
        </p:blipFill>
        <p:spPr>
          <a:xfrm>
            <a:off x="2971800" y="1524000"/>
            <a:ext cx="3002540" cy="838273"/>
          </a:xfrm>
        </p:spPr>
      </p:pic>
      <p:pic>
        <p:nvPicPr>
          <p:cNvPr id="7" name="Picture 6" descr="vbox-ips-vm-creation2.png"/>
          <p:cNvPicPr>
            <a:picLocks noChangeAspect="1"/>
          </p:cNvPicPr>
          <p:nvPr/>
        </p:nvPicPr>
        <p:blipFill>
          <a:blip r:embed="rId3" cstate="print"/>
          <a:stretch>
            <a:fillRect/>
          </a:stretch>
        </p:blipFill>
        <p:spPr>
          <a:xfrm>
            <a:off x="3048000" y="3124200"/>
            <a:ext cx="2949196" cy="922100"/>
          </a:xfrm>
          <a:prstGeom prst="rect">
            <a:avLst/>
          </a:prstGeom>
        </p:spPr>
      </p:pic>
      <p:pic>
        <p:nvPicPr>
          <p:cNvPr id="8" name="Picture 7" descr="vbox-ips-vm-creation3.png"/>
          <p:cNvPicPr>
            <a:picLocks noChangeAspect="1"/>
          </p:cNvPicPr>
          <p:nvPr/>
        </p:nvPicPr>
        <p:blipFill>
          <a:blip r:embed="rId4" cstate="print"/>
          <a:stretch>
            <a:fillRect/>
          </a:stretch>
        </p:blipFill>
        <p:spPr>
          <a:xfrm>
            <a:off x="2971800" y="4648200"/>
            <a:ext cx="3078747" cy="1234547"/>
          </a:xfrm>
          <a:prstGeom prst="rect">
            <a:avLst/>
          </a:prstGeom>
        </p:spPr>
      </p:pic>
      <p:cxnSp>
        <p:nvCxnSpPr>
          <p:cNvPr id="9" name="Straight Arrow Connector 8"/>
          <p:cNvCxnSpPr/>
          <p:nvPr/>
        </p:nvCxnSpPr>
        <p:spPr>
          <a:xfrm>
            <a:off x="4419600" y="23622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19600" y="39624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Strip away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164</a:t>
            </a:fld>
            <a:endParaRPr lang="en-US"/>
          </a:p>
        </p:txBody>
      </p:sp>
      <p:sp>
        <p:nvSpPr>
          <p:cNvPr id="12" name="Content Placeholder 11"/>
          <p:cNvSpPr>
            <a:spLocks noGrp="1"/>
          </p:cNvSpPr>
          <p:nvPr>
            <p:ph idx="1"/>
          </p:nvPr>
        </p:nvSpPr>
        <p:spPr/>
        <p:txBody>
          <a:bodyPr>
            <a:normAutofit fontScale="77500" lnSpcReduction="20000"/>
          </a:bodyPr>
          <a:lstStyle/>
          <a:p>
            <a:r>
              <a:rPr lang="en-US" dirty="0" smtClean="0">
                <a:solidFill>
                  <a:srgbClr val="00B0F0"/>
                </a:solidFill>
              </a:rPr>
              <a:t>System:</a:t>
            </a:r>
          </a:p>
          <a:p>
            <a:pPr lvl="1"/>
            <a:r>
              <a:rPr lang="en-US" dirty="0" smtClean="0">
                <a:solidFill>
                  <a:srgbClr val="00B0F0"/>
                </a:solidFill>
              </a:rPr>
              <a:t>Set Pointing Device drop-down to PS/2 Mouse</a:t>
            </a:r>
          </a:p>
          <a:p>
            <a:r>
              <a:rPr lang="en-US" dirty="0" smtClean="0">
                <a:solidFill>
                  <a:srgbClr val="00B0F0"/>
                </a:solidFill>
              </a:rPr>
              <a:t>Storage: Choose Virtual Optical Disk file</a:t>
            </a:r>
          </a:p>
          <a:p>
            <a:pPr lvl="1"/>
            <a:r>
              <a:rPr lang="en-US" dirty="0" smtClean="0">
                <a:solidFill>
                  <a:srgbClr val="00B0F0"/>
                </a:solidFill>
              </a:rPr>
              <a:t>Ubuntu-18.04.X-live-server-amd64.iso</a:t>
            </a:r>
          </a:p>
          <a:p>
            <a:r>
              <a:rPr lang="en-US" dirty="0" smtClean="0">
                <a:solidFill>
                  <a:srgbClr val="00B0F0"/>
                </a:solidFill>
              </a:rPr>
              <a:t>Audio: Uncheck Enable Audio</a:t>
            </a:r>
          </a:p>
          <a:p>
            <a:pPr lvl="1"/>
            <a:r>
              <a:rPr lang="en-US" dirty="0" smtClean="0">
                <a:solidFill>
                  <a:srgbClr val="00B0F0"/>
                </a:solidFill>
              </a:rPr>
              <a:t>Its PulseAudio and doesn’t work half the time, anyhow.</a:t>
            </a:r>
          </a:p>
          <a:p>
            <a:r>
              <a:rPr lang="en-US" dirty="0" smtClean="0">
                <a:solidFill>
                  <a:srgbClr val="00B0F0"/>
                </a:solidFill>
              </a:rPr>
              <a:t>Serial Ports</a:t>
            </a:r>
          </a:p>
          <a:p>
            <a:pPr lvl="1"/>
            <a:r>
              <a:rPr lang="en-US" dirty="0" smtClean="0">
                <a:solidFill>
                  <a:srgbClr val="00B0F0"/>
                </a:solidFill>
              </a:rPr>
              <a:t>Ensure no serial ports are enabled (should be default)</a:t>
            </a:r>
          </a:p>
          <a:p>
            <a:r>
              <a:rPr lang="en-US" dirty="0" smtClean="0">
                <a:solidFill>
                  <a:srgbClr val="00B0F0"/>
                </a:solidFill>
              </a:rPr>
              <a:t>USB: Uncheck Enable USB Controller</a:t>
            </a:r>
          </a:p>
          <a:p>
            <a:r>
              <a:rPr lang="en-US" dirty="0" smtClean="0">
                <a:solidFill>
                  <a:srgbClr val="00B0F0"/>
                </a:solidFill>
              </a:rPr>
              <a:t>Shared Folders</a:t>
            </a:r>
          </a:p>
          <a:p>
            <a:pPr lvl="1"/>
            <a:r>
              <a:rPr lang="en-US" dirty="0" smtClean="0">
                <a:solidFill>
                  <a:srgbClr val="00B0F0"/>
                </a:solidFill>
              </a:rPr>
              <a:t>Ensure no shared folders are configured (should be default)</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away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165</a:t>
            </a:fld>
            <a:endParaRPr lang="en-US"/>
          </a:p>
        </p:txBody>
      </p:sp>
      <p:sp>
        <p:nvSpPr>
          <p:cNvPr id="12" name="Content Placeholder 11"/>
          <p:cNvSpPr>
            <a:spLocks noGrp="1"/>
          </p:cNvSpPr>
          <p:nvPr>
            <p:ph idx="1"/>
          </p:nvPr>
        </p:nvSpPr>
        <p:spPr>
          <a:xfrm>
            <a:off x="457200" y="1600200"/>
            <a:ext cx="8229600" cy="4876800"/>
          </a:xfrm>
        </p:spPr>
        <p:txBody>
          <a:bodyPr>
            <a:normAutofit fontScale="85000" lnSpcReduction="10000"/>
          </a:bodyPr>
          <a:lstStyle/>
          <a:p>
            <a:r>
              <a:rPr lang="en-US" dirty="0" smtClean="0">
                <a:solidFill>
                  <a:srgbClr val="00B0F0"/>
                </a:solidFill>
              </a:rPr>
              <a:t>Network: Verify Enable Network Adapter checkbox is checked for Adapter 1, 2 and 3 ONLY</a:t>
            </a:r>
          </a:p>
          <a:p>
            <a:pPr lvl="1"/>
            <a:r>
              <a:rPr lang="en-US" dirty="0" smtClean="0">
                <a:solidFill>
                  <a:srgbClr val="00B0F0"/>
                </a:solidFill>
              </a:rPr>
              <a:t>Network Adapter 1 attached to: Host-only Adapter</a:t>
            </a:r>
          </a:p>
          <a:p>
            <a:pPr lvl="1"/>
            <a:r>
              <a:rPr lang="en-US" dirty="0" smtClean="0">
                <a:solidFill>
                  <a:srgbClr val="00B0F0"/>
                </a:solidFill>
              </a:rPr>
              <a:t>Network Adapter 2 attached to: intnet</a:t>
            </a:r>
          </a:p>
          <a:p>
            <a:pPr lvl="1"/>
            <a:r>
              <a:rPr lang="en-US" dirty="0" smtClean="0">
                <a:solidFill>
                  <a:srgbClr val="00B0F0"/>
                </a:solidFill>
              </a:rPr>
              <a:t>Network Adapter 3 attached to: intnet1</a:t>
            </a:r>
          </a:p>
          <a:p>
            <a:pPr lvl="1"/>
            <a:r>
              <a:rPr lang="en-US" dirty="0" smtClean="0">
                <a:solidFill>
                  <a:srgbClr val="00B0F0"/>
                </a:solidFill>
              </a:rPr>
              <a:t>Advanced Settings (All network adapters)</a:t>
            </a:r>
          </a:p>
          <a:p>
            <a:pPr lvl="2"/>
            <a:r>
              <a:rPr lang="en-US" dirty="0" smtClean="0">
                <a:solidFill>
                  <a:srgbClr val="00B0F0"/>
                </a:solidFill>
              </a:rPr>
              <a:t>Adapter Type: Intel PRO/1000 MT Server (82545EM)</a:t>
            </a:r>
          </a:p>
          <a:p>
            <a:pPr lvl="2"/>
            <a:r>
              <a:rPr lang="en-US" dirty="0" smtClean="0">
                <a:solidFill>
                  <a:srgbClr val="00B0F0"/>
                </a:solidFill>
              </a:rPr>
              <a:t>Copy the MAC Address to your MAC address text file/document</a:t>
            </a:r>
          </a:p>
          <a:p>
            <a:pPr lvl="2"/>
            <a:r>
              <a:rPr lang="en-US" dirty="0" smtClean="0">
                <a:solidFill>
                  <a:srgbClr val="00B0F0"/>
                </a:solidFill>
              </a:rPr>
              <a:t>Ensure Cable Connected is checked</a:t>
            </a:r>
          </a:p>
          <a:p>
            <a:pPr lvl="1"/>
            <a:r>
              <a:rPr lang="en-US" dirty="0" smtClean="0">
                <a:solidFill>
                  <a:srgbClr val="00B0F0"/>
                </a:solidFill>
              </a:rPr>
              <a:t>Advanced Settings (network adapter 2 and 3)</a:t>
            </a:r>
          </a:p>
          <a:p>
            <a:pPr lvl="2"/>
            <a:r>
              <a:rPr lang="en-US" dirty="0" smtClean="0">
                <a:solidFill>
                  <a:srgbClr val="00B0F0"/>
                </a:solidFill>
              </a:rPr>
              <a:t>Promiscuous mode – Set to Allow VMs (or Allow All)</a:t>
            </a:r>
          </a:p>
          <a:p>
            <a:pPr lvl="3"/>
            <a:r>
              <a:rPr lang="en-US" dirty="0" smtClean="0">
                <a:solidFill>
                  <a:srgbClr val="00B0F0"/>
                </a:solidFill>
              </a:rPr>
              <a:t>Why: This is very very important for Snort/Suricata to work properly. DO NOT FORGET THIS STEP.</a:t>
            </a:r>
          </a:p>
          <a:p>
            <a:pPr lvl="2"/>
            <a:endParaRPr lang="en-US" dirty="0" smtClean="0">
              <a:solidFill>
                <a:srgbClr val="00B0F0"/>
              </a:solidFill>
            </a:endParaRPr>
          </a:p>
          <a:p>
            <a:pPr lvl="2"/>
            <a:endParaRPr lang="en-US" dirty="0" smtClean="0">
              <a:solidFill>
                <a:srgbClr val="00B0F0"/>
              </a:solidFill>
            </a:endParaRPr>
          </a:p>
          <a:p>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away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166</a:t>
            </a:fld>
            <a:endParaRPr lang="en-US"/>
          </a:p>
        </p:txBody>
      </p:sp>
      <p:sp>
        <p:nvSpPr>
          <p:cNvPr id="12" name="Content Placeholder 11"/>
          <p:cNvSpPr>
            <a:spLocks noGrp="1"/>
          </p:cNvSpPr>
          <p:nvPr>
            <p:ph idx="1"/>
          </p:nvPr>
        </p:nvSpPr>
        <p:spPr>
          <a:xfrm>
            <a:off x="457200" y="1600200"/>
            <a:ext cx="8229600" cy="4876800"/>
          </a:xfrm>
        </p:spPr>
        <p:txBody>
          <a:bodyPr>
            <a:normAutofit/>
          </a:bodyPr>
          <a:lstStyle/>
          <a:p>
            <a:pPr lvl="2"/>
            <a:endParaRPr lang="en-US" dirty="0" smtClean="0">
              <a:solidFill>
                <a:srgbClr val="00B0F0"/>
              </a:solidFill>
            </a:endParaRPr>
          </a:p>
          <a:p>
            <a:pPr lvl="2"/>
            <a:endParaRPr lang="en-US" dirty="0" smtClean="0">
              <a:solidFill>
                <a:srgbClr val="00B0F0"/>
              </a:solidFill>
            </a:endParaRPr>
          </a:p>
          <a:p>
            <a:endParaRPr lang="en-US" dirty="0" smtClean="0">
              <a:solidFill>
                <a:srgbClr val="00B0F0"/>
              </a:solidFill>
            </a:endParaRPr>
          </a:p>
        </p:txBody>
      </p:sp>
      <p:pic>
        <p:nvPicPr>
          <p:cNvPr id="6" name="Picture 5" descr="vbox-ips-pre-install-settings1.png"/>
          <p:cNvPicPr>
            <a:picLocks noChangeAspect="1"/>
          </p:cNvPicPr>
          <p:nvPr/>
        </p:nvPicPr>
        <p:blipFill>
          <a:blip r:embed="rId2" cstate="print"/>
          <a:stretch>
            <a:fillRect/>
          </a:stretch>
        </p:blipFill>
        <p:spPr>
          <a:xfrm>
            <a:off x="304800" y="914400"/>
            <a:ext cx="2156647" cy="2126164"/>
          </a:xfrm>
          <a:prstGeom prst="rect">
            <a:avLst/>
          </a:prstGeom>
        </p:spPr>
      </p:pic>
      <p:pic>
        <p:nvPicPr>
          <p:cNvPr id="7" name="Picture 6" descr="vbox-ips-pre-install-settings2.png"/>
          <p:cNvPicPr>
            <a:picLocks noChangeAspect="1"/>
          </p:cNvPicPr>
          <p:nvPr/>
        </p:nvPicPr>
        <p:blipFill>
          <a:blip r:embed="rId3" cstate="print"/>
          <a:stretch>
            <a:fillRect/>
          </a:stretch>
        </p:blipFill>
        <p:spPr>
          <a:xfrm>
            <a:off x="2895600" y="1752600"/>
            <a:ext cx="2080440" cy="990686"/>
          </a:xfrm>
          <a:prstGeom prst="rect">
            <a:avLst/>
          </a:prstGeom>
        </p:spPr>
      </p:pic>
      <p:pic>
        <p:nvPicPr>
          <p:cNvPr id="8" name="Picture 7" descr="vbox-ips-pre-install-settings3.png"/>
          <p:cNvPicPr>
            <a:picLocks noChangeAspect="1"/>
          </p:cNvPicPr>
          <p:nvPr/>
        </p:nvPicPr>
        <p:blipFill>
          <a:blip r:embed="rId4" cstate="print"/>
          <a:stretch>
            <a:fillRect/>
          </a:stretch>
        </p:blipFill>
        <p:spPr>
          <a:xfrm>
            <a:off x="5486400" y="2057400"/>
            <a:ext cx="769687" cy="518205"/>
          </a:xfrm>
          <a:prstGeom prst="rect">
            <a:avLst/>
          </a:prstGeom>
        </p:spPr>
      </p:pic>
      <p:pic>
        <p:nvPicPr>
          <p:cNvPr id="9" name="Picture 8" descr="vbox-ips-pre-install-settings4.png"/>
          <p:cNvPicPr>
            <a:picLocks noChangeAspect="1"/>
          </p:cNvPicPr>
          <p:nvPr/>
        </p:nvPicPr>
        <p:blipFill>
          <a:blip r:embed="rId5" cstate="print"/>
          <a:stretch>
            <a:fillRect/>
          </a:stretch>
        </p:blipFill>
        <p:spPr>
          <a:xfrm>
            <a:off x="6781800" y="2057400"/>
            <a:ext cx="1044031" cy="495343"/>
          </a:xfrm>
          <a:prstGeom prst="rect">
            <a:avLst/>
          </a:prstGeom>
        </p:spPr>
      </p:pic>
      <p:pic>
        <p:nvPicPr>
          <p:cNvPr id="11" name="Picture 10" descr="vbox-ips-pre-install-settings5.png"/>
          <p:cNvPicPr>
            <a:picLocks noChangeAspect="1"/>
          </p:cNvPicPr>
          <p:nvPr/>
        </p:nvPicPr>
        <p:blipFill>
          <a:blip r:embed="rId6" cstate="print"/>
          <a:stretch>
            <a:fillRect/>
          </a:stretch>
        </p:blipFill>
        <p:spPr>
          <a:xfrm>
            <a:off x="228600" y="3276600"/>
            <a:ext cx="2621507" cy="2072820"/>
          </a:xfrm>
          <a:prstGeom prst="rect">
            <a:avLst/>
          </a:prstGeom>
        </p:spPr>
      </p:pic>
      <p:pic>
        <p:nvPicPr>
          <p:cNvPr id="13" name="Picture 12" descr="vbox-ips-pre-install-settings6.png"/>
          <p:cNvPicPr>
            <a:picLocks noChangeAspect="1"/>
          </p:cNvPicPr>
          <p:nvPr/>
        </p:nvPicPr>
        <p:blipFill>
          <a:blip r:embed="rId7" cstate="print"/>
          <a:stretch>
            <a:fillRect/>
          </a:stretch>
        </p:blipFill>
        <p:spPr>
          <a:xfrm>
            <a:off x="3124200" y="3276600"/>
            <a:ext cx="2537680" cy="1988992"/>
          </a:xfrm>
          <a:prstGeom prst="rect">
            <a:avLst/>
          </a:prstGeom>
        </p:spPr>
      </p:pic>
      <p:pic>
        <p:nvPicPr>
          <p:cNvPr id="15" name="Picture 14" descr="vbox-ips-pre-install-settings7.png"/>
          <p:cNvPicPr>
            <a:picLocks noChangeAspect="1"/>
          </p:cNvPicPr>
          <p:nvPr/>
        </p:nvPicPr>
        <p:blipFill>
          <a:blip r:embed="rId8" cstate="print"/>
          <a:stretch>
            <a:fillRect/>
          </a:stretch>
        </p:blipFill>
        <p:spPr>
          <a:xfrm>
            <a:off x="6019800" y="3276600"/>
            <a:ext cx="2514818" cy="1981372"/>
          </a:xfrm>
          <a:prstGeom prst="rect">
            <a:avLst/>
          </a:prstGeom>
        </p:spPr>
      </p:pic>
      <p:pic>
        <p:nvPicPr>
          <p:cNvPr id="16" name="Picture 15" descr="vbox-ips-pre-install-settings8.png"/>
          <p:cNvPicPr>
            <a:picLocks noChangeAspect="1"/>
          </p:cNvPicPr>
          <p:nvPr/>
        </p:nvPicPr>
        <p:blipFill>
          <a:blip r:embed="rId9" cstate="print"/>
          <a:stretch>
            <a:fillRect/>
          </a:stretch>
        </p:blipFill>
        <p:spPr>
          <a:xfrm>
            <a:off x="3581400" y="5334000"/>
            <a:ext cx="1882303" cy="983065"/>
          </a:xfrm>
          <a:prstGeom prst="rect">
            <a:avLst/>
          </a:prstGeom>
        </p:spPr>
      </p:pic>
      <p:cxnSp>
        <p:nvCxnSpPr>
          <p:cNvPr id="17" name="Straight Arrow Connector 16"/>
          <p:cNvCxnSpPr/>
          <p:nvPr/>
        </p:nvCxnSpPr>
        <p:spPr>
          <a:xfrm>
            <a:off x="2362200" y="2362200"/>
            <a:ext cx="609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33400" y="2514600"/>
            <a:ext cx="655320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953000" y="2362200"/>
            <a:ext cx="609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72200" y="2362200"/>
            <a:ext cx="685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743200" y="4114800"/>
            <a:ext cx="609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62600" y="4114800"/>
            <a:ext cx="609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105400" y="5105400"/>
            <a:ext cx="9906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167</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rPr>
              <a:t>Log in to pfSense webConfigurator (https://172.16.1.1)</a:t>
            </a:r>
          </a:p>
          <a:p>
            <a:r>
              <a:rPr lang="en-US" dirty="0" smtClean="0">
                <a:solidFill>
                  <a:srgbClr val="00B0F0"/>
                </a:solidFill>
              </a:rPr>
              <a:t>Navigate to Services &gt; DHCP Server</a:t>
            </a:r>
          </a:p>
          <a:p>
            <a:pPr lvl="1"/>
            <a:r>
              <a:rPr lang="en-US" dirty="0" smtClean="0">
                <a:solidFill>
                  <a:srgbClr val="00B0F0"/>
                </a:solidFill>
              </a:rPr>
              <a:t>LAN tab</a:t>
            </a:r>
          </a:p>
          <a:p>
            <a:pPr lvl="1"/>
            <a:r>
              <a:rPr lang="en-US" dirty="0" smtClean="0">
                <a:solidFill>
                  <a:srgbClr val="00B0F0"/>
                </a:solidFill>
              </a:rPr>
              <a:t>DHCP Static Mappings for this Interface</a:t>
            </a:r>
          </a:p>
          <a:p>
            <a:r>
              <a:rPr lang="en-US" dirty="0" smtClean="0">
                <a:solidFill>
                  <a:srgbClr val="00B0F0"/>
                </a:solidFill>
              </a:rPr>
              <a:t>Input the MAC address for Network Adapter 1 (host-only) on the IPS VM</a:t>
            </a:r>
          </a:p>
          <a:p>
            <a:r>
              <a:rPr lang="en-US" dirty="0" smtClean="0">
                <a:solidFill>
                  <a:srgbClr val="00B0F0"/>
                </a:solidFill>
                <a:sym typeface="Wingdings" pitchFamily="2" charset="2"/>
              </a:rPr>
              <a:t>Input 172.16.1.4 for the IP Address</a:t>
            </a:r>
          </a:p>
          <a:p>
            <a:r>
              <a:rPr lang="en-US" dirty="0" smtClean="0">
                <a:solidFill>
                  <a:srgbClr val="00B0F0"/>
                </a:solidFill>
                <a:sym typeface="Wingdings" pitchFamily="2" charset="2"/>
              </a:rPr>
              <a:t>Optional: Enter “IPS” as the hostname and/or enter a description</a:t>
            </a:r>
          </a:p>
          <a:p>
            <a:pPr lvl="1"/>
            <a:r>
              <a:rPr lang="en-US" dirty="0" smtClean="0">
                <a:solidFill>
                  <a:srgbClr val="00B0F0"/>
                </a:solidFill>
                <a:sym typeface="Wingdings" pitchFamily="2" charset="2"/>
              </a:rPr>
              <a:t>Save, then Apply Changes</a:t>
            </a:r>
          </a:p>
          <a:p>
            <a:r>
              <a:rPr lang="en-US" dirty="0" smtClean="0">
                <a:solidFill>
                  <a:srgbClr val="00B0F0"/>
                </a:solidFill>
                <a:sym typeface="Wingdings" pitchFamily="2" charset="2"/>
              </a:rPr>
              <a:t>Confirm the new DHCP Static Mapping</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168</a:t>
            </a:fld>
            <a:endParaRPr lang="en-US"/>
          </a:p>
        </p:txBody>
      </p:sp>
      <p:pic>
        <p:nvPicPr>
          <p:cNvPr id="6" name="Content Placeholder 5" descr="vbox-ips-static-DHCP1.png"/>
          <p:cNvPicPr>
            <a:picLocks noGrp="1" noChangeAspect="1"/>
          </p:cNvPicPr>
          <p:nvPr>
            <p:ph idx="1"/>
          </p:nvPr>
        </p:nvPicPr>
        <p:blipFill>
          <a:blip r:embed="rId2" cstate="print"/>
          <a:stretch>
            <a:fillRect/>
          </a:stretch>
        </p:blipFill>
        <p:spPr>
          <a:xfrm>
            <a:off x="914400" y="1295400"/>
            <a:ext cx="7232007" cy="3078747"/>
          </a:xfrm>
        </p:spPr>
      </p:pic>
      <p:pic>
        <p:nvPicPr>
          <p:cNvPr id="7" name="Picture 6" descr="vbox-ips-static-DHCP2.png"/>
          <p:cNvPicPr>
            <a:picLocks noChangeAspect="1"/>
          </p:cNvPicPr>
          <p:nvPr/>
        </p:nvPicPr>
        <p:blipFill>
          <a:blip r:embed="rId3" cstate="print"/>
          <a:stretch>
            <a:fillRect/>
          </a:stretch>
        </p:blipFill>
        <p:spPr>
          <a:xfrm>
            <a:off x="1905000" y="5105400"/>
            <a:ext cx="5502117" cy="944962"/>
          </a:xfrm>
          <a:prstGeom prst="rect">
            <a:avLst/>
          </a:prstGeom>
        </p:spPr>
      </p:pic>
      <p:cxnSp>
        <p:nvCxnSpPr>
          <p:cNvPr id="8" name="Straight Arrow Connector 7"/>
          <p:cNvCxnSpPr/>
          <p:nvPr/>
        </p:nvCxnSpPr>
        <p:spPr>
          <a:xfrm>
            <a:off x="4648200" y="43434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169</a:t>
            </a:fld>
            <a:endParaRPr lang="en-US"/>
          </a:p>
        </p:txBody>
      </p:sp>
      <p:sp>
        <p:nvSpPr>
          <p:cNvPr id="12" name="Content Placeholder 11"/>
          <p:cNvSpPr>
            <a:spLocks noGrp="1"/>
          </p:cNvSpPr>
          <p:nvPr>
            <p:ph idx="1"/>
          </p:nvPr>
        </p:nvSpPr>
        <p:spPr>
          <a:xfrm>
            <a:off x="457200" y="1600200"/>
            <a:ext cx="8229600" cy="4953000"/>
          </a:xfrm>
        </p:spPr>
        <p:txBody>
          <a:bodyPr>
            <a:normAutofit fontScale="92500" lnSpcReduction="20000"/>
          </a:bodyPr>
          <a:lstStyle/>
          <a:p>
            <a:pPr marL="342900" lvl="2" indent="-342900"/>
            <a:r>
              <a:rPr lang="en-US" dirty="0" smtClean="0">
                <a:solidFill>
                  <a:srgbClr val="00B0F0"/>
                </a:solidFill>
                <a:sym typeface="Wingdings" pitchFamily="2" charset="2"/>
              </a:rPr>
              <a:t>Install process (Note: arrow keys to move, space bar to select things, Enter to confirm your selections):</a:t>
            </a:r>
          </a:p>
          <a:p>
            <a:pPr lvl="1"/>
            <a:r>
              <a:rPr lang="en-US" dirty="0" smtClean="0">
                <a:solidFill>
                  <a:srgbClr val="00B0F0"/>
                </a:solidFill>
                <a:sym typeface="Wingdings" pitchFamily="2" charset="2"/>
              </a:rPr>
              <a:t>Start the VM</a:t>
            </a:r>
          </a:p>
          <a:p>
            <a:pPr lvl="1"/>
            <a:r>
              <a:rPr lang="en-US" dirty="0" smtClean="0">
                <a:solidFill>
                  <a:srgbClr val="00B0F0"/>
                </a:solidFill>
                <a:sym typeface="Wingdings" pitchFamily="2" charset="2"/>
              </a:rPr>
              <a:t>Choose English as Preferred language, layout and variant</a:t>
            </a:r>
          </a:p>
          <a:p>
            <a:pPr lvl="1"/>
            <a:r>
              <a:rPr lang="en-US" dirty="0" smtClean="0">
                <a:solidFill>
                  <a:srgbClr val="00B0F0"/>
                </a:solidFill>
                <a:sym typeface="Wingdings" pitchFamily="2" charset="2"/>
              </a:rPr>
              <a:t>Install Ubuntu</a:t>
            </a:r>
          </a:p>
          <a:p>
            <a:pPr lvl="1"/>
            <a:r>
              <a:rPr lang="en-US" dirty="0" smtClean="0">
                <a:solidFill>
                  <a:srgbClr val="00B0F0"/>
                </a:solidFill>
                <a:sym typeface="Wingdings" pitchFamily="2" charset="2"/>
              </a:rPr>
              <a:t>On the Network Connections screen:</a:t>
            </a:r>
          </a:p>
          <a:p>
            <a:pPr lvl="2"/>
            <a:r>
              <a:rPr lang="en-US" dirty="0" smtClean="0">
                <a:solidFill>
                  <a:srgbClr val="00B0F0"/>
                </a:solidFill>
                <a:sym typeface="Wingdings" pitchFamily="2" charset="2"/>
              </a:rPr>
              <a:t>Match the MAC addresses – the MAC address for Network Adapter 1 should have an IP address of 172.16.1.4/24</a:t>
            </a:r>
          </a:p>
          <a:p>
            <a:pPr lvl="2"/>
            <a:r>
              <a:rPr lang="en-US" dirty="0" smtClean="0">
                <a:solidFill>
                  <a:srgbClr val="00B0F0"/>
                </a:solidFill>
                <a:sym typeface="Wingdings" pitchFamily="2" charset="2"/>
              </a:rPr>
              <a:t>All the other interfaces: Set them to “disabled”</a:t>
            </a:r>
          </a:p>
          <a:p>
            <a:pPr lvl="3"/>
            <a:r>
              <a:rPr lang="en-US" dirty="0" smtClean="0">
                <a:solidFill>
                  <a:srgbClr val="00B0F0"/>
                </a:solidFill>
                <a:sym typeface="Wingdings" pitchFamily="2" charset="2"/>
              </a:rPr>
              <a:t>Why: They should never have or acquire an IP address. AFPACKET bridging doesn’t need IP addresses for these interfaces to work.</a:t>
            </a:r>
          </a:p>
          <a:p>
            <a:pPr lvl="4"/>
            <a:r>
              <a:rPr lang="en-US" dirty="0" smtClean="0">
                <a:solidFill>
                  <a:srgbClr val="00B0F0"/>
                </a:solidFill>
                <a:sym typeface="Wingdings" pitchFamily="2" charset="2"/>
              </a:rPr>
              <a:t>Combined with some other customizations (NOARP, PROMISC flags on the interfaces), this makes the IDS very hard to detect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Hardware Resources</a:t>
            </a:r>
            <a:endParaRPr lang="en-US" dirty="0">
              <a:solidFill>
                <a:srgbClr val="00B0F0"/>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rgbClr val="00B0F0"/>
                </a:solidFill>
              </a:rPr>
              <a:t>Virtualization requires RAM, CPU, and Disk Space/IO</a:t>
            </a:r>
          </a:p>
          <a:p>
            <a:pPr lvl="1"/>
            <a:r>
              <a:rPr lang="en-US" dirty="0" smtClean="0">
                <a:solidFill>
                  <a:srgbClr val="00B0F0"/>
                </a:solidFill>
              </a:rPr>
              <a:t>A lack of any one of these three things leads to poor host and/or VM performance</a:t>
            </a:r>
          </a:p>
          <a:p>
            <a:r>
              <a:rPr lang="en-US" dirty="0" smtClean="0">
                <a:solidFill>
                  <a:srgbClr val="00B0F0"/>
                </a:solidFill>
              </a:rPr>
              <a:t>Most hypervisors also require specific CPU features </a:t>
            </a:r>
          </a:p>
          <a:p>
            <a:pPr lvl="1"/>
            <a:r>
              <a:rPr lang="en-US" dirty="0" smtClean="0">
                <a:solidFill>
                  <a:srgbClr val="00B0F0"/>
                </a:solidFill>
              </a:rPr>
              <a:t>AMD-V / VT-x</a:t>
            </a:r>
          </a:p>
          <a:p>
            <a:pPr lvl="2"/>
            <a:r>
              <a:rPr lang="en-US" dirty="0" smtClean="0">
                <a:solidFill>
                  <a:srgbClr val="00B0F0"/>
                </a:solidFill>
              </a:rPr>
              <a:t>Note: Motherboard must also support VT-x or AMD-V</a:t>
            </a:r>
          </a:p>
          <a:p>
            <a:pPr lvl="2"/>
            <a:r>
              <a:rPr lang="en-US" dirty="0" smtClean="0">
                <a:solidFill>
                  <a:srgbClr val="00B0F0"/>
                </a:solidFill>
              </a:rPr>
              <a:t>Instructions on how to do this differ by manufacturer</a:t>
            </a:r>
          </a:p>
          <a:p>
            <a:pPr lvl="1"/>
            <a:r>
              <a:rPr lang="en-US" dirty="0" smtClean="0">
                <a:solidFill>
                  <a:srgbClr val="00B0F0"/>
                </a:solidFill>
              </a:rPr>
              <a:t>64-bit support</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a:t>
            </a:fld>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170</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Set http://172.16.1.1:3128 on the configure proxy page</a:t>
            </a:r>
          </a:p>
          <a:p>
            <a:pPr lvl="1"/>
            <a:r>
              <a:rPr lang="en-US" dirty="0" smtClean="0">
                <a:solidFill>
                  <a:srgbClr val="00B0F0"/>
                </a:solidFill>
                <a:sym typeface="Wingdings" pitchFamily="2" charset="2"/>
              </a:rPr>
              <a:t>Note: If you fail to do this, its okay! Check out: https://askubuntu.com/questions/257290/configure-proxy-for-apt </a:t>
            </a:r>
          </a:p>
          <a:p>
            <a:pPr lvl="2"/>
            <a:r>
              <a:rPr lang="en-US" dirty="0" smtClean="0">
                <a:solidFill>
                  <a:srgbClr val="00B0F0"/>
                </a:solidFill>
                <a:sym typeface="Wingdings" pitchFamily="2" charset="2"/>
              </a:rPr>
              <a:t>TL;DR: as root, create /etc/apt/apt.conf and enter:</a:t>
            </a:r>
          </a:p>
          <a:p>
            <a:pPr lvl="3"/>
            <a:r>
              <a:rPr lang="en-US" dirty="0" smtClean="0">
                <a:solidFill>
                  <a:srgbClr val="00B0F0"/>
                </a:solidFill>
                <a:sym typeface="Wingdings" pitchFamily="2" charset="2"/>
              </a:rPr>
              <a:t>Acquire::http::Proxy “http://172.16.1.1:3128”;</a:t>
            </a:r>
          </a:p>
          <a:p>
            <a:r>
              <a:rPr lang="en-US" dirty="0" smtClean="0">
                <a:solidFill>
                  <a:srgbClr val="00B0F0"/>
                </a:solidFill>
                <a:sym typeface="Wingdings" pitchFamily="2" charset="2"/>
              </a:rPr>
              <a:t>Hit enter on the next screen to use the default Ubuntu archive mirror</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171</a:t>
            </a:fld>
            <a:endParaRPr lang="en-US"/>
          </a:p>
        </p:txBody>
      </p:sp>
      <p:sp>
        <p:nvSpPr>
          <p:cNvPr id="12" name="Content Placeholder 11"/>
          <p:cNvSpPr>
            <a:spLocks noGrp="1"/>
          </p:cNvSpPr>
          <p:nvPr>
            <p:ph idx="1"/>
          </p:nvPr>
        </p:nvSpPr>
        <p:spPr/>
        <p:txBody>
          <a:bodyPr>
            <a:normAutofit fontScale="92500" lnSpcReduction="20000"/>
          </a:bodyPr>
          <a:lstStyle/>
          <a:p>
            <a:r>
              <a:rPr lang="en-US" dirty="0" smtClean="0">
                <a:solidFill>
                  <a:srgbClr val="00B0F0"/>
                </a:solidFill>
                <a:sym typeface="Wingdings" pitchFamily="2" charset="2"/>
              </a:rPr>
              <a:t>On Filesystem setup, select Use an Entire Disk</a:t>
            </a:r>
          </a:p>
          <a:p>
            <a:r>
              <a:rPr lang="en-US" dirty="0" smtClean="0">
                <a:solidFill>
                  <a:srgbClr val="00B0F0"/>
                </a:solidFill>
                <a:sym typeface="Wingdings" pitchFamily="2" charset="2"/>
              </a:rPr>
              <a:t>Hit Enter to Choose the disk to install to (the only disk available)</a:t>
            </a:r>
          </a:p>
          <a:p>
            <a:r>
              <a:rPr lang="en-US" dirty="0" smtClean="0">
                <a:solidFill>
                  <a:srgbClr val="00B0F0"/>
                </a:solidFill>
                <a:sym typeface="Wingdings" pitchFamily="2" charset="2"/>
              </a:rPr>
              <a:t>Select Done to begin formatting the disk</a:t>
            </a:r>
          </a:p>
          <a:p>
            <a:r>
              <a:rPr lang="en-US" dirty="0" smtClean="0">
                <a:solidFill>
                  <a:srgbClr val="00B0F0"/>
                </a:solidFill>
                <a:sym typeface="Wingdings" pitchFamily="2" charset="2"/>
              </a:rPr>
              <a:t>Fill out the Profile setup screen</a:t>
            </a:r>
          </a:p>
          <a:p>
            <a:pPr lvl="1"/>
            <a:r>
              <a:rPr lang="en-US" dirty="0" smtClean="0">
                <a:solidFill>
                  <a:srgbClr val="00B0F0"/>
                </a:solidFill>
                <a:sym typeface="Wingdings" pitchFamily="2" charset="2"/>
              </a:rPr>
              <a:t>Your Name</a:t>
            </a:r>
          </a:p>
          <a:p>
            <a:pPr lvl="1"/>
            <a:r>
              <a:rPr lang="en-US" dirty="0" smtClean="0">
                <a:solidFill>
                  <a:srgbClr val="00B0F0"/>
                </a:solidFill>
                <a:sym typeface="Wingdings" pitchFamily="2" charset="2"/>
              </a:rPr>
              <a:t>Server name (optional)</a:t>
            </a:r>
          </a:p>
          <a:p>
            <a:pPr lvl="1"/>
            <a:r>
              <a:rPr lang="en-US" dirty="0" smtClean="0">
                <a:solidFill>
                  <a:srgbClr val="00B0F0"/>
                </a:solidFill>
                <a:sym typeface="Wingdings" pitchFamily="2" charset="2"/>
              </a:rPr>
              <a:t>Username</a:t>
            </a:r>
          </a:p>
          <a:p>
            <a:pPr lvl="1"/>
            <a:r>
              <a:rPr lang="en-US" dirty="0" smtClean="0">
                <a:solidFill>
                  <a:srgbClr val="00B0F0"/>
                </a:solidFill>
                <a:sym typeface="Wingdings" pitchFamily="2" charset="2"/>
              </a:rPr>
              <a:t>Password</a:t>
            </a:r>
          </a:p>
          <a:p>
            <a:pPr lvl="1"/>
            <a:r>
              <a:rPr lang="en-US" dirty="0" smtClean="0">
                <a:solidFill>
                  <a:srgbClr val="00B0F0"/>
                </a:solidFill>
                <a:sym typeface="Wingdings" pitchFamily="2" charset="2"/>
              </a:rPr>
              <a:t>Note: Be sure to enter the username and password into your password manager</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172</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Install OpenSSH server</a:t>
            </a:r>
          </a:p>
          <a:p>
            <a:r>
              <a:rPr lang="en-US" dirty="0" smtClean="0">
                <a:solidFill>
                  <a:srgbClr val="00B0F0"/>
                </a:solidFill>
                <a:sym typeface="Wingdings" pitchFamily="2" charset="2"/>
              </a:rPr>
              <a:t>On Featured Server Snaps, hit tab to highlight Done and hit enter</a:t>
            </a:r>
          </a:p>
          <a:p>
            <a:r>
              <a:rPr lang="en-US" dirty="0" smtClean="0">
                <a:solidFill>
                  <a:srgbClr val="00B0F0"/>
                </a:solidFill>
                <a:sym typeface="Wingdings" pitchFamily="2" charset="2"/>
              </a:rPr>
              <a:t>After the installation process completes and Reboot Now is highlighted, close the virtual machine console to shut down the VM</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173</a:t>
            </a:fld>
            <a:endParaRPr lang="en-US"/>
          </a:p>
        </p:txBody>
      </p:sp>
      <p:pic>
        <p:nvPicPr>
          <p:cNvPr id="6" name="Content Placeholder 5" descr="vbox-ips-ubuntu-install1.png"/>
          <p:cNvPicPr>
            <a:picLocks noGrp="1" noChangeAspect="1"/>
          </p:cNvPicPr>
          <p:nvPr>
            <p:ph idx="1"/>
          </p:nvPr>
        </p:nvPicPr>
        <p:blipFill>
          <a:blip r:embed="rId2" cstate="print"/>
          <a:stretch>
            <a:fillRect/>
          </a:stretch>
        </p:blipFill>
        <p:spPr>
          <a:xfrm>
            <a:off x="2133600" y="1219200"/>
            <a:ext cx="4701948" cy="1044031"/>
          </a:xfrm>
        </p:spPr>
      </p:pic>
      <p:pic>
        <p:nvPicPr>
          <p:cNvPr id="7" name="Picture 6" descr="vbox-ips-ubuntu-install2.png"/>
          <p:cNvPicPr>
            <a:picLocks noChangeAspect="1"/>
          </p:cNvPicPr>
          <p:nvPr/>
        </p:nvPicPr>
        <p:blipFill>
          <a:blip r:embed="rId3" cstate="print"/>
          <a:stretch>
            <a:fillRect/>
          </a:stretch>
        </p:blipFill>
        <p:spPr>
          <a:xfrm>
            <a:off x="1752600" y="2895600"/>
            <a:ext cx="5677392" cy="2248095"/>
          </a:xfrm>
          <a:prstGeom prst="rect">
            <a:avLst/>
          </a:prstGeom>
        </p:spPr>
      </p:pic>
      <p:pic>
        <p:nvPicPr>
          <p:cNvPr id="8" name="Picture 7" descr="vbox-ips-ubuntu-install3.png"/>
          <p:cNvPicPr>
            <a:picLocks noChangeAspect="1"/>
          </p:cNvPicPr>
          <p:nvPr/>
        </p:nvPicPr>
        <p:blipFill>
          <a:blip r:embed="rId4" cstate="print"/>
          <a:stretch>
            <a:fillRect/>
          </a:stretch>
        </p:blipFill>
        <p:spPr>
          <a:xfrm>
            <a:off x="2590800" y="5562600"/>
            <a:ext cx="4450466" cy="441998"/>
          </a:xfrm>
          <a:prstGeom prst="rect">
            <a:avLst/>
          </a:prstGeom>
        </p:spPr>
      </p:pic>
      <p:cxnSp>
        <p:nvCxnSpPr>
          <p:cNvPr id="9" name="Straight Arrow Connector 8"/>
          <p:cNvCxnSpPr/>
          <p:nvPr/>
        </p:nvCxnSpPr>
        <p:spPr>
          <a:xfrm>
            <a:off x="4419600" y="22098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657600" y="51054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174</a:t>
            </a:fld>
            <a:endParaRPr lang="en-US"/>
          </a:p>
        </p:txBody>
      </p:sp>
      <p:pic>
        <p:nvPicPr>
          <p:cNvPr id="6" name="Content Placeholder 5" descr="vbox-ips-ubuntu-install4.png"/>
          <p:cNvPicPr>
            <a:picLocks noGrp="1" noChangeAspect="1"/>
          </p:cNvPicPr>
          <p:nvPr>
            <p:ph idx="1"/>
          </p:nvPr>
        </p:nvPicPr>
        <p:blipFill>
          <a:blip r:embed="rId2" cstate="print"/>
          <a:stretch>
            <a:fillRect/>
          </a:stretch>
        </p:blipFill>
        <p:spPr>
          <a:xfrm>
            <a:off x="457200" y="1447800"/>
            <a:ext cx="2408129" cy="632515"/>
          </a:xfrm>
        </p:spPr>
      </p:pic>
      <p:pic>
        <p:nvPicPr>
          <p:cNvPr id="8" name="Picture 7" descr="vbox-ips-ubuntu-install6.png"/>
          <p:cNvPicPr>
            <a:picLocks noChangeAspect="1"/>
          </p:cNvPicPr>
          <p:nvPr/>
        </p:nvPicPr>
        <p:blipFill>
          <a:blip r:embed="rId3" cstate="print"/>
          <a:stretch>
            <a:fillRect/>
          </a:stretch>
        </p:blipFill>
        <p:spPr>
          <a:xfrm>
            <a:off x="4419600" y="1295400"/>
            <a:ext cx="3459780" cy="1493650"/>
          </a:xfrm>
          <a:prstGeom prst="rect">
            <a:avLst/>
          </a:prstGeom>
        </p:spPr>
      </p:pic>
      <p:pic>
        <p:nvPicPr>
          <p:cNvPr id="9" name="Picture 8" descr="vbox-ips-ubuntu-install7.png"/>
          <p:cNvPicPr>
            <a:picLocks noChangeAspect="1"/>
          </p:cNvPicPr>
          <p:nvPr/>
        </p:nvPicPr>
        <p:blipFill>
          <a:blip r:embed="rId4" cstate="print"/>
          <a:stretch>
            <a:fillRect/>
          </a:stretch>
        </p:blipFill>
        <p:spPr>
          <a:xfrm>
            <a:off x="2819400" y="3124200"/>
            <a:ext cx="3299746" cy="3109230"/>
          </a:xfrm>
          <a:prstGeom prst="rect">
            <a:avLst/>
          </a:prstGeom>
        </p:spPr>
      </p:pic>
      <p:cxnSp>
        <p:nvCxnSpPr>
          <p:cNvPr id="10" name="Straight Arrow Connector 9"/>
          <p:cNvCxnSpPr/>
          <p:nvPr/>
        </p:nvCxnSpPr>
        <p:spPr>
          <a:xfrm>
            <a:off x="2819400" y="1752600"/>
            <a:ext cx="1676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00600" y="2667000"/>
            <a:ext cx="9144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175</a:t>
            </a:fld>
            <a:endParaRPr lang="en-US"/>
          </a:p>
        </p:txBody>
      </p:sp>
      <p:pic>
        <p:nvPicPr>
          <p:cNvPr id="6" name="Content Placeholder 5" descr="vbox-ips-ubuntu-install8.png"/>
          <p:cNvPicPr>
            <a:picLocks noGrp="1" noChangeAspect="1"/>
          </p:cNvPicPr>
          <p:nvPr>
            <p:ph idx="1"/>
          </p:nvPr>
        </p:nvPicPr>
        <p:blipFill>
          <a:blip r:embed="rId2" cstate="print"/>
          <a:stretch>
            <a:fillRect/>
          </a:stretch>
        </p:blipFill>
        <p:spPr>
          <a:xfrm>
            <a:off x="2057400" y="1447800"/>
            <a:ext cx="4839120" cy="883997"/>
          </a:xfrm>
        </p:spPr>
      </p:pic>
      <p:pic>
        <p:nvPicPr>
          <p:cNvPr id="8" name="Picture 7" descr="vbox-ips-ubuntu-install9.png"/>
          <p:cNvPicPr>
            <a:picLocks noChangeAspect="1"/>
          </p:cNvPicPr>
          <p:nvPr/>
        </p:nvPicPr>
        <p:blipFill>
          <a:blip r:embed="rId3" cstate="print"/>
          <a:stretch>
            <a:fillRect/>
          </a:stretch>
        </p:blipFill>
        <p:spPr>
          <a:xfrm>
            <a:off x="2434404" y="3025105"/>
            <a:ext cx="4275191" cy="807790"/>
          </a:xfrm>
          <a:prstGeom prst="rect">
            <a:avLst/>
          </a:prstGeom>
        </p:spPr>
      </p:pic>
      <p:cxnSp>
        <p:nvCxnSpPr>
          <p:cNvPr id="9" name="Straight Arrow Connector 8"/>
          <p:cNvCxnSpPr/>
          <p:nvPr/>
        </p:nvCxnSpPr>
        <p:spPr>
          <a:xfrm>
            <a:off x="4724400" y="22860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176</a:t>
            </a:fld>
            <a:endParaRPr lang="en-US"/>
          </a:p>
        </p:txBody>
      </p:sp>
      <p:pic>
        <p:nvPicPr>
          <p:cNvPr id="6" name="Content Placeholder 5" descr="vbox-ips-ubuntu-install10.png"/>
          <p:cNvPicPr>
            <a:picLocks noGrp="1" noChangeAspect="1"/>
          </p:cNvPicPr>
          <p:nvPr>
            <p:ph idx="1"/>
          </p:nvPr>
        </p:nvPicPr>
        <p:blipFill>
          <a:blip r:embed="rId2" cstate="print"/>
          <a:stretch>
            <a:fillRect/>
          </a:stretch>
        </p:blipFill>
        <p:spPr>
          <a:xfrm>
            <a:off x="381000" y="1371600"/>
            <a:ext cx="4336156" cy="876376"/>
          </a:xfrm>
        </p:spPr>
      </p:pic>
      <p:pic>
        <p:nvPicPr>
          <p:cNvPr id="7" name="Picture 6" descr="vbox-ips-ubuntu-install11.png"/>
          <p:cNvPicPr>
            <a:picLocks noChangeAspect="1"/>
          </p:cNvPicPr>
          <p:nvPr/>
        </p:nvPicPr>
        <p:blipFill>
          <a:blip r:embed="rId3" cstate="print"/>
          <a:stretch>
            <a:fillRect/>
          </a:stretch>
        </p:blipFill>
        <p:spPr>
          <a:xfrm>
            <a:off x="5410200" y="1524000"/>
            <a:ext cx="3093988" cy="457240"/>
          </a:xfrm>
          <a:prstGeom prst="rect">
            <a:avLst/>
          </a:prstGeom>
        </p:spPr>
      </p:pic>
      <p:pic>
        <p:nvPicPr>
          <p:cNvPr id="8" name="Picture 7" descr="vbox-ips-ubuntu-install12.png"/>
          <p:cNvPicPr>
            <a:picLocks noChangeAspect="1"/>
          </p:cNvPicPr>
          <p:nvPr/>
        </p:nvPicPr>
        <p:blipFill>
          <a:blip r:embed="rId4" cstate="print"/>
          <a:stretch>
            <a:fillRect/>
          </a:stretch>
        </p:blipFill>
        <p:spPr>
          <a:xfrm>
            <a:off x="2667000" y="2895600"/>
            <a:ext cx="3932261" cy="3284505"/>
          </a:xfrm>
          <a:prstGeom prst="rect">
            <a:avLst/>
          </a:prstGeom>
        </p:spPr>
      </p:pic>
      <p:cxnSp>
        <p:nvCxnSpPr>
          <p:cNvPr id="9" name="Straight Arrow Connector 8"/>
          <p:cNvCxnSpPr/>
          <p:nvPr/>
        </p:nvCxnSpPr>
        <p:spPr>
          <a:xfrm>
            <a:off x="4648200" y="19050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81600" y="1905000"/>
            <a:ext cx="91440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177</a:t>
            </a:fld>
            <a:endParaRPr lang="en-US"/>
          </a:p>
        </p:txBody>
      </p:sp>
      <p:pic>
        <p:nvPicPr>
          <p:cNvPr id="6" name="Content Placeholder 5" descr="vbox-ips-ubuntu-install13.png"/>
          <p:cNvPicPr>
            <a:picLocks noGrp="1" noChangeAspect="1"/>
          </p:cNvPicPr>
          <p:nvPr>
            <p:ph idx="1"/>
          </p:nvPr>
        </p:nvPicPr>
        <p:blipFill>
          <a:blip r:embed="rId2" cstate="print"/>
          <a:stretch>
            <a:fillRect/>
          </a:stretch>
        </p:blipFill>
        <p:spPr>
          <a:xfrm>
            <a:off x="2362200" y="1295400"/>
            <a:ext cx="4587638" cy="2469094"/>
          </a:xfrm>
        </p:spPr>
      </p:pic>
      <p:pic>
        <p:nvPicPr>
          <p:cNvPr id="7" name="Picture 6" descr="vbox-ips-ubuntu-install14.png"/>
          <p:cNvPicPr>
            <a:picLocks noChangeAspect="1"/>
          </p:cNvPicPr>
          <p:nvPr/>
        </p:nvPicPr>
        <p:blipFill>
          <a:blip r:embed="rId3" cstate="print"/>
          <a:stretch>
            <a:fillRect/>
          </a:stretch>
        </p:blipFill>
        <p:spPr>
          <a:xfrm>
            <a:off x="2286000" y="4191000"/>
            <a:ext cx="4732430" cy="891617"/>
          </a:xfrm>
          <a:prstGeom prst="rect">
            <a:avLst/>
          </a:prstGeom>
        </p:spPr>
      </p:pic>
      <p:cxnSp>
        <p:nvCxnSpPr>
          <p:cNvPr id="8" name="Straight Arrow Connector 7"/>
          <p:cNvCxnSpPr/>
          <p:nvPr/>
        </p:nvCxnSpPr>
        <p:spPr>
          <a:xfrm>
            <a:off x="4953000" y="37338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178</a:t>
            </a:fld>
            <a:endParaRPr lang="en-US"/>
          </a:p>
        </p:txBody>
      </p:sp>
      <p:pic>
        <p:nvPicPr>
          <p:cNvPr id="6" name="Content Placeholder 5" descr="vbox-ips-ubuntu-install15.png"/>
          <p:cNvPicPr>
            <a:picLocks noGrp="1" noChangeAspect="1"/>
          </p:cNvPicPr>
          <p:nvPr>
            <p:ph idx="1"/>
          </p:nvPr>
        </p:nvPicPr>
        <p:blipFill>
          <a:blip r:embed="rId2" cstate="print"/>
          <a:stretch>
            <a:fillRect/>
          </a:stretch>
        </p:blipFill>
        <p:spPr>
          <a:xfrm>
            <a:off x="3124200" y="1295400"/>
            <a:ext cx="2834886" cy="3802710"/>
          </a:xfrm>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179</a:t>
            </a:fld>
            <a:endParaRPr lang="en-US"/>
          </a:p>
        </p:txBody>
      </p:sp>
      <p:pic>
        <p:nvPicPr>
          <p:cNvPr id="6" name="Content Placeholder 5" descr="vbox-ips-ubuntu-install16.png"/>
          <p:cNvPicPr>
            <a:picLocks noGrp="1" noChangeAspect="1"/>
          </p:cNvPicPr>
          <p:nvPr>
            <p:ph idx="1"/>
          </p:nvPr>
        </p:nvPicPr>
        <p:blipFill>
          <a:blip r:embed="rId2" cstate="print"/>
          <a:stretch>
            <a:fillRect/>
          </a:stretch>
        </p:blipFill>
        <p:spPr>
          <a:xfrm>
            <a:off x="3048000" y="1981200"/>
            <a:ext cx="3071126" cy="1486029"/>
          </a:xfrm>
        </p:spPr>
      </p:pic>
      <p:pic>
        <p:nvPicPr>
          <p:cNvPr id="7" name="Picture 6" descr="vbox-ips-ubuntu-install17.png"/>
          <p:cNvPicPr>
            <a:picLocks noChangeAspect="1"/>
          </p:cNvPicPr>
          <p:nvPr/>
        </p:nvPicPr>
        <p:blipFill>
          <a:blip r:embed="rId3" cstate="print"/>
          <a:stretch>
            <a:fillRect/>
          </a:stretch>
        </p:blipFill>
        <p:spPr>
          <a:xfrm>
            <a:off x="3581400" y="4038600"/>
            <a:ext cx="1943269" cy="1196444"/>
          </a:xfrm>
          <a:prstGeom prst="rect">
            <a:avLst/>
          </a:prstGeom>
        </p:spPr>
      </p:pic>
      <p:cxnSp>
        <p:nvCxnSpPr>
          <p:cNvPr id="8" name="Straight Arrow Connector 7"/>
          <p:cNvCxnSpPr/>
          <p:nvPr/>
        </p:nvCxnSpPr>
        <p:spPr>
          <a:xfrm>
            <a:off x="4343400" y="3429000"/>
            <a:ext cx="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esource_Balance.png"/>
          <p:cNvPicPr>
            <a:picLocks noGrp="1" noChangeAspect="1"/>
          </p:cNvPicPr>
          <p:nvPr>
            <p:ph idx="1"/>
          </p:nvPr>
        </p:nvPicPr>
        <p:blipFill>
          <a:blip r:embed="rId2" cstate="print"/>
          <a:stretch>
            <a:fillRect/>
          </a:stretch>
        </p:blipFill>
        <p:spPr>
          <a:xfrm>
            <a:off x="838200" y="990600"/>
            <a:ext cx="7586733" cy="4326731"/>
          </a:xfrm>
        </p:spPr>
      </p:pic>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18</a:t>
            </a:fld>
            <a:endParaRPr 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180</a:t>
            </a:fld>
            <a:endParaRPr lang="en-US"/>
          </a:p>
        </p:txBody>
      </p:sp>
      <p:sp>
        <p:nvSpPr>
          <p:cNvPr id="12" name="Content Placeholder 11"/>
          <p:cNvSpPr>
            <a:spLocks noGrp="1"/>
          </p:cNvSpPr>
          <p:nvPr>
            <p:ph idx="1"/>
          </p:nvPr>
        </p:nvSpPr>
        <p:spPr/>
        <p:txBody>
          <a:bodyPr>
            <a:normAutofit/>
          </a:bodyPr>
          <a:lstStyle/>
          <a:p>
            <a:r>
              <a:rPr lang="en-US" smtClean="0">
                <a:solidFill>
                  <a:srgbClr val="00B0F0"/>
                </a:solidFill>
                <a:sym typeface="Wingdings" pitchFamily="2" charset="2"/>
              </a:rPr>
              <a:t>IPS </a:t>
            </a:r>
            <a:r>
              <a:rPr lang="en-US" dirty="0" smtClean="0">
                <a:solidFill>
                  <a:srgbClr val="00B0F0"/>
                </a:solidFill>
                <a:sym typeface="Wingdings" pitchFamily="2" charset="2"/>
              </a:rPr>
              <a:t>VM Settings:</a:t>
            </a:r>
          </a:p>
          <a:p>
            <a:pPr lvl="1"/>
            <a:r>
              <a:rPr lang="en-US" dirty="0" smtClean="0">
                <a:solidFill>
                  <a:srgbClr val="00B0F0"/>
                </a:solidFill>
                <a:sym typeface="Wingdings" pitchFamily="2" charset="2"/>
              </a:rPr>
              <a:t>System: Uncheck Floppy and Optical checkboxes in Boot Order list</a:t>
            </a:r>
          </a:p>
          <a:p>
            <a:pPr lvl="1"/>
            <a:r>
              <a:rPr lang="en-US" dirty="0" smtClean="0">
                <a:solidFill>
                  <a:srgbClr val="00B0F0"/>
                </a:solidFill>
                <a:sym typeface="Wingdings" pitchFamily="2" charset="2"/>
              </a:rPr>
              <a:t>Storage: Remove Virtual CD/DVD drive</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181</a:t>
            </a:fld>
            <a:endParaRPr lang="en-US"/>
          </a:p>
        </p:txBody>
      </p:sp>
      <p:pic>
        <p:nvPicPr>
          <p:cNvPr id="6" name="Content Placeholder 5" descr="vbox-ips-post-install-settings1.png"/>
          <p:cNvPicPr>
            <a:picLocks noGrp="1" noChangeAspect="1"/>
          </p:cNvPicPr>
          <p:nvPr>
            <p:ph idx="1"/>
          </p:nvPr>
        </p:nvPicPr>
        <p:blipFill>
          <a:blip r:embed="rId2" cstate="print"/>
          <a:stretch>
            <a:fillRect/>
          </a:stretch>
        </p:blipFill>
        <p:spPr>
          <a:xfrm>
            <a:off x="3581400" y="1524000"/>
            <a:ext cx="1828959" cy="1531753"/>
          </a:xfrm>
        </p:spPr>
      </p:pic>
      <p:pic>
        <p:nvPicPr>
          <p:cNvPr id="8" name="Picture 7" descr="vbox-ips-post-install-settings3.png"/>
          <p:cNvPicPr>
            <a:picLocks noChangeAspect="1"/>
          </p:cNvPicPr>
          <p:nvPr/>
        </p:nvPicPr>
        <p:blipFill>
          <a:blip r:embed="rId3" cstate="print"/>
          <a:stretch>
            <a:fillRect/>
          </a:stretch>
        </p:blipFill>
        <p:spPr>
          <a:xfrm>
            <a:off x="5334000" y="4267200"/>
            <a:ext cx="1760373" cy="891617"/>
          </a:xfrm>
          <a:prstGeom prst="rect">
            <a:avLst/>
          </a:prstGeom>
        </p:spPr>
      </p:pic>
      <p:pic>
        <p:nvPicPr>
          <p:cNvPr id="9" name="Picture 8" descr="vbox-ips-post-install-settings2.png"/>
          <p:cNvPicPr>
            <a:picLocks noChangeAspect="1"/>
          </p:cNvPicPr>
          <p:nvPr/>
        </p:nvPicPr>
        <p:blipFill>
          <a:blip r:embed="rId4" cstate="print"/>
          <a:stretch>
            <a:fillRect/>
          </a:stretch>
        </p:blipFill>
        <p:spPr>
          <a:xfrm>
            <a:off x="1066800" y="3581400"/>
            <a:ext cx="1699407" cy="2728197"/>
          </a:xfrm>
          <a:prstGeom prst="rect">
            <a:avLst/>
          </a:prstGeom>
        </p:spPr>
      </p:pic>
      <p:cxnSp>
        <p:nvCxnSpPr>
          <p:cNvPr id="10" name="Straight Arrow Connector 9"/>
          <p:cNvCxnSpPr/>
          <p:nvPr/>
        </p:nvCxnSpPr>
        <p:spPr>
          <a:xfrm flipH="1">
            <a:off x="2209800" y="2971800"/>
            <a:ext cx="15240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67000" y="4724400"/>
            <a:ext cx="2819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Perform Connectivity Checks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182</a:t>
            </a:fld>
            <a:endParaRPr lang="en-US"/>
          </a:p>
        </p:txBody>
      </p:sp>
      <p:sp>
        <p:nvSpPr>
          <p:cNvPr id="11" name="Content Placeholder 10"/>
          <p:cNvSpPr>
            <a:spLocks noGrp="1"/>
          </p:cNvSpPr>
          <p:nvPr>
            <p:ph idx="1"/>
          </p:nvPr>
        </p:nvSpPr>
        <p:spPr/>
        <p:txBody>
          <a:bodyPr>
            <a:normAutofit lnSpcReduction="10000"/>
          </a:bodyPr>
          <a:lstStyle/>
          <a:p>
            <a:r>
              <a:rPr lang="en-US" dirty="0" smtClean="0">
                <a:solidFill>
                  <a:srgbClr val="00B0F0"/>
                </a:solidFill>
              </a:rPr>
              <a:t>Log in to VM (username and password you set)</a:t>
            </a:r>
          </a:p>
          <a:p>
            <a:r>
              <a:rPr lang="en-US" dirty="0" smtClean="0">
                <a:solidFill>
                  <a:srgbClr val="00B0F0"/>
                </a:solidFill>
              </a:rPr>
              <a:t>Perform connectivity check commands</a:t>
            </a:r>
          </a:p>
          <a:p>
            <a:pPr lvl="1"/>
            <a:r>
              <a:rPr lang="en-US" dirty="0" smtClean="0">
                <a:solidFill>
                  <a:srgbClr val="00B0F0"/>
                </a:solidFill>
              </a:rPr>
              <a:t>ping –c4 www.google.com</a:t>
            </a:r>
          </a:p>
          <a:p>
            <a:pPr lvl="1"/>
            <a:r>
              <a:rPr lang="en-US" dirty="0" smtClean="0">
                <a:solidFill>
                  <a:srgbClr val="00B0F0"/>
                </a:solidFill>
              </a:rPr>
              <a:t>nslookup www.google.com</a:t>
            </a:r>
          </a:p>
          <a:p>
            <a:pPr lvl="1"/>
            <a:r>
              <a:rPr lang="en-US" dirty="0" smtClean="0">
                <a:solidFill>
                  <a:srgbClr val="00B0F0"/>
                </a:solidFill>
              </a:rPr>
              <a:t>curl –I www.google.com</a:t>
            </a:r>
          </a:p>
          <a:p>
            <a:pPr lvl="1"/>
            <a:r>
              <a:rPr lang="en-US" dirty="0" smtClean="0">
                <a:solidFill>
                  <a:srgbClr val="00B0F0"/>
                </a:solidFill>
              </a:rPr>
              <a:t>ifconfig –a (verify DHCP static map for network adapter 1 and NO IP addresses for the other interfaces)</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vbox-ips-update4.png"/>
          <p:cNvPicPr>
            <a:picLocks noChangeAspect="1"/>
          </p:cNvPicPr>
          <p:nvPr/>
        </p:nvPicPr>
        <p:blipFill>
          <a:blip r:embed="rId2" cstate="print"/>
          <a:stretch>
            <a:fillRect/>
          </a:stretch>
        </p:blipFill>
        <p:spPr>
          <a:xfrm>
            <a:off x="1716534" y="4267201"/>
            <a:ext cx="6193633" cy="2590800"/>
          </a:xfrm>
          <a:prstGeom prst="rect">
            <a:avLst/>
          </a:prstGeom>
        </p:spPr>
      </p:pic>
      <p:sp>
        <p:nvSpPr>
          <p:cNvPr id="2" name="Title 1"/>
          <p:cNvSpPr>
            <a:spLocks noGrp="1"/>
          </p:cNvSpPr>
          <p:nvPr>
            <p:ph type="title"/>
          </p:nvPr>
        </p:nvSpPr>
        <p:spPr>
          <a:xfrm>
            <a:off x="457200" y="274638"/>
            <a:ext cx="8229600" cy="715962"/>
          </a:xfrm>
        </p:spPr>
        <p:txBody>
          <a:bodyPr>
            <a:normAutofit fontScale="90000"/>
          </a:bodyPr>
          <a:lstStyle/>
          <a:p>
            <a:r>
              <a:rPr lang="en-US" dirty="0" smtClean="0">
                <a:solidFill>
                  <a:srgbClr val="00B0F0"/>
                </a:solidFill>
              </a:rPr>
              <a:t>Perform Connectivity Checks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183</a:t>
            </a:fld>
            <a:endParaRPr lang="en-US"/>
          </a:p>
        </p:txBody>
      </p:sp>
      <p:pic>
        <p:nvPicPr>
          <p:cNvPr id="6" name="Content Placeholder 5" descr="vbox-ips-update1.png"/>
          <p:cNvPicPr>
            <a:picLocks noGrp="1" noChangeAspect="1"/>
          </p:cNvPicPr>
          <p:nvPr>
            <p:ph idx="1"/>
          </p:nvPr>
        </p:nvPicPr>
        <p:blipFill>
          <a:blip r:embed="rId3" cstate="print"/>
          <a:stretch>
            <a:fillRect/>
          </a:stretch>
        </p:blipFill>
        <p:spPr>
          <a:xfrm>
            <a:off x="1828800" y="914400"/>
            <a:ext cx="5166808" cy="1219306"/>
          </a:xfrm>
        </p:spPr>
      </p:pic>
      <p:pic>
        <p:nvPicPr>
          <p:cNvPr id="7" name="Picture 6" descr="vbox-ips-update2.png"/>
          <p:cNvPicPr>
            <a:picLocks noChangeAspect="1"/>
          </p:cNvPicPr>
          <p:nvPr/>
        </p:nvPicPr>
        <p:blipFill>
          <a:blip r:embed="rId4" cstate="print"/>
          <a:stretch>
            <a:fillRect/>
          </a:stretch>
        </p:blipFill>
        <p:spPr>
          <a:xfrm>
            <a:off x="152400" y="2514600"/>
            <a:ext cx="2194750" cy="1097375"/>
          </a:xfrm>
          <a:prstGeom prst="rect">
            <a:avLst/>
          </a:prstGeom>
        </p:spPr>
      </p:pic>
      <p:pic>
        <p:nvPicPr>
          <p:cNvPr id="8" name="Picture 7" descr="vbox-ips-update3.png"/>
          <p:cNvPicPr>
            <a:picLocks noChangeAspect="1"/>
          </p:cNvPicPr>
          <p:nvPr/>
        </p:nvPicPr>
        <p:blipFill>
          <a:blip r:embed="rId5" cstate="print"/>
          <a:stretch>
            <a:fillRect/>
          </a:stretch>
        </p:blipFill>
        <p:spPr>
          <a:xfrm>
            <a:off x="3429000" y="2286000"/>
            <a:ext cx="5593611" cy="1920195"/>
          </a:xfrm>
          <a:prstGeom prst="rect">
            <a:avLst/>
          </a:prstGeom>
        </p:spPr>
      </p:pic>
      <p:cxnSp>
        <p:nvCxnSpPr>
          <p:cNvPr id="10" name="Straight Arrow Connector 9"/>
          <p:cNvCxnSpPr/>
          <p:nvPr/>
        </p:nvCxnSpPr>
        <p:spPr>
          <a:xfrm>
            <a:off x="2209800" y="21336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209800" y="3124200"/>
            <a:ext cx="1295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105400" y="39624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184</a:t>
            </a:fld>
            <a:endParaRPr lang="en-US"/>
          </a:p>
        </p:txBody>
      </p:sp>
      <p:sp>
        <p:nvSpPr>
          <p:cNvPr id="11" name="Content Placeholder 10"/>
          <p:cNvSpPr>
            <a:spLocks noGrp="1"/>
          </p:cNvSpPr>
          <p:nvPr>
            <p:ph idx="1"/>
          </p:nvPr>
        </p:nvSpPr>
        <p:spPr>
          <a:xfrm>
            <a:off x="457200" y="1143000"/>
            <a:ext cx="8229600" cy="5334000"/>
          </a:xfrm>
        </p:spPr>
        <p:txBody>
          <a:bodyPr>
            <a:normAutofit fontScale="70000" lnSpcReduction="20000"/>
          </a:bodyPr>
          <a:lstStyle/>
          <a:p>
            <a:r>
              <a:rPr lang="en-US" dirty="0" smtClean="0">
                <a:solidFill>
                  <a:srgbClr val="00B0F0"/>
                </a:solidFill>
              </a:rPr>
              <a:t>Same as before, depending on network connectivity... This could be fast or slow</a:t>
            </a:r>
          </a:p>
          <a:p>
            <a:r>
              <a:rPr lang="en-US" dirty="0" smtClean="0">
                <a:solidFill>
                  <a:srgbClr val="00B0F0"/>
                </a:solidFill>
              </a:rPr>
              <a:t>Log in to the IPS VM</a:t>
            </a:r>
          </a:p>
          <a:p>
            <a:r>
              <a:rPr lang="en-US" dirty="0" smtClean="0">
                <a:solidFill>
                  <a:srgbClr val="00B0F0"/>
                </a:solidFill>
              </a:rPr>
              <a:t>Run the command sudo su –</a:t>
            </a:r>
          </a:p>
          <a:p>
            <a:pPr lvl="1"/>
            <a:r>
              <a:rPr lang="en-US" dirty="0" smtClean="0">
                <a:solidFill>
                  <a:srgbClr val="00B0F0"/>
                </a:solidFill>
              </a:rPr>
              <a:t>Requires you to enter your password</a:t>
            </a:r>
          </a:p>
          <a:p>
            <a:r>
              <a:rPr lang="en-US" dirty="0" smtClean="0">
                <a:solidFill>
                  <a:srgbClr val="00B0F0"/>
                </a:solidFill>
              </a:rPr>
              <a:t>Run the command(s): </a:t>
            </a:r>
          </a:p>
          <a:p>
            <a:pPr lvl="1"/>
            <a:r>
              <a:rPr lang="en-US" dirty="0" smtClean="0">
                <a:solidFill>
                  <a:srgbClr val="00B0F0"/>
                </a:solidFill>
                <a:latin typeface="Consolas" pitchFamily="49" charset="0"/>
              </a:rPr>
              <a:t>export DEBIAN_FRONTEND=noninteractive</a:t>
            </a:r>
          </a:p>
          <a:p>
            <a:pPr lvl="1"/>
            <a:r>
              <a:rPr lang="en-US" dirty="0" smtClean="0">
                <a:solidFill>
                  <a:srgbClr val="00B0F0"/>
                </a:solidFill>
                <a:latin typeface="Consolas" pitchFamily="49" charset="0"/>
              </a:rPr>
              <a:t>apt-get update</a:t>
            </a:r>
          </a:p>
          <a:p>
            <a:pPr lvl="1"/>
            <a:r>
              <a:rPr lang="en-US" dirty="0" smtClean="0">
                <a:solidFill>
                  <a:srgbClr val="00B0F0"/>
                </a:solidFill>
                <a:latin typeface="Consolas" pitchFamily="49" charset="0"/>
              </a:rPr>
              <a:t>apt-get –y dist-upgrade</a:t>
            </a:r>
          </a:p>
          <a:p>
            <a:pPr lvl="1"/>
            <a:r>
              <a:rPr lang="en-US" dirty="0" smtClean="0">
                <a:solidFill>
                  <a:srgbClr val="00B0F0"/>
                </a:solidFill>
                <a:latin typeface="Consolas" pitchFamily="49" charset="0"/>
              </a:rPr>
              <a:t>init 6</a:t>
            </a:r>
          </a:p>
          <a:p>
            <a:pPr lvl="2"/>
            <a:r>
              <a:rPr lang="en-US" dirty="0" smtClean="0">
                <a:solidFill>
                  <a:srgbClr val="00B0F0"/>
                </a:solidFill>
              </a:rPr>
              <a:t>Note: If you have issues downloading updates, make sure that your connectivity checks were SUCCESSFUL. Verify that you configured the apt-get proxy correctly (http://172.16.1.1:3128 -- /etc/apt/apt.conf)</a:t>
            </a:r>
          </a:p>
          <a:p>
            <a:pPr lvl="1"/>
            <a:r>
              <a:rPr lang="en-US" dirty="0" smtClean="0">
                <a:solidFill>
                  <a:srgbClr val="00B0F0"/>
                </a:solidFill>
              </a:rPr>
              <a:t>Tip: you run this group of commands all at once (after logging in as root):</a:t>
            </a:r>
          </a:p>
          <a:p>
            <a:pPr lvl="2"/>
            <a:r>
              <a:rPr lang="en-US" dirty="0" smtClean="0">
                <a:solidFill>
                  <a:srgbClr val="00B0F0"/>
                </a:solidFill>
              </a:rPr>
              <a:t>export DEBIAN_FRONTEND=noninteractive &amp;&amp; apt-get update &amp;&amp; apt-get –y dist-upgrade &amp;&amp; init 6</a:t>
            </a:r>
          </a:p>
          <a:p>
            <a:pPr lvl="3"/>
            <a:r>
              <a:rPr lang="en-US" dirty="0" smtClean="0">
                <a:solidFill>
                  <a:srgbClr val="00B0F0"/>
                </a:solidFill>
              </a:rPr>
              <a:t>The “&amp;&amp;” between commands says “if and only if the previous command is successful, run the next command”</a:t>
            </a:r>
          </a:p>
          <a:p>
            <a:pPr lvl="3"/>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185</a:t>
            </a:fld>
            <a:endParaRPr lang="en-US"/>
          </a:p>
        </p:txBody>
      </p:sp>
      <p:pic>
        <p:nvPicPr>
          <p:cNvPr id="6" name="Content Placeholder 5" descr="vbox-ips-update5.png"/>
          <p:cNvPicPr>
            <a:picLocks noGrp="1" noChangeAspect="1"/>
          </p:cNvPicPr>
          <p:nvPr>
            <p:ph idx="1"/>
          </p:nvPr>
        </p:nvPicPr>
        <p:blipFill>
          <a:blip r:embed="rId2" cstate="print"/>
          <a:stretch>
            <a:fillRect/>
          </a:stretch>
        </p:blipFill>
        <p:spPr>
          <a:xfrm>
            <a:off x="3352800" y="1447800"/>
            <a:ext cx="1478408" cy="502964"/>
          </a:xfrm>
        </p:spPr>
      </p:pic>
      <p:pic>
        <p:nvPicPr>
          <p:cNvPr id="7" name="Picture 6" descr="vbox-ips-update6.png"/>
          <p:cNvPicPr>
            <a:picLocks noChangeAspect="1"/>
          </p:cNvPicPr>
          <p:nvPr/>
        </p:nvPicPr>
        <p:blipFill>
          <a:blip r:embed="rId3" cstate="print"/>
          <a:stretch>
            <a:fillRect/>
          </a:stretch>
        </p:blipFill>
        <p:spPr>
          <a:xfrm>
            <a:off x="1219200" y="2438400"/>
            <a:ext cx="6119391" cy="251482"/>
          </a:xfrm>
          <a:prstGeom prst="rect">
            <a:avLst/>
          </a:prstGeom>
        </p:spPr>
      </p:pic>
      <p:cxnSp>
        <p:nvCxnSpPr>
          <p:cNvPr id="8" name="Straight Arrow Connector 7"/>
          <p:cNvCxnSpPr/>
          <p:nvPr/>
        </p:nvCxnSpPr>
        <p:spPr>
          <a:xfrm>
            <a:off x="4114800" y="19050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descr="vbox-ips-update7.png"/>
          <p:cNvPicPr>
            <a:picLocks noChangeAspect="1"/>
          </p:cNvPicPr>
          <p:nvPr/>
        </p:nvPicPr>
        <p:blipFill>
          <a:blip r:embed="rId4" cstate="print"/>
          <a:stretch>
            <a:fillRect/>
          </a:stretch>
        </p:blipFill>
        <p:spPr>
          <a:xfrm>
            <a:off x="3352800" y="3352800"/>
            <a:ext cx="1752752" cy="426757"/>
          </a:xfrm>
          <a:prstGeom prst="rect">
            <a:avLst/>
          </a:prstGeom>
        </p:spPr>
      </p:pic>
      <p:cxnSp>
        <p:nvCxnSpPr>
          <p:cNvPr id="12" name="Straight Arrow Connector 11"/>
          <p:cNvCxnSpPr/>
          <p:nvPr/>
        </p:nvCxnSpPr>
        <p:spPr>
          <a:xfrm>
            <a:off x="4114800" y="26670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186</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Meant to serve as a snapshot from BEFORE we install IPDS/IPS software (in case you want to upgrade in the future, try bridge-utils, etc.)</a:t>
            </a:r>
          </a:p>
          <a:p>
            <a:pPr lvl="1"/>
            <a:r>
              <a:rPr lang="en-US" dirty="0" smtClean="0">
                <a:solidFill>
                  <a:srgbClr val="00B0F0"/>
                </a:solidFill>
              </a:rPr>
              <a:t>Virtualbox Manager -&gt; Click bullet list icon -&gt; Snapshots -&gt; Take</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187</a:t>
            </a:fld>
            <a:endParaRPr lang="en-US"/>
          </a:p>
        </p:txBody>
      </p:sp>
      <p:pic>
        <p:nvPicPr>
          <p:cNvPr id="6" name="Content Placeholder 5" descr="vbox-ips-snapshot.png"/>
          <p:cNvPicPr>
            <a:picLocks noGrp="1" noChangeAspect="1"/>
          </p:cNvPicPr>
          <p:nvPr>
            <p:ph idx="1"/>
          </p:nvPr>
        </p:nvPicPr>
        <p:blipFill>
          <a:blip r:embed="rId2" cstate="print"/>
          <a:stretch>
            <a:fillRect/>
          </a:stretch>
        </p:blipFill>
        <p:spPr>
          <a:xfrm>
            <a:off x="2667000" y="2133600"/>
            <a:ext cx="3901778" cy="2430991"/>
          </a:xfrm>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9000" r="-9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8: The kali VM</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188</a:t>
            </a:fld>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Kali Linux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189</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A Linux distribution to become an elite haxxor</a:t>
            </a:r>
          </a:p>
          <a:p>
            <a:pPr lvl="1"/>
            <a:r>
              <a:rPr lang="en-US" dirty="0" smtClean="0">
                <a:solidFill>
                  <a:srgbClr val="00B0F0"/>
                </a:solidFill>
              </a:rPr>
              <a:t>Or join anonymous</a:t>
            </a:r>
          </a:p>
          <a:p>
            <a:pPr lvl="1"/>
            <a:r>
              <a:rPr lang="en-US" dirty="0" smtClean="0">
                <a:solidFill>
                  <a:srgbClr val="00B0F0"/>
                </a:solidFill>
              </a:rPr>
              <a:t>Or become the baddest skid</a:t>
            </a:r>
          </a:p>
          <a:p>
            <a:pPr lvl="1"/>
            <a:r>
              <a:rPr lang="en-US" dirty="0" smtClean="0">
                <a:solidFill>
                  <a:srgbClr val="00B0F0"/>
                </a:solidFill>
              </a:rPr>
              <a:t>Or spending hours a week downloading the entire metasploit framework for incremental updates.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solidFill>
                  <a:srgbClr val="00B0F0"/>
                </a:solidFill>
              </a:rPr>
              <a:t>Chapter 3: Network Design and VM resource allocations</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19</a:t>
            </a:fld>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190</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“If you hate it so much, why are we using it?”</a:t>
            </a:r>
          </a:p>
          <a:p>
            <a:pPr lvl="1"/>
            <a:r>
              <a:rPr lang="en-US" dirty="0" smtClean="0">
                <a:solidFill>
                  <a:srgbClr val="00B0F0"/>
                </a:solidFill>
              </a:rPr>
              <a:t>Because in spite of it having glaring design flaws, the alternatives are worse.</a:t>
            </a:r>
          </a:p>
          <a:p>
            <a:pPr lvl="2"/>
            <a:r>
              <a:rPr lang="en-US" dirty="0" smtClean="0">
                <a:solidFill>
                  <a:srgbClr val="00B0F0"/>
                </a:solidFill>
              </a:rPr>
              <a:t>Kinda like Windows.</a:t>
            </a:r>
          </a:p>
          <a:p>
            <a:pPr lvl="1"/>
            <a:r>
              <a:rPr lang="en-US" dirty="0" smtClean="0">
                <a:solidFill>
                  <a:srgbClr val="00B0F0"/>
                </a:solidFill>
              </a:rPr>
              <a:t>Its the de facto standard for most pentesters</a:t>
            </a:r>
          </a:p>
          <a:p>
            <a:pPr lvl="2"/>
            <a:r>
              <a:rPr lang="en-US" dirty="0" smtClean="0">
                <a:solidFill>
                  <a:srgbClr val="00B0F0"/>
                </a:solidFill>
              </a:rPr>
              <a:t>Offsec marketing, best marketing</a:t>
            </a:r>
          </a:p>
          <a:p>
            <a:pPr lvl="3"/>
            <a:r>
              <a:rPr lang="en-US" dirty="0" smtClean="0">
                <a:solidFill>
                  <a:srgbClr val="00B0F0"/>
                </a:solidFill>
              </a:rPr>
              <a:t>Garantee some tryhard will say or has said to you “Try Harder”(tm) at some point.</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191</a:t>
            </a:fld>
            <a:endParaRPr lang="en-US"/>
          </a:p>
        </p:txBody>
      </p:sp>
      <p:sp>
        <p:nvSpPr>
          <p:cNvPr id="10" name="Content Placeholder 9"/>
          <p:cNvSpPr>
            <a:spLocks noGrp="1"/>
          </p:cNvSpPr>
          <p:nvPr>
            <p:ph idx="1"/>
          </p:nvPr>
        </p:nvSpPr>
        <p:spPr/>
        <p:txBody>
          <a:bodyPr>
            <a:normAutofit fontScale="92500"/>
          </a:bodyPr>
          <a:lstStyle/>
          <a:p>
            <a:r>
              <a:rPr lang="en-US" dirty="0" smtClean="0">
                <a:solidFill>
                  <a:srgbClr val="00B0F0"/>
                </a:solidFill>
              </a:rPr>
              <a:t>Create kali VM</a:t>
            </a:r>
          </a:p>
          <a:p>
            <a:pPr lvl="1"/>
            <a:r>
              <a:rPr lang="en-US" dirty="0" smtClean="0">
                <a:solidFill>
                  <a:srgbClr val="00B0F0"/>
                </a:solidFill>
              </a:rPr>
              <a:t>Create static DHCP mapping on pfSense LAN network</a:t>
            </a:r>
          </a:p>
          <a:p>
            <a:r>
              <a:rPr lang="en-US" dirty="0" smtClean="0">
                <a:solidFill>
                  <a:srgbClr val="00B0F0"/>
                </a:solidFill>
              </a:rPr>
              <a:t>Strip away excess virtual hardware</a:t>
            </a:r>
          </a:p>
          <a:p>
            <a:r>
              <a:rPr lang="en-US" dirty="0" smtClean="0">
                <a:solidFill>
                  <a:srgbClr val="00B0F0"/>
                </a:solidFill>
              </a:rPr>
              <a:t>Install Kali linux</a:t>
            </a:r>
          </a:p>
          <a:p>
            <a:r>
              <a:rPr lang="en-US" dirty="0" smtClean="0">
                <a:solidFill>
                  <a:srgbClr val="00B0F0"/>
                </a:solidFill>
              </a:rPr>
              <a:t>Strip remaining excess virtual hardware</a:t>
            </a:r>
          </a:p>
          <a:p>
            <a:r>
              <a:rPr lang="en-US" dirty="0" smtClean="0">
                <a:solidFill>
                  <a:srgbClr val="00B0F0"/>
                </a:solidFill>
              </a:rPr>
              <a:t>Perform connectivity checks</a:t>
            </a:r>
          </a:p>
          <a:p>
            <a:r>
              <a:rPr lang="en-US" dirty="0" smtClean="0">
                <a:solidFill>
                  <a:srgbClr val="00B0F0"/>
                </a:solidFill>
              </a:rPr>
              <a:t>Update VM</a:t>
            </a:r>
          </a:p>
          <a:p>
            <a:r>
              <a:rPr lang="en-US" dirty="0" smtClean="0">
                <a:solidFill>
                  <a:srgbClr val="00B0F0"/>
                </a:solidFill>
              </a:rPr>
              <a:t>Take baseline snapshot</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Create Virtual Machine Wizard:</a:t>
            </a:r>
            <a:endParaRPr lang="en-US" dirty="0">
              <a:solidFill>
                <a:srgbClr val="00B0F0"/>
              </a:solidFill>
            </a:endParaRPr>
          </a:p>
        </p:txBody>
      </p:sp>
      <p:sp>
        <p:nvSpPr>
          <p:cNvPr id="3" name="Content Placeholder 2"/>
          <p:cNvSpPr>
            <a:spLocks noGrp="1"/>
          </p:cNvSpPr>
          <p:nvPr>
            <p:ph sz="half" idx="1"/>
          </p:nvPr>
        </p:nvSpPr>
        <p:spPr/>
        <p:txBody>
          <a:bodyPr>
            <a:normAutofit lnSpcReduction="10000"/>
          </a:bodyPr>
          <a:lstStyle/>
          <a:p>
            <a:r>
              <a:rPr lang="en-US" dirty="0" smtClean="0">
                <a:solidFill>
                  <a:srgbClr val="00B0F0"/>
                </a:solidFill>
              </a:rPr>
              <a:t>Screen 1:</a:t>
            </a:r>
          </a:p>
          <a:p>
            <a:pPr lvl="1"/>
            <a:r>
              <a:rPr lang="en-US" dirty="0" smtClean="0">
                <a:solidFill>
                  <a:srgbClr val="00B0F0"/>
                </a:solidFill>
              </a:rPr>
              <a:t>Name: kali</a:t>
            </a:r>
          </a:p>
          <a:p>
            <a:pPr lvl="1"/>
            <a:r>
              <a:rPr lang="en-US" dirty="0" smtClean="0">
                <a:solidFill>
                  <a:srgbClr val="00B0F0"/>
                </a:solidFill>
              </a:rPr>
              <a:t>Machine Folder: Default</a:t>
            </a:r>
          </a:p>
          <a:p>
            <a:pPr lvl="1"/>
            <a:r>
              <a:rPr lang="en-US" dirty="0" smtClean="0">
                <a:solidFill>
                  <a:srgbClr val="00B0F0"/>
                </a:solidFill>
              </a:rPr>
              <a:t>Type: Linux</a:t>
            </a:r>
          </a:p>
          <a:p>
            <a:pPr lvl="1"/>
            <a:r>
              <a:rPr lang="en-US" dirty="0" smtClean="0">
                <a:solidFill>
                  <a:srgbClr val="00B0F0"/>
                </a:solidFill>
              </a:rPr>
              <a:t>Version: Debian (64-bit)</a:t>
            </a:r>
          </a:p>
          <a:p>
            <a:r>
              <a:rPr lang="en-US" dirty="0" smtClean="0">
                <a:solidFill>
                  <a:srgbClr val="00B0F0"/>
                </a:solidFill>
              </a:rPr>
              <a:t>Screen 2:</a:t>
            </a:r>
          </a:p>
          <a:p>
            <a:pPr lvl="1"/>
            <a:r>
              <a:rPr lang="en-US" dirty="0" smtClean="0">
                <a:solidFill>
                  <a:srgbClr val="00B0F0"/>
                </a:solidFill>
              </a:rPr>
              <a:t>Memory size: 2GB</a:t>
            </a:r>
          </a:p>
          <a:p>
            <a:r>
              <a:rPr lang="en-US" dirty="0" smtClean="0">
                <a:solidFill>
                  <a:srgbClr val="00B0F0"/>
                </a:solidFill>
              </a:rPr>
              <a:t>Screen 3:</a:t>
            </a:r>
          </a:p>
          <a:p>
            <a:pPr lvl="1"/>
            <a:r>
              <a:rPr lang="en-US" dirty="0" smtClean="0">
                <a:solidFill>
                  <a:srgbClr val="00B0F0"/>
                </a:solidFill>
              </a:rPr>
              <a:t>Create virtual hard disk now</a:t>
            </a:r>
          </a:p>
        </p:txBody>
      </p:sp>
      <p:sp>
        <p:nvSpPr>
          <p:cNvPr id="6" name="Content Placeholder 5"/>
          <p:cNvSpPr>
            <a:spLocks noGrp="1"/>
          </p:cNvSpPr>
          <p:nvPr>
            <p:ph sz="half" idx="2"/>
          </p:nvPr>
        </p:nvSpPr>
        <p:spPr/>
        <p:txBody>
          <a:bodyPr>
            <a:normAutofit lnSpcReduction="10000"/>
          </a:bodyPr>
          <a:lstStyle/>
          <a:p>
            <a:r>
              <a:rPr lang="en-US" dirty="0" smtClean="0">
                <a:solidFill>
                  <a:srgbClr val="00B0F0"/>
                </a:solidFill>
              </a:rPr>
              <a:t>Screen 4:</a:t>
            </a:r>
          </a:p>
          <a:p>
            <a:pPr lvl="1"/>
            <a:r>
              <a:rPr lang="en-US" dirty="0" smtClean="0">
                <a:solidFill>
                  <a:srgbClr val="00B0F0"/>
                </a:solidFill>
              </a:rPr>
              <a:t>VDI (VirtualBox Disk Image)</a:t>
            </a:r>
          </a:p>
          <a:p>
            <a:r>
              <a:rPr lang="en-US" dirty="0" smtClean="0">
                <a:solidFill>
                  <a:srgbClr val="00B0F0"/>
                </a:solidFill>
              </a:rPr>
              <a:t>Screen 5:</a:t>
            </a:r>
          </a:p>
          <a:p>
            <a:pPr lvl="1"/>
            <a:r>
              <a:rPr lang="en-US" dirty="0" smtClean="0">
                <a:solidFill>
                  <a:srgbClr val="00B0F0"/>
                </a:solidFill>
              </a:rPr>
              <a:t>Fixed size</a:t>
            </a:r>
          </a:p>
          <a:p>
            <a:r>
              <a:rPr lang="en-US" dirty="0" smtClean="0">
                <a:solidFill>
                  <a:srgbClr val="00B0F0"/>
                </a:solidFill>
              </a:rPr>
              <a:t>Screen 6:</a:t>
            </a:r>
          </a:p>
          <a:p>
            <a:pPr lvl="1"/>
            <a:r>
              <a:rPr lang="en-US" dirty="0" smtClean="0">
                <a:solidFill>
                  <a:srgbClr val="00B0F0"/>
                </a:solidFill>
              </a:rPr>
              <a:t>Name: kali</a:t>
            </a:r>
          </a:p>
          <a:p>
            <a:pPr lvl="1"/>
            <a:r>
              <a:rPr lang="en-US" dirty="0" smtClean="0">
                <a:solidFill>
                  <a:srgbClr val="00B0F0"/>
                </a:solidFill>
              </a:rPr>
              <a:t>Size: 40.00GB</a:t>
            </a:r>
          </a:p>
          <a:p>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192</a:t>
            </a:fld>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Strip away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193</a:t>
            </a:fld>
            <a:endParaRPr lang="en-US"/>
          </a:p>
        </p:txBody>
      </p:sp>
      <p:sp>
        <p:nvSpPr>
          <p:cNvPr id="12" name="Content Placeholder 11"/>
          <p:cNvSpPr>
            <a:spLocks noGrp="1"/>
          </p:cNvSpPr>
          <p:nvPr>
            <p:ph idx="1"/>
          </p:nvPr>
        </p:nvSpPr>
        <p:spPr>
          <a:xfrm>
            <a:off x="457200" y="1219200"/>
            <a:ext cx="8229600" cy="5334000"/>
          </a:xfrm>
        </p:spPr>
        <p:txBody>
          <a:bodyPr>
            <a:normAutofit fontScale="62500" lnSpcReduction="20000"/>
          </a:bodyPr>
          <a:lstStyle/>
          <a:p>
            <a:r>
              <a:rPr lang="en-US" dirty="0" smtClean="0">
                <a:solidFill>
                  <a:srgbClr val="00B0F0"/>
                </a:solidFill>
              </a:rPr>
              <a:t>System:</a:t>
            </a:r>
          </a:p>
          <a:p>
            <a:pPr lvl="1"/>
            <a:r>
              <a:rPr lang="en-US" dirty="0" smtClean="0">
                <a:solidFill>
                  <a:srgbClr val="00B0F0"/>
                </a:solidFill>
              </a:rPr>
              <a:t>Set Pointing Device drop-down to PS/2 Mouse</a:t>
            </a:r>
          </a:p>
          <a:p>
            <a:r>
              <a:rPr lang="en-US" dirty="0" smtClean="0">
                <a:solidFill>
                  <a:srgbClr val="00B0F0"/>
                </a:solidFill>
              </a:rPr>
              <a:t>Storage: Choose Virtual Optical Disk file</a:t>
            </a:r>
          </a:p>
          <a:p>
            <a:pPr lvl="1"/>
            <a:r>
              <a:rPr lang="en-US" dirty="0" smtClean="0">
                <a:solidFill>
                  <a:srgbClr val="00B0F0"/>
                </a:solidFill>
              </a:rPr>
              <a:t>Ubuntu-18.04.X-live-server-amd64.iso</a:t>
            </a:r>
          </a:p>
          <a:p>
            <a:r>
              <a:rPr lang="en-US" dirty="0" smtClean="0">
                <a:solidFill>
                  <a:srgbClr val="00B0F0"/>
                </a:solidFill>
              </a:rPr>
              <a:t>Audio: Uncheck Enable Audio</a:t>
            </a:r>
          </a:p>
          <a:p>
            <a:r>
              <a:rPr lang="en-US" dirty="0" smtClean="0">
                <a:solidFill>
                  <a:srgbClr val="00B0F0"/>
                </a:solidFill>
              </a:rPr>
              <a:t>Serial Ports</a:t>
            </a:r>
          </a:p>
          <a:p>
            <a:pPr lvl="1"/>
            <a:r>
              <a:rPr lang="en-US" dirty="0" smtClean="0">
                <a:solidFill>
                  <a:srgbClr val="00B0F0"/>
                </a:solidFill>
              </a:rPr>
              <a:t>Ensure no serial ports are enabled (should be default)</a:t>
            </a:r>
          </a:p>
          <a:p>
            <a:r>
              <a:rPr lang="en-US" dirty="0" smtClean="0">
                <a:solidFill>
                  <a:srgbClr val="00B0F0"/>
                </a:solidFill>
              </a:rPr>
              <a:t>USB: Uncheck Enable USB Controller</a:t>
            </a:r>
          </a:p>
          <a:p>
            <a:r>
              <a:rPr lang="en-US" dirty="0" smtClean="0">
                <a:solidFill>
                  <a:srgbClr val="00B0F0"/>
                </a:solidFill>
              </a:rPr>
              <a:t>Shared Folders</a:t>
            </a:r>
          </a:p>
          <a:p>
            <a:pPr lvl="1"/>
            <a:r>
              <a:rPr lang="en-US" dirty="0" smtClean="0">
                <a:solidFill>
                  <a:srgbClr val="00B0F0"/>
                </a:solidFill>
              </a:rPr>
              <a:t>Ensure no shared folders are configured (should be default)</a:t>
            </a:r>
          </a:p>
          <a:p>
            <a:r>
              <a:rPr lang="en-US" dirty="0" smtClean="0">
                <a:solidFill>
                  <a:srgbClr val="00B0F0"/>
                </a:solidFill>
              </a:rPr>
              <a:t>Network: Verify Enable Network Adapter checkbox is checked for Adapter 1 ONLY</a:t>
            </a:r>
          </a:p>
          <a:p>
            <a:pPr lvl="1"/>
            <a:r>
              <a:rPr lang="en-US" dirty="0" smtClean="0">
                <a:solidFill>
                  <a:srgbClr val="00B0F0"/>
                </a:solidFill>
              </a:rPr>
              <a:t>Attached to: internal network</a:t>
            </a:r>
          </a:p>
          <a:p>
            <a:pPr lvl="2"/>
            <a:r>
              <a:rPr lang="en-US" dirty="0" smtClean="0">
                <a:solidFill>
                  <a:srgbClr val="00B0F0"/>
                </a:solidFill>
              </a:rPr>
              <a:t>Name: intnet</a:t>
            </a:r>
          </a:p>
          <a:p>
            <a:pPr lvl="1"/>
            <a:r>
              <a:rPr lang="en-US" dirty="0" smtClean="0">
                <a:solidFill>
                  <a:srgbClr val="00B0F0"/>
                </a:solidFill>
              </a:rPr>
              <a:t>Advanced Settings</a:t>
            </a:r>
          </a:p>
          <a:p>
            <a:pPr lvl="2"/>
            <a:r>
              <a:rPr lang="en-US" dirty="0" smtClean="0">
                <a:solidFill>
                  <a:srgbClr val="00B0F0"/>
                </a:solidFill>
              </a:rPr>
              <a:t>Adapter Type: Intel PRO/1000 MT Server (82545EM)</a:t>
            </a:r>
          </a:p>
          <a:p>
            <a:pPr lvl="2"/>
            <a:r>
              <a:rPr lang="en-US" dirty="0" smtClean="0">
                <a:solidFill>
                  <a:srgbClr val="00B0F0"/>
                </a:solidFill>
              </a:rPr>
              <a:t>Copy the MAC Address to your MAC address text file/document</a:t>
            </a:r>
          </a:p>
          <a:p>
            <a:pPr lvl="2"/>
            <a:r>
              <a:rPr lang="en-US" dirty="0" smtClean="0">
                <a:solidFill>
                  <a:srgbClr val="00B0F0"/>
                </a:solidFill>
              </a:rPr>
              <a:t>Ensure Cable Connected is checked</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194</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rPr>
              <a:t>Log in to pfSense webConfigurator (https://172.16.1.1)</a:t>
            </a:r>
          </a:p>
          <a:p>
            <a:r>
              <a:rPr lang="en-US" dirty="0" smtClean="0">
                <a:solidFill>
                  <a:srgbClr val="00B0F0"/>
                </a:solidFill>
              </a:rPr>
              <a:t>Navigate to Services &gt; DHCP Server</a:t>
            </a:r>
          </a:p>
          <a:p>
            <a:pPr lvl="1"/>
            <a:r>
              <a:rPr lang="en-US" dirty="0" smtClean="0">
                <a:solidFill>
                  <a:srgbClr val="00B0F0"/>
                </a:solidFill>
              </a:rPr>
              <a:t>OPT1 tab</a:t>
            </a:r>
          </a:p>
          <a:p>
            <a:pPr lvl="1"/>
            <a:r>
              <a:rPr lang="en-US" dirty="0" smtClean="0">
                <a:solidFill>
                  <a:srgbClr val="00B0F0"/>
                </a:solidFill>
              </a:rPr>
              <a:t>DHCP Static Mappings for this Interface</a:t>
            </a:r>
          </a:p>
          <a:p>
            <a:r>
              <a:rPr lang="en-US" dirty="0" smtClean="0">
                <a:solidFill>
                  <a:srgbClr val="00B0F0"/>
                </a:solidFill>
              </a:rPr>
              <a:t>Input the MAC address for Network Adapter 1 (host-only) on the IPS VM</a:t>
            </a:r>
          </a:p>
          <a:p>
            <a:r>
              <a:rPr lang="en-US" dirty="0" smtClean="0">
                <a:solidFill>
                  <a:srgbClr val="00B0F0"/>
                </a:solidFill>
                <a:sym typeface="Wingdings" pitchFamily="2" charset="2"/>
              </a:rPr>
              <a:t>Input 172.16.2.2 for the IP Address</a:t>
            </a:r>
          </a:p>
          <a:p>
            <a:r>
              <a:rPr lang="en-US" dirty="0" smtClean="0">
                <a:solidFill>
                  <a:srgbClr val="00B0F0"/>
                </a:solidFill>
                <a:sym typeface="Wingdings" pitchFamily="2" charset="2"/>
              </a:rPr>
              <a:t>Optional: Enter “kali” as the hostname and/or enter a description</a:t>
            </a:r>
          </a:p>
          <a:p>
            <a:pPr lvl="1"/>
            <a:r>
              <a:rPr lang="en-US" dirty="0" smtClean="0">
                <a:solidFill>
                  <a:srgbClr val="00B0F0"/>
                </a:solidFill>
                <a:sym typeface="Wingdings" pitchFamily="2" charset="2"/>
              </a:rPr>
              <a:t>Save, then Apply Changes</a:t>
            </a:r>
          </a:p>
          <a:p>
            <a:r>
              <a:rPr lang="en-US" dirty="0" smtClean="0">
                <a:solidFill>
                  <a:srgbClr val="00B0F0"/>
                </a:solidFill>
                <a:sym typeface="Wingdings" pitchFamily="2" charset="2"/>
              </a:rPr>
              <a:t>Confirm the new DHCP Static Mapping</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195</a:t>
            </a:fld>
            <a:endParaRPr lang="en-US"/>
          </a:p>
        </p:txBody>
      </p:sp>
      <p:sp>
        <p:nvSpPr>
          <p:cNvPr id="12" name="Content Placeholder 11"/>
          <p:cNvSpPr>
            <a:spLocks noGrp="1"/>
          </p:cNvSpPr>
          <p:nvPr>
            <p:ph idx="1"/>
          </p:nvPr>
        </p:nvSpPr>
        <p:spPr>
          <a:xfrm>
            <a:off x="457200" y="1600200"/>
            <a:ext cx="8229600" cy="4953000"/>
          </a:xfrm>
        </p:spPr>
        <p:txBody>
          <a:bodyPr>
            <a:normAutofit/>
          </a:bodyPr>
          <a:lstStyle/>
          <a:p>
            <a:pPr marL="342900" lvl="2" indent="-342900"/>
            <a:r>
              <a:rPr lang="en-US" dirty="0" smtClean="0">
                <a:solidFill>
                  <a:srgbClr val="00B0F0"/>
                </a:solidFill>
                <a:sym typeface="Wingdings" pitchFamily="2" charset="2"/>
              </a:rPr>
              <a:t>Install process (Note: arrow keys to move, space bar to select things, Enter to confirm your selections):</a:t>
            </a:r>
          </a:p>
          <a:p>
            <a:pPr lvl="1"/>
            <a:r>
              <a:rPr lang="en-US" dirty="0" smtClean="0">
                <a:solidFill>
                  <a:srgbClr val="00B0F0"/>
                </a:solidFill>
                <a:sym typeface="Wingdings" pitchFamily="2" charset="2"/>
              </a:rPr>
              <a:t>Start the VM</a:t>
            </a:r>
          </a:p>
          <a:p>
            <a:pPr lvl="1"/>
            <a:r>
              <a:rPr lang="en-US" dirty="0" smtClean="0">
                <a:solidFill>
                  <a:srgbClr val="00B0F0"/>
                </a:solidFill>
                <a:sym typeface="Wingdings" pitchFamily="2" charset="2"/>
              </a:rPr>
              <a:t>On Boot menu, select Install</a:t>
            </a:r>
          </a:p>
          <a:p>
            <a:pPr lvl="1"/>
            <a:r>
              <a:rPr lang="en-US" dirty="0" smtClean="0">
                <a:solidFill>
                  <a:srgbClr val="00B0F0"/>
                </a:solidFill>
                <a:sym typeface="Wingdings" pitchFamily="2" charset="2"/>
              </a:rPr>
              <a:t>Select English as your language (default)</a:t>
            </a:r>
          </a:p>
          <a:p>
            <a:pPr lvl="1"/>
            <a:r>
              <a:rPr lang="en-US" dirty="0" smtClean="0">
                <a:solidFill>
                  <a:srgbClr val="00B0F0"/>
                </a:solidFill>
                <a:sym typeface="Wingdings" pitchFamily="2" charset="2"/>
              </a:rPr>
              <a:t>United States as your country</a:t>
            </a:r>
          </a:p>
          <a:p>
            <a:pPr lvl="1"/>
            <a:r>
              <a:rPr lang="en-US" dirty="0" smtClean="0">
                <a:solidFill>
                  <a:srgbClr val="00B0F0"/>
                </a:solidFill>
                <a:sym typeface="Wingdings" pitchFamily="2" charset="2"/>
              </a:rPr>
              <a:t>American English as your Keyboard’s keymap</a:t>
            </a:r>
          </a:p>
          <a:p>
            <a:pPr lvl="1"/>
            <a:r>
              <a:rPr lang="en-US" dirty="0" smtClean="0">
                <a:solidFill>
                  <a:srgbClr val="00B0F0"/>
                </a:solidFill>
                <a:sym typeface="Wingdings" pitchFamily="2" charset="2"/>
              </a:rPr>
              <a:t>Installer then searches for an IP address for eth0 (the default network interface)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196</a:t>
            </a:fld>
            <a:endParaRPr lang="en-US"/>
          </a:p>
        </p:txBody>
      </p:sp>
      <p:sp>
        <p:nvSpPr>
          <p:cNvPr id="12" name="Content Placeholder 11"/>
          <p:cNvSpPr>
            <a:spLocks noGrp="1"/>
          </p:cNvSpPr>
          <p:nvPr>
            <p:ph idx="1"/>
          </p:nvPr>
        </p:nvSpPr>
        <p:spPr>
          <a:xfrm>
            <a:off x="457200" y="1219200"/>
            <a:ext cx="8229600" cy="5334000"/>
          </a:xfrm>
        </p:spPr>
        <p:txBody>
          <a:bodyPr>
            <a:normAutofit fontScale="92500" lnSpcReduction="10000"/>
          </a:bodyPr>
          <a:lstStyle/>
          <a:p>
            <a:pPr lvl="1"/>
            <a:r>
              <a:rPr lang="en-US" dirty="0" smtClean="0">
                <a:solidFill>
                  <a:srgbClr val="00B0F0"/>
                </a:solidFill>
                <a:sym typeface="Wingdings" pitchFamily="2" charset="2"/>
              </a:rPr>
              <a:t>Set the hostname to “kali” (should be the default)</a:t>
            </a:r>
          </a:p>
          <a:p>
            <a:pPr lvl="1"/>
            <a:r>
              <a:rPr lang="en-US" dirty="0" smtClean="0">
                <a:solidFill>
                  <a:srgbClr val="00B0F0"/>
                </a:solidFill>
                <a:sym typeface="Wingdings" pitchFamily="2" charset="2"/>
              </a:rPr>
              <a:t>Domain name “localdomain” should be fine</a:t>
            </a:r>
          </a:p>
          <a:p>
            <a:pPr lvl="1"/>
            <a:r>
              <a:rPr lang="en-US" dirty="0" smtClean="0">
                <a:solidFill>
                  <a:srgbClr val="00B0F0"/>
                </a:solidFill>
                <a:sym typeface="Wingdings" pitchFamily="2" charset="2"/>
              </a:rPr>
              <a:t>Set, then confirm the root password</a:t>
            </a:r>
          </a:p>
          <a:p>
            <a:pPr lvl="2"/>
            <a:r>
              <a:rPr lang="en-US" dirty="0" smtClean="0">
                <a:solidFill>
                  <a:srgbClr val="00B0F0"/>
                </a:solidFill>
                <a:sym typeface="Wingdings" pitchFamily="2" charset="2"/>
              </a:rPr>
              <a:t>Consider putting the root user’s password in keepassXC</a:t>
            </a:r>
          </a:p>
          <a:p>
            <a:pPr lvl="1"/>
            <a:r>
              <a:rPr lang="en-US" dirty="0" smtClean="0">
                <a:solidFill>
                  <a:srgbClr val="00B0F0"/>
                </a:solidFill>
                <a:sym typeface="Wingdings" pitchFamily="2" charset="2"/>
              </a:rPr>
              <a:t>Set your timezone to Eastern</a:t>
            </a:r>
          </a:p>
          <a:p>
            <a:pPr lvl="2"/>
            <a:r>
              <a:rPr lang="en-US" dirty="0" smtClean="0">
                <a:solidFill>
                  <a:srgbClr val="00B0F0"/>
                </a:solidFill>
                <a:sym typeface="Wingdings" pitchFamily="2" charset="2"/>
              </a:rPr>
              <a:t>Or for those at home/living in another timezone, your local timezone instead</a:t>
            </a:r>
          </a:p>
          <a:p>
            <a:pPr lvl="1"/>
            <a:r>
              <a:rPr lang="en-US" dirty="0" smtClean="0">
                <a:solidFill>
                  <a:srgbClr val="00B0F0"/>
                </a:solidFill>
                <a:sym typeface="Wingdings" pitchFamily="2" charset="2"/>
              </a:rPr>
              <a:t>Set your Partitioning method to Guided – use entire disk</a:t>
            </a:r>
          </a:p>
          <a:p>
            <a:pPr lvl="2"/>
            <a:r>
              <a:rPr lang="en-US" dirty="0" smtClean="0">
                <a:solidFill>
                  <a:srgbClr val="00B0F0"/>
                </a:solidFill>
                <a:sym typeface="Wingdings" pitchFamily="2" charset="2"/>
              </a:rPr>
              <a:t>There should be only one disk to partition</a:t>
            </a:r>
          </a:p>
          <a:p>
            <a:pPr lvl="2"/>
            <a:r>
              <a:rPr lang="en-US" dirty="0" smtClean="0">
                <a:solidFill>
                  <a:srgbClr val="00B0F0"/>
                </a:solidFill>
                <a:sym typeface="Wingdings" pitchFamily="2" charset="2"/>
              </a:rPr>
              <a:t>Set the Partitioning scheme to All files in one partition</a:t>
            </a:r>
          </a:p>
          <a:p>
            <a:pPr lvl="2"/>
            <a:r>
              <a:rPr lang="en-US" dirty="0" smtClean="0">
                <a:solidFill>
                  <a:srgbClr val="00B0F0"/>
                </a:solidFill>
                <a:sym typeface="Wingdings" pitchFamily="2" charset="2"/>
              </a:rPr>
              <a:t>Select Finish partitioning and write changes to disk</a:t>
            </a:r>
          </a:p>
          <a:p>
            <a:pPr lvl="2"/>
            <a:r>
              <a:rPr lang="en-US" dirty="0" smtClean="0">
                <a:solidFill>
                  <a:srgbClr val="00B0F0"/>
                </a:solidFill>
                <a:sym typeface="Wingdings" pitchFamily="2" charset="2"/>
              </a:rPr>
              <a:t>Just kidding! Under Write changes to disks? Select Yes</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197</a:t>
            </a:fld>
            <a:endParaRPr lang="en-US"/>
          </a:p>
        </p:txBody>
      </p:sp>
      <p:sp>
        <p:nvSpPr>
          <p:cNvPr id="12" name="Content Placeholder 11"/>
          <p:cNvSpPr>
            <a:spLocks noGrp="1"/>
          </p:cNvSpPr>
          <p:nvPr>
            <p:ph idx="1"/>
          </p:nvPr>
        </p:nvSpPr>
        <p:spPr>
          <a:xfrm>
            <a:off x="457200" y="1219200"/>
            <a:ext cx="8229600" cy="5334000"/>
          </a:xfrm>
        </p:spPr>
        <p:txBody>
          <a:bodyPr>
            <a:normAutofit fontScale="92500" lnSpcReduction="20000"/>
          </a:bodyPr>
          <a:lstStyle/>
          <a:p>
            <a:pPr lvl="1"/>
            <a:r>
              <a:rPr lang="en-US" dirty="0" smtClean="0">
                <a:solidFill>
                  <a:srgbClr val="00B0F0"/>
                </a:solidFill>
                <a:sym typeface="Wingdings" pitchFamily="2" charset="2"/>
              </a:rPr>
              <a:t>Grab some popcorn, take a smoke/bathroom break, set back and chill</a:t>
            </a:r>
          </a:p>
          <a:p>
            <a:pPr lvl="2"/>
            <a:r>
              <a:rPr lang="en-US" dirty="0" smtClean="0">
                <a:solidFill>
                  <a:srgbClr val="00B0F0"/>
                </a:solidFill>
                <a:sym typeface="Wingdings" pitchFamily="2" charset="2"/>
              </a:rPr>
              <a:t>This part takes a while. Even on SSD.</a:t>
            </a:r>
          </a:p>
          <a:p>
            <a:pPr lvl="1"/>
            <a:r>
              <a:rPr lang="en-US" dirty="0" smtClean="0">
                <a:solidFill>
                  <a:srgbClr val="00B0F0"/>
                </a:solidFill>
                <a:sym typeface="Wingdings" pitchFamily="2" charset="2"/>
              </a:rPr>
              <a:t>Under Use a network mirror, select Yes</a:t>
            </a:r>
          </a:p>
          <a:p>
            <a:pPr lvl="2"/>
            <a:r>
              <a:rPr lang="en-US" dirty="0" smtClean="0">
                <a:solidFill>
                  <a:srgbClr val="00B0F0"/>
                </a:solidFill>
                <a:sym typeface="Wingdings" pitchFamily="2" charset="2"/>
              </a:rPr>
              <a:t>Under HTTP proxy information enter http://172.16.2.1:3128</a:t>
            </a:r>
          </a:p>
          <a:p>
            <a:pPr lvl="1"/>
            <a:r>
              <a:rPr lang="en-US" dirty="0" smtClean="0">
                <a:solidFill>
                  <a:srgbClr val="00B0F0"/>
                </a:solidFill>
                <a:sym typeface="Wingdings" pitchFamily="2" charset="2"/>
              </a:rPr>
              <a:t>When asked to Install the GRUB boot loader to the master boot record, select Yes</a:t>
            </a:r>
          </a:p>
          <a:p>
            <a:pPr lvl="2"/>
            <a:r>
              <a:rPr lang="en-US" dirty="0" smtClean="0">
                <a:solidFill>
                  <a:srgbClr val="00B0F0"/>
                </a:solidFill>
                <a:sym typeface="Wingdings" pitchFamily="2" charset="2"/>
              </a:rPr>
              <a:t>Device for boot loader installation:</a:t>
            </a:r>
          </a:p>
          <a:p>
            <a:pPr lvl="3"/>
            <a:r>
              <a:rPr lang="en-US" dirty="0" smtClean="0">
                <a:solidFill>
                  <a:srgbClr val="00B0F0"/>
                </a:solidFill>
                <a:sym typeface="Wingdings" pitchFamily="2" charset="2"/>
              </a:rPr>
              <a:t>Select the option that starts with “/dev/sda”</a:t>
            </a:r>
          </a:p>
          <a:p>
            <a:pPr lvl="4"/>
            <a:r>
              <a:rPr lang="en-US" dirty="0" smtClean="0">
                <a:solidFill>
                  <a:srgbClr val="00B0F0"/>
                </a:solidFill>
                <a:sym typeface="Wingdings" pitchFamily="2" charset="2"/>
              </a:rPr>
              <a:t>/dev/sda (ata-VBOX_HARDDISK_uuid-uuid)</a:t>
            </a:r>
          </a:p>
          <a:p>
            <a:pPr lvl="1"/>
            <a:r>
              <a:rPr lang="en-US" dirty="0" smtClean="0">
                <a:solidFill>
                  <a:srgbClr val="00B0F0"/>
                </a:solidFill>
                <a:sym typeface="Wingdings" pitchFamily="2" charset="2"/>
              </a:rPr>
              <a:t>On the “Installation Complete” screen, hit enter.</a:t>
            </a:r>
          </a:p>
          <a:p>
            <a:pPr lvl="2"/>
            <a:r>
              <a:rPr lang="en-US" dirty="0" smtClean="0">
                <a:solidFill>
                  <a:srgbClr val="00B0F0"/>
                </a:solidFill>
                <a:sym typeface="Wingdings" pitchFamily="2" charset="2"/>
              </a:rPr>
              <a:t>System performs a bunch of cleanup tasks, then automatically tries to reboot</a:t>
            </a:r>
          </a:p>
          <a:p>
            <a:pPr lvl="1"/>
            <a:r>
              <a:rPr lang="en-US" dirty="0" smtClean="0">
                <a:solidFill>
                  <a:srgbClr val="00B0F0"/>
                </a:solidFill>
                <a:sym typeface="Wingdings" pitchFamily="2" charset="2"/>
              </a:rPr>
              <a:t>While the system is rebooting, close the VM console, and select “Power off the Machine”</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198</a:t>
            </a:fld>
            <a:endParaRPr lang="en-US"/>
          </a:p>
        </p:txBody>
      </p:sp>
      <p:pic>
        <p:nvPicPr>
          <p:cNvPr id="6" name="Content Placeholder 5" descr="vbox-kali-install1.png"/>
          <p:cNvPicPr>
            <a:picLocks noGrp="1" noChangeAspect="1"/>
          </p:cNvPicPr>
          <p:nvPr>
            <p:ph idx="1"/>
          </p:nvPr>
        </p:nvPicPr>
        <p:blipFill>
          <a:blip r:embed="rId2" cstate="print"/>
          <a:stretch>
            <a:fillRect/>
          </a:stretch>
        </p:blipFill>
        <p:spPr>
          <a:xfrm>
            <a:off x="228600" y="1371600"/>
            <a:ext cx="3642676" cy="1021169"/>
          </a:xfrm>
        </p:spPr>
      </p:pic>
      <p:pic>
        <p:nvPicPr>
          <p:cNvPr id="7" name="Picture 6" descr="vbox-kali-install2.png"/>
          <p:cNvPicPr>
            <a:picLocks noChangeAspect="1"/>
          </p:cNvPicPr>
          <p:nvPr/>
        </p:nvPicPr>
        <p:blipFill>
          <a:blip r:embed="rId3" cstate="print"/>
          <a:stretch>
            <a:fillRect/>
          </a:stretch>
        </p:blipFill>
        <p:spPr>
          <a:xfrm>
            <a:off x="5105400" y="1295400"/>
            <a:ext cx="2781541" cy="182896"/>
          </a:xfrm>
          <a:prstGeom prst="rect">
            <a:avLst/>
          </a:prstGeom>
        </p:spPr>
      </p:pic>
      <p:pic>
        <p:nvPicPr>
          <p:cNvPr id="8" name="Picture 7" descr="vbox-kali-install3.png"/>
          <p:cNvPicPr>
            <a:picLocks noChangeAspect="1"/>
          </p:cNvPicPr>
          <p:nvPr/>
        </p:nvPicPr>
        <p:blipFill>
          <a:blip r:embed="rId4" cstate="print"/>
          <a:stretch>
            <a:fillRect/>
          </a:stretch>
        </p:blipFill>
        <p:spPr>
          <a:xfrm>
            <a:off x="5791200" y="1752600"/>
            <a:ext cx="1181202" cy="152413"/>
          </a:xfrm>
          <a:prstGeom prst="rect">
            <a:avLst/>
          </a:prstGeom>
        </p:spPr>
      </p:pic>
      <p:pic>
        <p:nvPicPr>
          <p:cNvPr id="9" name="Picture 8" descr="vbox-kali-install4.png"/>
          <p:cNvPicPr>
            <a:picLocks noChangeAspect="1"/>
          </p:cNvPicPr>
          <p:nvPr/>
        </p:nvPicPr>
        <p:blipFill>
          <a:blip r:embed="rId5" cstate="print"/>
          <a:stretch>
            <a:fillRect/>
          </a:stretch>
        </p:blipFill>
        <p:spPr>
          <a:xfrm>
            <a:off x="5791200" y="2209800"/>
            <a:ext cx="1211685" cy="144793"/>
          </a:xfrm>
          <a:prstGeom prst="rect">
            <a:avLst/>
          </a:prstGeom>
        </p:spPr>
      </p:pic>
      <p:pic>
        <p:nvPicPr>
          <p:cNvPr id="10" name="Picture 9" descr="vbox-kali-install5.png"/>
          <p:cNvPicPr>
            <a:picLocks noChangeAspect="1"/>
          </p:cNvPicPr>
          <p:nvPr/>
        </p:nvPicPr>
        <p:blipFill>
          <a:blip r:embed="rId6" cstate="print"/>
          <a:stretch>
            <a:fillRect/>
          </a:stretch>
        </p:blipFill>
        <p:spPr>
          <a:xfrm>
            <a:off x="990600" y="3048000"/>
            <a:ext cx="685859" cy="449619"/>
          </a:xfrm>
          <a:prstGeom prst="rect">
            <a:avLst/>
          </a:prstGeom>
        </p:spPr>
      </p:pic>
      <p:pic>
        <p:nvPicPr>
          <p:cNvPr id="11" name="Picture 10" descr="vbox-kali-install6.png"/>
          <p:cNvPicPr>
            <a:picLocks noChangeAspect="1"/>
          </p:cNvPicPr>
          <p:nvPr/>
        </p:nvPicPr>
        <p:blipFill>
          <a:blip r:embed="rId7" cstate="print"/>
          <a:stretch>
            <a:fillRect/>
          </a:stretch>
        </p:blipFill>
        <p:spPr>
          <a:xfrm>
            <a:off x="2667000" y="3048000"/>
            <a:ext cx="960203" cy="495343"/>
          </a:xfrm>
          <a:prstGeom prst="rect">
            <a:avLst/>
          </a:prstGeom>
        </p:spPr>
      </p:pic>
      <p:pic>
        <p:nvPicPr>
          <p:cNvPr id="13" name="Picture 12" descr="vbox-kali-install7.png"/>
          <p:cNvPicPr>
            <a:picLocks noChangeAspect="1"/>
          </p:cNvPicPr>
          <p:nvPr/>
        </p:nvPicPr>
        <p:blipFill>
          <a:blip r:embed="rId8" cstate="print"/>
          <a:stretch>
            <a:fillRect/>
          </a:stretch>
        </p:blipFill>
        <p:spPr>
          <a:xfrm>
            <a:off x="4419600" y="3048000"/>
            <a:ext cx="1905165" cy="472481"/>
          </a:xfrm>
          <a:prstGeom prst="rect">
            <a:avLst/>
          </a:prstGeom>
        </p:spPr>
      </p:pic>
      <p:pic>
        <p:nvPicPr>
          <p:cNvPr id="14" name="Picture 13" descr="vbox-kali-install8.png"/>
          <p:cNvPicPr>
            <a:picLocks noChangeAspect="1"/>
          </p:cNvPicPr>
          <p:nvPr/>
        </p:nvPicPr>
        <p:blipFill>
          <a:blip r:embed="rId9" cstate="print"/>
          <a:stretch>
            <a:fillRect/>
          </a:stretch>
        </p:blipFill>
        <p:spPr>
          <a:xfrm>
            <a:off x="762000" y="4191000"/>
            <a:ext cx="3116850" cy="441998"/>
          </a:xfrm>
          <a:prstGeom prst="rect">
            <a:avLst/>
          </a:prstGeom>
        </p:spPr>
      </p:pic>
      <p:pic>
        <p:nvPicPr>
          <p:cNvPr id="15" name="Picture 14" descr="vbox-kali-install9.png"/>
          <p:cNvPicPr>
            <a:picLocks noChangeAspect="1"/>
          </p:cNvPicPr>
          <p:nvPr/>
        </p:nvPicPr>
        <p:blipFill>
          <a:blip r:embed="rId10" cstate="print"/>
          <a:stretch>
            <a:fillRect/>
          </a:stretch>
        </p:blipFill>
        <p:spPr>
          <a:xfrm>
            <a:off x="4572000" y="4191000"/>
            <a:ext cx="2834886" cy="411516"/>
          </a:xfrm>
          <a:prstGeom prst="rect">
            <a:avLst/>
          </a:prstGeom>
        </p:spPr>
      </p:pic>
      <p:pic>
        <p:nvPicPr>
          <p:cNvPr id="16" name="Picture 15" descr="vbox-kali-install10.png"/>
          <p:cNvPicPr>
            <a:picLocks noChangeAspect="1"/>
          </p:cNvPicPr>
          <p:nvPr/>
        </p:nvPicPr>
        <p:blipFill>
          <a:blip r:embed="rId11" cstate="print"/>
          <a:stretch>
            <a:fillRect/>
          </a:stretch>
        </p:blipFill>
        <p:spPr>
          <a:xfrm>
            <a:off x="228600" y="5181600"/>
            <a:ext cx="4077054" cy="419136"/>
          </a:xfrm>
          <a:prstGeom prst="rect">
            <a:avLst/>
          </a:prstGeom>
        </p:spPr>
      </p:pic>
      <p:pic>
        <p:nvPicPr>
          <p:cNvPr id="17" name="Picture 16" descr="vbox-kali-install12.png"/>
          <p:cNvPicPr>
            <a:picLocks noChangeAspect="1"/>
          </p:cNvPicPr>
          <p:nvPr/>
        </p:nvPicPr>
        <p:blipFill>
          <a:blip r:embed="rId12" cstate="print"/>
          <a:stretch>
            <a:fillRect/>
          </a:stretch>
        </p:blipFill>
        <p:spPr>
          <a:xfrm>
            <a:off x="4876800" y="5105400"/>
            <a:ext cx="2857748" cy="175275"/>
          </a:xfrm>
          <a:prstGeom prst="rect">
            <a:avLst/>
          </a:prstGeom>
        </p:spPr>
      </p:pic>
      <p:pic>
        <p:nvPicPr>
          <p:cNvPr id="18" name="Picture 17" descr="vbox-kali-install13.png"/>
          <p:cNvPicPr>
            <a:picLocks noChangeAspect="1"/>
          </p:cNvPicPr>
          <p:nvPr/>
        </p:nvPicPr>
        <p:blipFill>
          <a:blip r:embed="rId13" cstate="print"/>
          <a:stretch>
            <a:fillRect/>
          </a:stretch>
        </p:blipFill>
        <p:spPr>
          <a:xfrm>
            <a:off x="5791200" y="5638800"/>
            <a:ext cx="1775614" cy="464860"/>
          </a:xfrm>
          <a:prstGeom prst="rect">
            <a:avLst/>
          </a:prstGeom>
        </p:spPr>
      </p:pic>
      <p:cxnSp>
        <p:nvCxnSpPr>
          <p:cNvPr id="19" name="Straight Arrow Connector 18"/>
          <p:cNvCxnSpPr/>
          <p:nvPr/>
        </p:nvCxnSpPr>
        <p:spPr>
          <a:xfrm>
            <a:off x="3810000" y="1447800"/>
            <a:ext cx="1371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48400" y="14478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48400" y="19050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524000" y="2362200"/>
            <a:ext cx="47244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600200" y="3276600"/>
            <a:ext cx="1143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581400" y="32766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514600" y="3505200"/>
            <a:ext cx="27432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733800" y="43434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3505200" y="4572000"/>
            <a:ext cx="18288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400800" y="52578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6" idx="3"/>
          </p:cNvCxnSpPr>
          <p:nvPr/>
        </p:nvCxnSpPr>
        <p:spPr>
          <a:xfrm flipV="1">
            <a:off x="4305654" y="5257800"/>
            <a:ext cx="647346" cy="133368"/>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199</a:t>
            </a:fld>
            <a:endParaRPr lang="en-US"/>
          </a:p>
        </p:txBody>
      </p:sp>
      <p:pic>
        <p:nvPicPr>
          <p:cNvPr id="6" name="Content Placeholder 5" descr="vbox-kali-install14.png"/>
          <p:cNvPicPr>
            <a:picLocks noGrp="1" noChangeAspect="1"/>
          </p:cNvPicPr>
          <p:nvPr>
            <p:ph idx="1"/>
          </p:nvPr>
        </p:nvPicPr>
        <p:blipFill>
          <a:blip r:embed="rId2" cstate="print"/>
          <a:stretch>
            <a:fillRect/>
          </a:stretch>
        </p:blipFill>
        <p:spPr>
          <a:xfrm>
            <a:off x="228600" y="1524000"/>
            <a:ext cx="4717189" cy="396274"/>
          </a:xfrm>
        </p:spPr>
      </p:pic>
      <p:pic>
        <p:nvPicPr>
          <p:cNvPr id="7" name="Picture 6" descr="vbox-kali-install15.png"/>
          <p:cNvPicPr>
            <a:picLocks noChangeAspect="1"/>
          </p:cNvPicPr>
          <p:nvPr/>
        </p:nvPicPr>
        <p:blipFill>
          <a:blip r:embed="rId3" cstate="print"/>
          <a:stretch>
            <a:fillRect/>
          </a:stretch>
        </p:blipFill>
        <p:spPr>
          <a:xfrm>
            <a:off x="5867400" y="2133600"/>
            <a:ext cx="2499577" cy="441998"/>
          </a:xfrm>
          <a:prstGeom prst="rect">
            <a:avLst/>
          </a:prstGeom>
        </p:spPr>
      </p:pic>
      <p:pic>
        <p:nvPicPr>
          <p:cNvPr id="8" name="Picture 7" descr="vbox-kali-install16.png"/>
          <p:cNvPicPr>
            <a:picLocks noChangeAspect="1"/>
          </p:cNvPicPr>
          <p:nvPr/>
        </p:nvPicPr>
        <p:blipFill>
          <a:blip r:embed="rId4" cstate="print"/>
          <a:stretch>
            <a:fillRect/>
          </a:stretch>
        </p:blipFill>
        <p:spPr>
          <a:xfrm>
            <a:off x="228600" y="2743200"/>
            <a:ext cx="4808637" cy="419136"/>
          </a:xfrm>
          <a:prstGeom prst="rect">
            <a:avLst/>
          </a:prstGeom>
        </p:spPr>
      </p:pic>
      <p:pic>
        <p:nvPicPr>
          <p:cNvPr id="9" name="Picture 8" descr="vbox-kali-install17.png"/>
          <p:cNvPicPr>
            <a:picLocks noChangeAspect="1"/>
          </p:cNvPicPr>
          <p:nvPr/>
        </p:nvPicPr>
        <p:blipFill>
          <a:blip r:embed="rId5" cstate="print"/>
          <a:stretch>
            <a:fillRect/>
          </a:stretch>
        </p:blipFill>
        <p:spPr>
          <a:xfrm>
            <a:off x="4724400" y="3657600"/>
            <a:ext cx="4244708" cy="563929"/>
          </a:xfrm>
          <a:prstGeom prst="rect">
            <a:avLst/>
          </a:prstGeom>
        </p:spPr>
      </p:pic>
      <p:pic>
        <p:nvPicPr>
          <p:cNvPr id="10" name="Picture 9" descr="vbox-kali-install18.png"/>
          <p:cNvPicPr>
            <a:picLocks noChangeAspect="1"/>
          </p:cNvPicPr>
          <p:nvPr/>
        </p:nvPicPr>
        <p:blipFill>
          <a:blip r:embed="rId6" cstate="print"/>
          <a:stretch>
            <a:fillRect/>
          </a:stretch>
        </p:blipFill>
        <p:spPr>
          <a:xfrm>
            <a:off x="76200" y="4724400"/>
            <a:ext cx="5509738" cy="769687"/>
          </a:xfrm>
          <a:prstGeom prst="rect">
            <a:avLst/>
          </a:prstGeom>
        </p:spPr>
      </p:pic>
      <p:pic>
        <p:nvPicPr>
          <p:cNvPr id="11" name="Picture 10" descr="vbox-kali-install19.png"/>
          <p:cNvPicPr>
            <a:picLocks noChangeAspect="1"/>
          </p:cNvPicPr>
          <p:nvPr/>
        </p:nvPicPr>
        <p:blipFill>
          <a:blip r:embed="rId7" cstate="print"/>
          <a:stretch>
            <a:fillRect/>
          </a:stretch>
        </p:blipFill>
        <p:spPr>
          <a:xfrm>
            <a:off x="6553200" y="5410200"/>
            <a:ext cx="1920407" cy="1013548"/>
          </a:xfrm>
          <a:prstGeom prst="rect">
            <a:avLst/>
          </a:prstGeom>
        </p:spPr>
      </p:pic>
      <p:cxnSp>
        <p:nvCxnSpPr>
          <p:cNvPr id="13" name="Straight Arrow Connector 12"/>
          <p:cNvCxnSpPr/>
          <p:nvPr/>
        </p:nvCxnSpPr>
        <p:spPr>
          <a:xfrm>
            <a:off x="4876800" y="1752600"/>
            <a:ext cx="106680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953000" y="2514600"/>
            <a:ext cx="9144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029200" y="3124200"/>
            <a:ext cx="6858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724400" y="4191000"/>
            <a:ext cx="6096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86400" y="5181600"/>
            <a:ext cx="10668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duotone>
              <a:prstClr val="black"/>
              <a:schemeClr val="accent5">
                <a:tint val="45000"/>
                <a:satMod val="400000"/>
              </a:schemeClr>
            </a:duotone>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B0F0"/>
                </a:solidFill>
              </a:rPr>
              <a:t>Chapter 1: Introductions, Prerequisite Knowledge, Three rules of IT disciplines</a:t>
            </a:r>
            <a:endParaRPr lang="en-US" dirty="0">
              <a:solidFill>
                <a:srgbClr val="00B0F0"/>
              </a:solidFill>
            </a:endParaRPr>
          </a:p>
        </p:txBody>
      </p:sp>
      <p:sp>
        <p:nvSpPr>
          <p:cNvPr id="3" name="Subtitle 2"/>
          <p:cNvSpPr>
            <a:spLocks noGrp="1"/>
          </p:cNvSpPr>
          <p:nvPr>
            <p:ph type="subTitle" idx="1"/>
          </p:nvPr>
        </p:nvSpPr>
        <p:spPr/>
        <p:txBody>
          <a:bodyPr/>
          <a:lstStyle/>
          <a:p>
            <a:endParaRPr lang="en-US" dirty="0" smtClean="0"/>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0B0F0"/>
                </a:solidFill>
              </a:rPr>
              <a:t>Lab VMs and Allocations</a:t>
            </a:r>
            <a:endParaRPr lang="en-US" dirty="0">
              <a:solidFill>
                <a:srgbClr val="00B0F0"/>
              </a:solidFill>
            </a:endParaRPr>
          </a:p>
        </p:txBody>
      </p:sp>
      <p:sp>
        <p:nvSpPr>
          <p:cNvPr id="5" name="Content Placeholder 4"/>
          <p:cNvSpPr>
            <a:spLocks noGrp="1"/>
          </p:cNvSpPr>
          <p:nvPr>
            <p:ph sz="half" idx="1"/>
          </p:nvPr>
        </p:nvSpPr>
        <p:spPr/>
        <p:txBody>
          <a:bodyPr>
            <a:normAutofit fontScale="92500" lnSpcReduction="20000"/>
          </a:bodyPr>
          <a:lstStyle/>
          <a:p>
            <a:r>
              <a:rPr lang="en-US" dirty="0" smtClean="0">
                <a:solidFill>
                  <a:srgbClr val="00B0F0"/>
                </a:solidFill>
              </a:rPr>
              <a:t>pfSense</a:t>
            </a:r>
          </a:p>
          <a:p>
            <a:pPr lvl="1"/>
            <a:r>
              <a:rPr lang="en-US" dirty="0" smtClean="0">
                <a:solidFill>
                  <a:srgbClr val="00B0F0"/>
                </a:solidFill>
              </a:rPr>
              <a:t>512MB of RAM</a:t>
            </a:r>
          </a:p>
          <a:p>
            <a:pPr lvl="1"/>
            <a:r>
              <a:rPr lang="en-US" dirty="0" smtClean="0">
                <a:solidFill>
                  <a:srgbClr val="00B0F0"/>
                </a:solidFill>
              </a:rPr>
              <a:t>5GB Disk</a:t>
            </a:r>
          </a:p>
          <a:p>
            <a:pPr lvl="1"/>
            <a:r>
              <a:rPr lang="en-US" dirty="0" smtClean="0">
                <a:solidFill>
                  <a:srgbClr val="00B0F0"/>
                </a:solidFill>
              </a:rPr>
              <a:t>1 CPU core</a:t>
            </a:r>
          </a:p>
          <a:p>
            <a:r>
              <a:rPr lang="en-US" dirty="0" smtClean="0">
                <a:solidFill>
                  <a:srgbClr val="00B0F0"/>
                </a:solidFill>
              </a:rPr>
              <a:t>SIEM VM</a:t>
            </a:r>
          </a:p>
          <a:p>
            <a:pPr lvl="1"/>
            <a:r>
              <a:rPr lang="en-US" dirty="0" smtClean="0">
                <a:solidFill>
                  <a:srgbClr val="00B0F0"/>
                </a:solidFill>
              </a:rPr>
              <a:t>2GB of RAM</a:t>
            </a:r>
          </a:p>
          <a:p>
            <a:pPr lvl="1"/>
            <a:r>
              <a:rPr lang="en-US" dirty="0" smtClean="0">
                <a:solidFill>
                  <a:srgbClr val="00B0F0"/>
                </a:solidFill>
              </a:rPr>
              <a:t>60GB Disk</a:t>
            </a:r>
          </a:p>
          <a:p>
            <a:pPr lvl="1"/>
            <a:r>
              <a:rPr lang="en-US" dirty="0" smtClean="0">
                <a:solidFill>
                  <a:srgbClr val="00B0F0"/>
                </a:solidFill>
              </a:rPr>
              <a:t>1 CPU core</a:t>
            </a:r>
          </a:p>
          <a:p>
            <a:r>
              <a:rPr lang="en-US" dirty="0" smtClean="0">
                <a:solidFill>
                  <a:srgbClr val="00B0F0"/>
                </a:solidFill>
              </a:rPr>
              <a:t>IPS VM</a:t>
            </a:r>
          </a:p>
          <a:p>
            <a:pPr lvl="1"/>
            <a:r>
              <a:rPr lang="en-US" dirty="0" smtClean="0">
                <a:solidFill>
                  <a:srgbClr val="00B0F0"/>
                </a:solidFill>
              </a:rPr>
              <a:t>1-2GB of RAM</a:t>
            </a:r>
          </a:p>
          <a:p>
            <a:pPr lvl="1"/>
            <a:r>
              <a:rPr lang="en-US" dirty="0" smtClean="0">
                <a:solidFill>
                  <a:srgbClr val="00B0F0"/>
                </a:solidFill>
              </a:rPr>
              <a:t>40GB Disk</a:t>
            </a:r>
          </a:p>
          <a:p>
            <a:pPr lvl="1"/>
            <a:r>
              <a:rPr lang="en-US" dirty="0" smtClean="0">
                <a:solidFill>
                  <a:srgbClr val="00B0F0"/>
                </a:solidFill>
              </a:rPr>
              <a:t>1 CPU core</a:t>
            </a:r>
          </a:p>
          <a:p>
            <a:pPr>
              <a:buNone/>
            </a:pPr>
            <a:endParaRPr lang="en-US" dirty="0" smtClean="0">
              <a:solidFill>
                <a:srgbClr val="00B0F0"/>
              </a:solidFill>
            </a:endParaRPr>
          </a:p>
        </p:txBody>
      </p:sp>
      <p:sp>
        <p:nvSpPr>
          <p:cNvPr id="6" name="Content Placeholder 5"/>
          <p:cNvSpPr>
            <a:spLocks noGrp="1"/>
          </p:cNvSpPr>
          <p:nvPr>
            <p:ph sz="half" idx="2"/>
          </p:nvPr>
        </p:nvSpPr>
        <p:spPr/>
        <p:txBody>
          <a:bodyPr>
            <a:normAutofit fontScale="92500" lnSpcReduction="20000"/>
          </a:bodyPr>
          <a:lstStyle/>
          <a:p>
            <a:r>
              <a:rPr lang="en-US" dirty="0" smtClean="0">
                <a:solidFill>
                  <a:srgbClr val="00B0F0"/>
                </a:solidFill>
              </a:rPr>
              <a:t>Kali Linux</a:t>
            </a:r>
          </a:p>
          <a:p>
            <a:pPr lvl="1"/>
            <a:r>
              <a:rPr lang="en-US" dirty="0" smtClean="0">
                <a:solidFill>
                  <a:srgbClr val="00B0F0"/>
                </a:solidFill>
              </a:rPr>
              <a:t>2-4GB of RAM</a:t>
            </a:r>
          </a:p>
          <a:p>
            <a:pPr lvl="1"/>
            <a:r>
              <a:rPr lang="en-US" dirty="0" smtClean="0">
                <a:solidFill>
                  <a:srgbClr val="00B0F0"/>
                </a:solidFill>
              </a:rPr>
              <a:t>40GB Disk</a:t>
            </a:r>
          </a:p>
          <a:p>
            <a:pPr lvl="1"/>
            <a:r>
              <a:rPr lang="en-US" dirty="0" smtClean="0">
                <a:solidFill>
                  <a:srgbClr val="00B0F0"/>
                </a:solidFill>
              </a:rPr>
              <a:t>1 CPU core</a:t>
            </a:r>
          </a:p>
          <a:p>
            <a:r>
              <a:rPr lang="en-US" dirty="0" smtClean="0">
                <a:solidFill>
                  <a:srgbClr val="00B0F0"/>
                </a:solidFill>
              </a:rPr>
              <a:t>Metasploitable 2</a:t>
            </a:r>
          </a:p>
          <a:p>
            <a:pPr lvl="1"/>
            <a:r>
              <a:rPr lang="en-US" dirty="0" smtClean="0">
                <a:solidFill>
                  <a:srgbClr val="00B0F0"/>
                </a:solidFill>
              </a:rPr>
              <a:t>512MB of RAM</a:t>
            </a:r>
          </a:p>
          <a:p>
            <a:pPr lvl="1"/>
            <a:r>
              <a:rPr lang="en-US" dirty="0" smtClean="0">
                <a:solidFill>
                  <a:srgbClr val="00B0F0"/>
                </a:solidFill>
              </a:rPr>
              <a:t>8GB Disk</a:t>
            </a:r>
          </a:p>
          <a:p>
            <a:pPr lvl="1"/>
            <a:r>
              <a:rPr lang="en-US" dirty="0" smtClean="0">
                <a:solidFill>
                  <a:srgbClr val="00B0F0"/>
                </a:solidFill>
              </a:rPr>
              <a:t>1 CPU core</a:t>
            </a:r>
          </a:p>
          <a:p>
            <a:endParaRPr lang="en-US" dirty="0"/>
          </a:p>
        </p:txBody>
      </p:sp>
      <p:sp>
        <p:nvSpPr>
          <p:cNvPr id="7" name="Footer Placeholder 6"/>
          <p:cNvSpPr>
            <a:spLocks noGrp="1"/>
          </p:cNvSpPr>
          <p:nvPr>
            <p:ph type="ftr" sz="quarter" idx="11"/>
          </p:nvPr>
        </p:nvSpPr>
        <p:spPr/>
        <p:txBody>
          <a:bodyPr/>
          <a:lstStyle/>
          <a:p>
            <a:r>
              <a:rPr lang="en-US" smtClean="0"/>
              <a:t>twitter:@da_667 email:deusexmachina667@gmail.com</a:t>
            </a:r>
            <a:endParaRPr lang="en-US"/>
          </a:p>
        </p:txBody>
      </p:sp>
      <p:sp>
        <p:nvSpPr>
          <p:cNvPr id="8" name="Slide Number Placeholder 7"/>
          <p:cNvSpPr>
            <a:spLocks noGrp="1"/>
          </p:cNvSpPr>
          <p:nvPr>
            <p:ph type="sldNum" sz="quarter" idx="12"/>
          </p:nvPr>
        </p:nvSpPr>
        <p:spPr/>
        <p:txBody>
          <a:bodyPr/>
          <a:lstStyle/>
          <a:p>
            <a:fld id="{231DE8AF-F1B2-427F-9742-F22C1896C1AE}" type="slidenum">
              <a:rPr lang="en-US" smtClean="0"/>
              <a:pPr/>
              <a:t>20</a:t>
            </a:fld>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200</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kali VM Settings:</a:t>
            </a:r>
          </a:p>
          <a:p>
            <a:pPr lvl="1"/>
            <a:r>
              <a:rPr lang="en-US" dirty="0" smtClean="0">
                <a:solidFill>
                  <a:srgbClr val="00B0F0"/>
                </a:solidFill>
                <a:sym typeface="Wingdings" pitchFamily="2" charset="2"/>
              </a:rPr>
              <a:t>System: Uncheck Floppy and Optical checkboxes in Boot Order list</a:t>
            </a:r>
          </a:p>
          <a:p>
            <a:pPr lvl="1"/>
            <a:r>
              <a:rPr lang="en-US" dirty="0" smtClean="0">
                <a:solidFill>
                  <a:srgbClr val="00B0F0"/>
                </a:solidFill>
                <a:sym typeface="Wingdings" pitchFamily="2" charset="2"/>
              </a:rPr>
              <a:t>Storage: Remove Virtual CD/DVD drive</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201</a:t>
            </a:fld>
            <a:endParaRPr lang="en-US"/>
          </a:p>
        </p:txBody>
      </p:sp>
      <p:pic>
        <p:nvPicPr>
          <p:cNvPr id="6" name="Content Placeholder 5" descr="vbox-kali-post-install-settings1.png"/>
          <p:cNvPicPr>
            <a:picLocks noGrp="1" noChangeAspect="1"/>
          </p:cNvPicPr>
          <p:nvPr>
            <p:ph idx="1"/>
          </p:nvPr>
        </p:nvPicPr>
        <p:blipFill>
          <a:blip r:embed="rId2" cstate="print"/>
          <a:stretch>
            <a:fillRect/>
          </a:stretch>
        </p:blipFill>
        <p:spPr>
          <a:xfrm>
            <a:off x="533400" y="1905000"/>
            <a:ext cx="1836579" cy="1470788"/>
          </a:xfrm>
        </p:spPr>
      </p:pic>
      <p:pic>
        <p:nvPicPr>
          <p:cNvPr id="7" name="Picture 6" descr="vbox-kali-post-install-settings2.png"/>
          <p:cNvPicPr>
            <a:picLocks noChangeAspect="1"/>
          </p:cNvPicPr>
          <p:nvPr/>
        </p:nvPicPr>
        <p:blipFill>
          <a:blip r:embed="rId3" cstate="print"/>
          <a:stretch>
            <a:fillRect/>
          </a:stretch>
        </p:blipFill>
        <p:spPr>
          <a:xfrm>
            <a:off x="3676572" y="1958212"/>
            <a:ext cx="1790855" cy="2941575"/>
          </a:xfrm>
          <a:prstGeom prst="rect">
            <a:avLst/>
          </a:prstGeom>
        </p:spPr>
      </p:pic>
      <p:pic>
        <p:nvPicPr>
          <p:cNvPr id="8" name="Picture 7" descr="vbox-kali-post-install-settings3.png"/>
          <p:cNvPicPr>
            <a:picLocks noChangeAspect="1"/>
          </p:cNvPicPr>
          <p:nvPr/>
        </p:nvPicPr>
        <p:blipFill>
          <a:blip r:embed="rId4" cstate="print"/>
          <a:stretch>
            <a:fillRect/>
          </a:stretch>
        </p:blipFill>
        <p:spPr>
          <a:xfrm>
            <a:off x="6477000" y="2286000"/>
            <a:ext cx="1783235" cy="777307"/>
          </a:xfrm>
          <a:prstGeom prst="rect">
            <a:avLst/>
          </a:prstGeom>
        </p:spPr>
      </p:pic>
      <p:cxnSp>
        <p:nvCxnSpPr>
          <p:cNvPr id="9" name="Straight Arrow Connector 8"/>
          <p:cNvCxnSpPr/>
          <p:nvPr/>
        </p:nvCxnSpPr>
        <p:spPr>
          <a:xfrm>
            <a:off x="2286000" y="2667000"/>
            <a:ext cx="1447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10200" y="2667000"/>
            <a:ext cx="1143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Perform Connectivity Checks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202</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Log in to VM (username: root and password you set)</a:t>
            </a:r>
          </a:p>
          <a:p>
            <a:r>
              <a:rPr lang="en-US" dirty="0" smtClean="0">
                <a:solidFill>
                  <a:srgbClr val="00B0F0"/>
                </a:solidFill>
              </a:rPr>
              <a:t>Open terminal application</a:t>
            </a:r>
          </a:p>
          <a:p>
            <a:r>
              <a:rPr lang="en-US" dirty="0" smtClean="0">
                <a:solidFill>
                  <a:srgbClr val="00B0F0"/>
                </a:solidFill>
              </a:rPr>
              <a:t>Perform connectivity check commands</a:t>
            </a:r>
          </a:p>
          <a:p>
            <a:pPr lvl="1"/>
            <a:r>
              <a:rPr lang="en-US" dirty="0" smtClean="0">
                <a:solidFill>
                  <a:srgbClr val="00B0F0"/>
                </a:solidFill>
              </a:rPr>
              <a:t>ping –c4 www.google.com</a:t>
            </a:r>
          </a:p>
          <a:p>
            <a:pPr lvl="1"/>
            <a:r>
              <a:rPr lang="en-US" dirty="0" smtClean="0">
                <a:solidFill>
                  <a:srgbClr val="00B0F0"/>
                </a:solidFill>
              </a:rPr>
              <a:t>nslookup www.google.com</a:t>
            </a:r>
          </a:p>
          <a:p>
            <a:pPr lvl="1"/>
            <a:r>
              <a:rPr lang="en-US" dirty="0" smtClean="0">
                <a:solidFill>
                  <a:srgbClr val="00B0F0"/>
                </a:solidFill>
              </a:rPr>
              <a:t>curl –I www.google.com</a:t>
            </a:r>
          </a:p>
          <a:p>
            <a:pPr lvl="1"/>
            <a:r>
              <a:rPr lang="en-US" dirty="0" smtClean="0">
                <a:solidFill>
                  <a:srgbClr val="00B0F0"/>
                </a:solidFill>
              </a:rPr>
              <a:t>ifconfig –a (verify DHCP static map)</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Perform Connectivity Checks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203</a:t>
            </a:fld>
            <a:endParaRPr lang="en-US"/>
          </a:p>
        </p:txBody>
      </p:sp>
      <p:pic>
        <p:nvPicPr>
          <p:cNvPr id="6" name="Content Placeholder 5" descr="vbox-kali-update1.png"/>
          <p:cNvPicPr>
            <a:picLocks noGrp="1" noChangeAspect="1"/>
          </p:cNvPicPr>
          <p:nvPr>
            <p:ph idx="1"/>
          </p:nvPr>
        </p:nvPicPr>
        <p:blipFill>
          <a:blip r:embed="rId2" cstate="print"/>
          <a:stretch>
            <a:fillRect/>
          </a:stretch>
        </p:blipFill>
        <p:spPr>
          <a:xfrm>
            <a:off x="304800" y="1066800"/>
            <a:ext cx="5494496" cy="1943269"/>
          </a:xfrm>
        </p:spPr>
      </p:pic>
      <p:pic>
        <p:nvPicPr>
          <p:cNvPr id="7" name="Picture 6" descr="vbox-kali-update2.png"/>
          <p:cNvPicPr>
            <a:picLocks noChangeAspect="1"/>
          </p:cNvPicPr>
          <p:nvPr/>
        </p:nvPicPr>
        <p:blipFill>
          <a:blip r:embed="rId3" cstate="print"/>
          <a:stretch>
            <a:fillRect/>
          </a:stretch>
        </p:blipFill>
        <p:spPr>
          <a:xfrm>
            <a:off x="6477000" y="1371600"/>
            <a:ext cx="2530059" cy="1242168"/>
          </a:xfrm>
          <a:prstGeom prst="rect">
            <a:avLst/>
          </a:prstGeom>
        </p:spPr>
      </p:pic>
      <p:pic>
        <p:nvPicPr>
          <p:cNvPr id="8" name="Picture 7" descr="vbox-kali-update3.png"/>
          <p:cNvPicPr>
            <a:picLocks noChangeAspect="1"/>
          </p:cNvPicPr>
          <p:nvPr/>
        </p:nvPicPr>
        <p:blipFill>
          <a:blip r:embed="rId4" cstate="print"/>
          <a:stretch>
            <a:fillRect/>
          </a:stretch>
        </p:blipFill>
        <p:spPr>
          <a:xfrm>
            <a:off x="1676400" y="3200400"/>
            <a:ext cx="5517358" cy="2636749"/>
          </a:xfrm>
          <a:prstGeom prst="rect">
            <a:avLst/>
          </a:prstGeom>
        </p:spPr>
      </p:pic>
      <p:pic>
        <p:nvPicPr>
          <p:cNvPr id="9" name="Picture 8" descr="vbox-kali-update4.png"/>
          <p:cNvPicPr>
            <a:picLocks noChangeAspect="1"/>
          </p:cNvPicPr>
          <p:nvPr/>
        </p:nvPicPr>
        <p:blipFill>
          <a:blip r:embed="rId5" cstate="print"/>
          <a:stretch>
            <a:fillRect/>
          </a:stretch>
        </p:blipFill>
        <p:spPr>
          <a:xfrm>
            <a:off x="1219200" y="6019800"/>
            <a:ext cx="7331076" cy="693480"/>
          </a:xfrm>
          <a:prstGeom prst="rect">
            <a:avLst/>
          </a:prstGeom>
        </p:spPr>
      </p:pic>
      <p:cxnSp>
        <p:nvCxnSpPr>
          <p:cNvPr id="10" name="Straight Arrow Connector 9"/>
          <p:cNvCxnSpPr/>
          <p:nvPr/>
        </p:nvCxnSpPr>
        <p:spPr>
          <a:xfrm>
            <a:off x="5791200" y="1676400"/>
            <a:ext cx="762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257800" y="2590800"/>
            <a:ext cx="19050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038600" y="57912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204</a:t>
            </a:fld>
            <a:endParaRPr lang="en-US"/>
          </a:p>
        </p:txBody>
      </p:sp>
      <p:sp>
        <p:nvSpPr>
          <p:cNvPr id="11" name="Content Placeholder 10"/>
          <p:cNvSpPr>
            <a:spLocks noGrp="1"/>
          </p:cNvSpPr>
          <p:nvPr>
            <p:ph idx="1"/>
          </p:nvPr>
        </p:nvSpPr>
        <p:spPr>
          <a:xfrm>
            <a:off x="457200" y="1143000"/>
            <a:ext cx="8229600" cy="5181600"/>
          </a:xfrm>
        </p:spPr>
        <p:txBody>
          <a:bodyPr>
            <a:normAutofit lnSpcReduction="10000"/>
          </a:bodyPr>
          <a:lstStyle/>
          <a:p>
            <a:r>
              <a:rPr lang="en-US" dirty="0" smtClean="0">
                <a:solidFill>
                  <a:srgbClr val="00B0F0"/>
                </a:solidFill>
              </a:rPr>
              <a:t>Depending on network connectivity... This could be fast or slow</a:t>
            </a:r>
          </a:p>
          <a:p>
            <a:r>
              <a:rPr lang="en-US" dirty="0" smtClean="0">
                <a:solidFill>
                  <a:srgbClr val="00B0F0"/>
                </a:solidFill>
              </a:rPr>
              <a:t>Note: slight bug with performing system updates</a:t>
            </a:r>
          </a:p>
          <a:p>
            <a:pPr lvl="1"/>
            <a:r>
              <a:rPr lang="en-US" dirty="0" smtClean="0">
                <a:solidFill>
                  <a:srgbClr val="00B0F0"/>
                </a:solidFill>
              </a:rPr>
              <a:t>Kali has an automatic update checker that:</a:t>
            </a:r>
          </a:p>
          <a:p>
            <a:pPr lvl="2"/>
            <a:r>
              <a:rPr lang="en-US" dirty="0" smtClean="0">
                <a:solidFill>
                  <a:srgbClr val="00B0F0"/>
                </a:solidFill>
              </a:rPr>
              <a:t>Locks the update database (required for the system to actually update)</a:t>
            </a:r>
          </a:p>
          <a:p>
            <a:pPr lvl="2"/>
            <a:r>
              <a:rPr lang="en-US" dirty="0" smtClean="0">
                <a:solidFill>
                  <a:srgbClr val="00B0F0"/>
                </a:solidFill>
              </a:rPr>
              <a:t>Doesn’t actually identify all of the software packages available for update</a:t>
            </a:r>
          </a:p>
          <a:p>
            <a:pPr lvl="1"/>
            <a:r>
              <a:rPr lang="en-US" dirty="0" smtClean="0">
                <a:solidFill>
                  <a:srgbClr val="00B0F0"/>
                </a:solidFill>
              </a:rPr>
              <a:t>Solution: Give Kali 5-10 minutes to tell you there are updates available, ignore the message then....</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205</a:t>
            </a:fld>
            <a:endParaRPr lang="en-US"/>
          </a:p>
        </p:txBody>
      </p:sp>
      <p:sp>
        <p:nvSpPr>
          <p:cNvPr id="11" name="Content Placeholder 10"/>
          <p:cNvSpPr>
            <a:spLocks noGrp="1"/>
          </p:cNvSpPr>
          <p:nvPr>
            <p:ph idx="1"/>
          </p:nvPr>
        </p:nvSpPr>
        <p:spPr>
          <a:xfrm>
            <a:off x="457200" y="1143000"/>
            <a:ext cx="8229600" cy="5181600"/>
          </a:xfrm>
        </p:spPr>
        <p:txBody>
          <a:bodyPr>
            <a:normAutofit fontScale="92500" lnSpcReduction="20000"/>
          </a:bodyPr>
          <a:lstStyle/>
          <a:p>
            <a:r>
              <a:rPr lang="en-US" dirty="0" smtClean="0">
                <a:solidFill>
                  <a:srgbClr val="00B0F0"/>
                </a:solidFill>
              </a:rPr>
              <a:t>Run the command(s): </a:t>
            </a:r>
          </a:p>
          <a:p>
            <a:pPr lvl="1"/>
            <a:r>
              <a:rPr lang="en-US" dirty="0" smtClean="0">
                <a:solidFill>
                  <a:srgbClr val="00B0F0"/>
                </a:solidFill>
                <a:latin typeface="Consolas" pitchFamily="49" charset="0"/>
              </a:rPr>
              <a:t>export DEBIAN_FRONTEND=noninteractive</a:t>
            </a:r>
          </a:p>
          <a:p>
            <a:pPr lvl="1"/>
            <a:r>
              <a:rPr lang="en-US" dirty="0" smtClean="0">
                <a:solidFill>
                  <a:srgbClr val="00B0F0"/>
                </a:solidFill>
                <a:latin typeface="Consolas" pitchFamily="49" charset="0"/>
              </a:rPr>
              <a:t>apt-get update</a:t>
            </a:r>
          </a:p>
          <a:p>
            <a:pPr lvl="1"/>
            <a:r>
              <a:rPr lang="en-US" dirty="0" smtClean="0">
                <a:solidFill>
                  <a:srgbClr val="00B0F0"/>
                </a:solidFill>
                <a:latin typeface="Consolas" pitchFamily="49" charset="0"/>
              </a:rPr>
              <a:t>apt-get –y dist-upgrade</a:t>
            </a:r>
          </a:p>
          <a:p>
            <a:pPr lvl="1"/>
            <a:r>
              <a:rPr lang="en-US" dirty="0" smtClean="0">
                <a:solidFill>
                  <a:srgbClr val="00B0F0"/>
                </a:solidFill>
                <a:latin typeface="Consolas" pitchFamily="49" charset="0"/>
              </a:rPr>
              <a:t>init 6</a:t>
            </a:r>
          </a:p>
          <a:p>
            <a:pPr lvl="2"/>
            <a:r>
              <a:rPr lang="en-US" dirty="0" smtClean="0">
                <a:solidFill>
                  <a:srgbClr val="00B0F0"/>
                </a:solidFill>
                <a:latin typeface="+mj-lt"/>
              </a:rPr>
              <a:t>No need to ‘sudo su –’, you’re already the root user.</a:t>
            </a:r>
          </a:p>
          <a:p>
            <a:pPr lvl="2"/>
            <a:r>
              <a:rPr lang="en-US" dirty="0" smtClean="0">
                <a:solidFill>
                  <a:srgbClr val="00B0F0"/>
                </a:solidFill>
              </a:rPr>
              <a:t>Note: If you have issues downloading updates, make sure that your connectivity checks were SUCCESSFUL. Verify that you configured the apt-get proxy correctly (http://172.16.2.1:3128 -- /etc/apt/apt.conf)</a:t>
            </a:r>
          </a:p>
          <a:p>
            <a:pPr lvl="1"/>
            <a:r>
              <a:rPr lang="en-US" dirty="0" smtClean="0">
                <a:solidFill>
                  <a:srgbClr val="00B0F0"/>
                </a:solidFill>
              </a:rPr>
              <a:t>Just like before, you can chain all of these commands together like this:</a:t>
            </a:r>
          </a:p>
          <a:p>
            <a:pPr lvl="2"/>
            <a:r>
              <a:rPr lang="en-US" dirty="0" smtClean="0">
                <a:solidFill>
                  <a:srgbClr val="00B0F0"/>
                </a:solidFill>
              </a:rPr>
              <a:t>export DEBIAN_FRONTEND=noninteractive &amp;&amp; apt-get update &amp;&amp; apt-get –y dist-upgrade &amp;&amp; init 6</a:t>
            </a:r>
          </a:p>
          <a:p>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box-kali-update6.png"/>
          <p:cNvPicPr>
            <a:picLocks noChangeAspect="1"/>
          </p:cNvPicPr>
          <p:nvPr/>
        </p:nvPicPr>
        <p:blipFill>
          <a:blip r:embed="rId2" cstate="print"/>
          <a:stretch>
            <a:fillRect/>
          </a:stretch>
        </p:blipFill>
        <p:spPr>
          <a:xfrm>
            <a:off x="3112643" y="3028915"/>
            <a:ext cx="2918713" cy="800169"/>
          </a:xfrm>
          <a:prstGeom prst="rect">
            <a:avLst/>
          </a:prstGeom>
        </p:spPr>
      </p:pic>
      <p:sp>
        <p:nvSpPr>
          <p:cNvPr id="2" name="Title 1"/>
          <p:cNvSpPr>
            <a:spLocks noGrp="1"/>
          </p:cNvSpPr>
          <p:nvPr>
            <p:ph type="title"/>
          </p:nvPr>
        </p:nvSpPr>
        <p:spPr/>
        <p:txBody>
          <a:bodyPr>
            <a:normAutofit/>
          </a:bodyPr>
          <a:lstStyle/>
          <a:p>
            <a:r>
              <a:rPr lang="en-US" dirty="0" smtClean="0">
                <a:solidFill>
                  <a:srgbClr val="00B0F0"/>
                </a:solidFill>
              </a:rPr>
              <a:t>System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206</a:t>
            </a:fld>
            <a:endParaRPr lang="en-US"/>
          </a:p>
        </p:txBody>
      </p:sp>
      <p:pic>
        <p:nvPicPr>
          <p:cNvPr id="6" name="Content Placeholder 5" descr="vbox-kali-update5.png"/>
          <p:cNvPicPr>
            <a:picLocks noGrp="1" noChangeAspect="1"/>
          </p:cNvPicPr>
          <p:nvPr>
            <p:ph idx="1"/>
          </p:nvPr>
        </p:nvPicPr>
        <p:blipFill>
          <a:blip r:embed="rId3" cstate="print"/>
          <a:stretch>
            <a:fillRect/>
          </a:stretch>
        </p:blipFill>
        <p:spPr>
          <a:xfrm>
            <a:off x="1752600" y="1981200"/>
            <a:ext cx="5464014" cy="358171"/>
          </a:xfrm>
        </p:spPr>
      </p:pic>
      <p:cxnSp>
        <p:nvCxnSpPr>
          <p:cNvPr id="7" name="Straight Arrow Connector 6"/>
          <p:cNvCxnSpPr/>
          <p:nvPr/>
        </p:nvCxnSpPr>
        <p:spPr>
          <a:xfrm>
            <a:off x="4419600" y="22860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207</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Allows you to revert back to a known good state in case your leet exploits brick your VM.</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208</a:t>
            </a:fld>
            <a:endParaRPr lang="en-US"/>
          </a:p>
        </p:txBody>
      </p:sp>
      <p:pic>
        <p:nvPicPr>
          <p:cNvPr id="6" name="Content Placeholder 5" descr="vbox-kali-snapshot1.png"/>
          <p:cNvPicPr>
            <a:picLocks noGrp="1" noChangeAspect="1"/>
          </p:cNvPicPr>
          <p:nvPr>
            <p:ph idx="1"/>
          </p:nvPr>
        </p:nvPicPr>
        <p:blipFill>
          <a:blip r:embed="rId2" cstate="print"/>
          <a:stretch>
            <a:fillRect/>
          </a:stretch>
        </p:blipFill>
        <p:spPr>
          <a:xfrm>
            <a:off x="2990713" y="2582910"/>
            <a:ext cx="3162574" cy="2560542"/>
          </a:xfrm>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t="-50000" b="-50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9: Metasploitable 2</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209</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B0F0"/>
                </a:solidFill>
              </a:rPr>
              <a:t>Lab VMs and Allocations (cont’d)</a:t>
            </a:r>
            <a:endParaRPr lang="en-US" dirty="0">
              <a:solidFill>
                <a:srgbClr val="00B0F0"/>
              </a:solidFill>
            </a:endParaRPr>
          </a:p>
        </p:txBody>
      </p:sp>
      <p:sp>
        <p:nvSpPr>
          <p:cNvPr id="6" name="Content Placeholder 5"/>
          <p:cNvSpPr>
            <a:spLocks noGrp="1"/>
          </p:cNvSpPr>
          <p:nvPr>
            <p:ph idx="1"/>
          </p:nvPr>
        </p:nvSpPr>
        <p:spPr/>
        <p:txBody>
          <a:bodyPr>
            <a:normAutofit fontScale="85000" lnSpcReduction="20000"/>
          </a:bodyPr>
          <a:lstStyle/>
          <a:p>
            <a:r>
              <a:rPr lang="en-US" dirty="0" smtClean="0">
                <a:solidFill>
                  <a:srgbClr val="00B0F0"/>
                </a:solidFill>
              </a:rPr>
              <a:t>Total Allocations</a:t>
            </a:r>
          </a:p>
          <a:p>
            <a:pPr lvl="1"/>
            <a:r>
              <a:rPr lang="en-US" dirty="0" smtClean="0">
                <a:solidFill>
                  <a:srgbClr val="00B0F0"/>
                </a:solidFill>
              </a:rPr>
              <a:t>RAM</a:t>
            </a:r>
          </a:p>
          <a:p>
            <a:pPr lvl="2"/>
            <a:r>
              <a:rPr lang="en-US" dirty="0" smtClean="0">
                <a:solidFill>
                  <a:srgbClr val="00B0F0"/>
                </a:solidFill>
              </a:rPr>
              <a:t>Min: 6GB</a:t>
            </a:r>
          </a:p>
          <a:p>
            <a:pPr lvl="2"/>
            <a:r>
              <a:rPr lang="en-US" dirty="0" smtClean="0">
                <a:solidFill>
                  <a:srgbClr val="00B0F0"/>
                </a:solidFill>
              </a:rPr>
              <a:t>Optimal: 9GB+</a:t>
            </a:r>
          </a:p>
          <a:p>
            <a:pPr lvl="1"/>
            <a:r>
              <a:rPr lang="en-US" dirty="0" smtClean="0">
                <a:solidFill>
                  <a:srgbClr val="00B0F0"/>
                </a:solidFill>
              </a:rPr>
              <a:t>Disk</a:t>
            </a:r>
          </a:p>
          <a:p>
            <a:pPr lvl="2"/>
            <a:r>
              <a:rPr lang="en-US" dirty="0" smtClean="0">
                <a:solidFill>
                  <a:srgbClr val="00B0F0"/>
                </a:solidFill>
              </a:rPr>
              <a:t>VM Disks will require at least 160GB of free disk.</a:t>
            </a:r>
          </a:p>
          <a:p>
            <a:pPr lvl="2"/>
            <a:r>
              <a:rPr lang="en-US" dirty="0" smtClean="0">
                <a:solidFill>
                  <a:srgbClr val="00B0F0"/>
                </a:solidFill>
              </a:rPr>
              <a:t>Recommend 500GB+ of free space</a:t>
            </a:r>
          </a:p>
          <a:p>
            <a:pPr lvl="3"/>
            <a:r>
              <a:rPr lang="en-US" dirty="0" smtClean="0">
                <a:solidFill>
                  <a:srgbClr val="00B0F0"/>
                </a:solidFill>
              </a:rPr>
              <a:t>ISOs, Support Applications, Snapshots, Additional VMs, etc.</a:t>
            </a:r>
          </a:p>
          <a:p>
            <a:pPr lvl="2"/>
            <a:r>
              <a:rPr lang="en-US" dirty="0" smtClean="0">
                <a:solidFill>
                  <a:srgbClr val="00B0F0"/>
                </a:solidFill>
              </a:rPr>
              <a:t>Separate disk if possible, SSD if possible</a:t>
            </a:r>
          </a:p>
          <a:p>
            <a:pPr lvl="3"/>
            <a:r>
              <a:rPr lang="en-US" dirty="0" smtClean="0">
                <a:solidFill>
                  <a:srgbClr val="00B0F0"/>
                </a:solidFill>
              </a:rPr>
              <a:t>Helps to avoid Disk I/O contetion (but shouldn’t be a big problem)</a:t>
            </a:r>
          </a:p>
          <a:p>
            <a:pPr lvl="1"/>
            <a:r>
              <a:rPr lang="en-US" dirty="0" smtClean="0">
                <a:solidFill>
                  <a:srgbClr val="00B0F0"/>
                </a:solidFill>
              </a:rPr>
              <a:t>CPU</a:t>
            </a:r>
          </a:p>
          <a:p>
            <a:pPr lvl="2"/>
            <a:r>
              <a:rPr lang="en-US" dirty="0" smtClean="0">
                <a:solidFill>
                  <a:srgbClr val="00B0F0"/>
                </a:solidFill>
              </a:rPr>
              <a:t>Recommend something with 4+ cores</a:t>
            </a:r>
          </a:p>
          <a:p>
            <a:pPr lvl="3"/>
            <a:r>
              <a:rPr lang="en-US" dirty="0" smtClean="0">
                <a:solidFill>
                  <a:srgbClr val="00B0F0"/>
                </a:solidFill>
              </a:rPr>
              <a:t>No, hyperthreading does NOT count</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21</a:t>
            </a:fld>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Metasploitable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210</a:t>
            </a:fld>
            <a:endParaRPr lang="en-US"/>
          </a:p>
        </p:txBody>
      </p:sp>
      <p:sp>
        <p:nvSpPr>
          <p:cNvPr id="11" name="Content Placeholder 10"/>
          <p:cNvSpPr>
            <a:spLocks noGrp="1"/>
          </p:cNvSpPr>
          <p:nvPr>
            <p:ph idx="1"/>
          </p:nvPr>
        </p:nvSpPr>
        <p:spPr/>
        <p:txBody>
          <a:bodyPr>
            <a:normAutofit fontScale="92500" lnSpcReduction="10000"/>
          </a:bodyPr>
          <a:lstStyle/>
          <a:p>
            <a:r>
              <a:rPr lang="en-US" dirty="0" smtClean="0">
                <a:solidFill>
                  <a:srgbClr val="00B0F0"/>
                </a:solidFill>
              </a:rPr>
              <a:t>A very, very old, very intentionally vulnerable virtual machine</a:t>
            </a:r>
          </a:p>
          <a:p>
            <a:pPr lvl="1"/>
            <a:r>
              <a:rPr lang="en-US" dirty="0" smtClean="0">
                <a:solidFill>
                  <a:srgbClr val="00B0F0"/>
                </a:solidFill>
              </a:rPr>
              <a:t>Purpose: To serve as an exploitable pin cushion</a:t>
            </a:r>
          </a:p>
          <a:p>
            <a:pPr lvl="1"/>
            <a:r>
              <a:rPr lang="en-US" dirty="0" smtClean="0">
                <a:solidFill>
                  <a:srgbClr val="00B0F0"/>
                </a:solidFill>
              </a:rPr>
              <a:t>Why are we using this: proof of concept</a:t>
            </a:r>
          </a:p>
          <a:p>
            <a:pPr lvl="2"/>
            <a:r>
              <a:rPr lang="en-US" dirty="0" smtClean="0">
                <a:solidFill>
                  <a:srgbClr val="00B0F0"/>
                </a:solidFill>
              </a:rPr>
              <a:t>Kali VM attacks metasploitable 2</a:t>
            </a:r>
          </a:p>
          <a:p>
            <a:pPr lvl="2"/>
            <a:r>
              <a:rPr lang="en-US" dirty="0" smtClean="0">
                <a:solidFill>
                  <a:srgbClr val="00B0F0"/>
                </a:solidFill>
              </a:rPr>
              <a:t>Has to traverse AFPACKET bridge (connectivity testing)</a:t>
            </a:r>
          </a:p>
          <a:p>
            <a:pPr lvl="3"/>
            <a:r>
              <a:rPr lang="en-US" dirty="0" smtClean="0">
                <a:solidFill>
                  <a:srgbClr val="00B0F0"/>
                </a:solidFill>
              </a:rPr>
              <a:t>Alternatively: turn off IPS VM, no connectivity, demonstrates fail-close networking/emergency isolation</a:t>
            </a:r>
          </a:p>
          <a:p>
            <a:pPr lvl="2"/>
            <a:r>
              <a:rPr lang="en-US" dirty="0" smtClean="0">
                <a:solidFill>
                  <a:srgbClr val="00B0F0"/>
                </a:solidFill>
              </a:rPr>
              <a:t>Generates alerts (IDS/IPS software testing)</a:t>
            </a:r>
          </a:p>
          <a:p>
            <a:pPr lvl="2"/>
            <a:r>
              <a:rPr lang="en-US" dirty="0" smtClean="0">
                <a:solidFill>
                  <a:srgbClr val="00B0F0"/>
                </a:solidFill>
              </a:rPr>
              <a:t>Alerts get logged to Splunk (SIEM connectivity test)</a:t>
            </a:r>
          </a:p>
          <a:p>
            <a:pPr lvl="2"/>
            <a:r>
              <a:rPr lang="en-US" smtClean="0">
                <a:solidFill>
                  <a:srgbClr val="00B0F0"/>
                </a:solidFill>
              </a:rPr>
              <a:t>Query Splunk </a:t>
            </a:r>
            <a:r>
              <a:rPr lang="en-US" dirty="0" smtClean="0">
                <a:solidFill>
                  <a:srgbClr val="00B0F0"/>
                </a:solidFill>
              </a:rPr>
              <a:t>to show IPS </a:t>
            </a:r>
            <a:r>
              <a:rPr lang="en-US" smtClean="0">
                <a:solidFill>
                  <a:srgbClr val="00B0F0"/>
                </a:solidFill>
              </a:rPr>
              <a:t>VM alerts (SIEM logging/testing)</a:t>
            </a:r>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211</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Decompress Metasploitable 2 VM</a:t>
            </a:r>
          </a:p>
          <a:p>
            <a:r>
              <a:rPr lang="en-US" dirty="0" smtClean="0">
                <a:solidFill>
                  <a:srgbClr val="00B0F0"/>
                </a:solidFill>
              </a:rPr>
              <a:t>Move to VM storage directory</a:t>
            </a:r>
          </a:p>
          <a:p>
            <a:r>
              <a:rPr lang="en-US" dirty="0" smtClean="0">
                <a:solidFill>
                  <a:srgbClr val="00B0F0"/>
                </a:solidFill>
              </a:rPr>
              <a:t>Add to Virtualbox Manager VM list</a:t>
            </a:r>
          </a:p>
          <a:p>
            <a:r>
              <a:rPr lang="en-US" dirty="0" smtClean="0">
                <a:solidFill>
                  <a:srgbClr val="00B0F0"/>
                </a:solidFill>
              </a:rPr>
              <a:t>Remove excess virtual hardware</a:t>
            </a:r>
          </a:p>
          <a:p>
            <a:r>
              <a:rPr lang="en-US" dirty="0" smtClean="0">
                <a:solidFill>
                  <a:srgbClr val="00B0F0"/>
                </a:solidFill>
              </a:rPr>
              <a:t>Add static DHCP map</a:t>
            </a:r>
          </a:p>
          <a:p>
            <a:r>
              <a:rPr lang="en-US" dirty="0" smtClean="0">
                <a:solidFill>
                  <a:srgbClr val="00B0F0"/>
                </a:solidFill>
              </a:rPr>
              <a:t>Power on VM</a:t>
            </a:r>
          </a:p>
          <a:p>
            <a:r>
              <a:rPr lang="en-US" dirty="0" smtClean="0">
                <a:solidFill>
                  <a:srgbClr val="00B0F0"/>
                </a:solidFill>
              </a:rPr>
              <a:t>Snapshot</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Decompress and Move  Metasploitable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212</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Windows: Use 7-zip</a:t>
            </a:r>
          </a:p>
          <a:p>
            <a:pPr lvl="1"/>
            <a:r>
              <a:rPr lang="en-US" dirty="0" smtClean="0">
                <a:solidFill>
                  <a:srgbClr val="00B0F0"/>
                </a:solidFill>
              </a:rPr>
              <a:t>Right Click </a:t>
            </a:r>
            <a:r>
              <a:rPr lang="en-US" dirty="0" smtClean="0">
                <a:solidFill>
                  <a:srgbClr val="00B0F0"/>
                </a:solidFill>
                <a:latin typeface="Consolas" pitchFamily="49" charset="0"/>
              </a:rPr>
              <a:t>metasploitable-linux-2.0.0.zip</a:t>
            </a:r>
            <a:r>
              <a:rPr lang="en-US" dirty="0" smtClean="0">
                <a:solidFill>
                  <a:srgbClr val="00B0F0"/>
                </a:solidFill>
              </a:rPr>
              <a:t> -&gt; “Extract Here”</a:t>
            </a:r>
          </a:p>
          <a:p>
            <a:r>
              <a:rPr lang="en-US" dirty="0" smtClean="0">
                <a:solidFill>
                  <a:srgbClr val="00B0F0"/>
                </a:solidFill>
              </a:rPr>
              <a:t>Linux/OSX:</a:t>
            </a:r>
          </a:p>
          <a:p>
            <a:pPr lvl="1"/>
            <a:r>
              <a:rPr lang="en-US" dirty="0" smtClean="0">
                <a:solidFill>
                  <a:srgbClr val="00B0F0"/>
                </a:solidFill>
              </a:rPr>
              <a:t>Option 1: Utilize your window manager’s filemanager and unzip the file with it</a:t>
            </a:r>
          </a:p>
          <a:p>
            <a:pPr lvl="2"/>
            <a:r>
              <a:rPr lang="en-US" dirty="0" smtClean="0">
                <a:solidFill>
                  <a:srgbClr val="00B0F0"/>
                </a:solidFill>
              </a:rPr>
              <a:t>Linux: YMMV</a:t>
            </a:r>
          </a:p>
          <a:p>
            <a:pPr lvl="2"/>
            <a:r>
              <a:rPr lang="en-US" dirty="0" smtClean="0">
                <a:solidFill>
                  <a:srgbClr val="00B0F0"/>
                </a:solidFill>
              </a:rPr>
              <a:t>OSX: Double click </a:t>
            </a:r>
            <a:r>
              <a:rPr lang="en-US" dirty="0" smtClean="0">
                <a:solidFill>
                  <a:srgbClr val="00B0F0"/>
                </a:solidFill>
                <a:latin typeface="Consolas" pitchFamily="49" charset="0"/>
              </a:rPr>
              <a:t>metasploitable-linux-2.0.0.zip</a:t>
            </a:r>
            <a:endParaRPr lang="en-US" dirty="0" smtClean="0">
              <a:solidFill>
                <a:srgbClr val="00B0F0"/>
              </a:solidFill>
            </a:endParaRPr>
          </a:p>
          <a:p>
            <a:pPr lvl="3"/>
            <a:r>
              <a:rPr lang="en-US" dirty="0" smtClean="0">
                <a:solidFill>
                  <a:srgbClr val="00B0F0"/>
                </a:solidFill>
              </a:rPr>
              <a:t>Automatically decompresses zip file.</a:t>
            </a:r>
          </a:p>
          <a:p>
            <a:pPr lvl="1"/>
            <a:r>
              <a:rPr lang="en-US" dirty="0" smtClean="0">
                <a:solidFill>
                  <a:srgbClr val="00B0F0"/>
                </a:solidFill>
              </a:rPr>
              <a:t>Option 2: </a:t>
            </a:r>
            <a:r>
              <a:rPr lang="en-US" dirty="0" smtClean="0">
                <a:solidFill>
                  <a:srgbClr val="00B0F0"/>
                </a:solidFill>
                <a:latin typeface="Consolas" pitchFamily="49" charset="0"/>
              </a:rPr>
              <a:t>unzip</a:t>
            </a:r>
          </a:p>
          <a:p>
            <a:pPr lvl="2"/>
            <a:r>
              <a:rPr lang="en-US" dirty="0" smtClean="0">
                <a:solidFill>
                  <a:srgbClr val="00B0F0"/>
                </a:solidFill>
              </a:rPr>
              <a:t>Open terminal</a:t>
            </a:r>
          </a:p>
          <a:p>
            <a:pPr lvl="2"/>
            <a:r>
              <a:rPr lang="en-US" dirty="0" smtClean="0">
                <a:solidFill>
                  <a:srgbClr val="00B0F0"/>
                </a:solidFill>
                <a:latin typeface="Consolas" pitchFamily="49" charset="0"/>
              </a:rPr>
              <a:t>cd /path/to/metasploitable-linux-2.0.0.zip</a:t>
            </a:r>
          </a:p>
          <a:p>
            <a:pPr lvl="2"/>
            <a:r>
              <a:rPr lang="en-US" dirty="0" smtClean="0">
                <a:solidFill>
                  <a:srgbClr val="00B0F0"/>
                </a:solidFill>
                <a:latin typeface="Consolas" pitchFamily="49" charset="0"/>
              </a:rPr>
              <a:t>unzip metasploitable-linux-2.0.0.zip</a:t>
            </a:r>
          </a:p>
          <a:p>
            <a:r>
              <a:rPr lang="en-US" dirty="0" smtClean="0">
                <a:solidFill>
                  <a:srgbClr val="00B0F0"/>
                </a:solidFill>
                <a:latin typeface="+mj-lt"/>
              </a:rPr>
              <a:t>Afterwards: Move the directory “Metasploitable2-Linux” to the default machine folder (e.g. On my system, this is E:\VMs)</a:t>
            </a:r>
          </a:p>
          <a:p>
            <a:pPr lvl="1"/>
            <a:r>
              <a:rPr lang="en-US" dirty="0" smtClean="0">
                <a:solidFill>
                  <a:srgbClr val="00B0F0"/>
                </a:solidFill>
                <a:latin typeface="+mj-lt"/>
              </a:rPr>
              <a:t>Why: consistency is a good thing</a:t>
            </a: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Decompress and Move  Metasploitable 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213</a:t>
            </a:fld>
            <a:endParaRPr lang="en-US"/>
          </a:p>
        </p:txBody>
      </p:sp>
      <p:pic>
        <p:nvPicPr>
          <p:cNvPr id="6" name="Content Placeholder 5" descr="vbox-metasploitable2-decompress2.png"/>
          <p:cNvPicPr>
            <a:picLocks noGrp="1" noChangeAspect="1"/>
          </p:cNvPicPr>
          <p:nvPr>
            <p:ph idx="1"/>
          </p:nvPr>
        </p:nvPicPr>
        <p:blipFill>
          <a:blip r:embed="rId2" cstate="print"/>
          <a:stretch>
            <a:fillRect/>
          </a:stretch>
        </p:blipFill>
        <p:spPr>
          <a:xfrm>
            <a:off x="2667000" y="1600200"/>
            <a:ext cx="3673159" cy="1021169"/>
          </a:xfrm>
        </p:spPr>
      </p:pic>
      <p:pic>
        <p:nvPicPr>
          <p:cNvPr id="7" name="Picture 6" descr="vbox-metasploitable2-decompress4.png"/>
          <p:cNvPicPr>
            <a:picLocks noChangeAspect="1"/>
          </p:cNvPicPr>
          <p:nvPr/>
        </p:nvPicPr>
        <p:blipFill>
          <a:blip r:embed="rId3" cstate="print"/>
          <a:stretch>
            <a:fillRect/>
          </a:stretch>
        </p:blipFill>
        <p:spPr>
          <a:xfrm>
            <a:off x="1752600" y="3352800"/>
            <a:ext cx="5448773" cy="2110923"/>
          </a:xfrm>
          <a:prstGeom prst="rect">
            <a:avLst/>
          </a:prstGeom>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Decompress and Move  </a:t>
            </a:r>
            <a:r>
              <a:rPr lang="en-US" smtClean="0">
                <a:solidFill>
                  <a:srgbClr val="00B0F0"/>
                </a:solidFill>
              </a:rPr>
              <a:t>Metasploitable 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214</a:t>
            </a:fld>
            <a:endParaRPr lang="en-US"/>
          </a:p>
        </p:txBody>
      </p:sp>
      <p:pic>
        <p:nvPicPr>
          <p:cNvPr id="6" name="Content Placeholder 5" descr="vbox-metasploitable2-decompress1.png"/>
          <p:cNvPicPr>
            <a:picLocks noGrp="1" noChangeAspect="1"/>
          </p:cNvPicPr>
          <p:nvPr>
            <p:ph idx="1"/>
          </p:nvPr>
        </p:nvPicPr>
        <p:blipFill>
          <a:blip r:embed="rId2" cstate="print"/>
          <a:stretch>
            <a:fillRect/>
          </a:stretch>
        </p:blipFill>
        <p:spPr>
          <a:xfrm>
            <a:off x="2133600" y="1676400"/>
            <a:ext cx="3604573" cy="1226926"/>
          </a:xfrm>
        </p:spPr>
      </p:pic>
      <p:pic>
        <p:nvPicPr>
          <p:cNvPr id="7" name="Picture 6" descr="vbox-metasploitable2-decompress5.png"/>
          <p:cNvPicPr>
            <a:picLocks noChangeAspect="1"/>
          </p:cNvPicPr>
          <p:nvPr/>
        </p:nvPicPr>
        <p:blipFill>
          <a:blip r:embed="rId3" cstate="print"/>
          <a:stretch>
            <a:fillRect/>
          </a:stretch>
        </p:blipFill>
        <p:spPr>
          <a:xfrm>
            <a:off x="533400" y="3048000"/>
            <a:ext cx="7125318" cy="1417443"/>
          </a:xfrm>
          <a:prstGeom prst="rect">
            <a:avLst/>
          </a:prstGeom>
        </p:spPr>
      </p:pic>
      <p:pic>
        <p:nvPicPr>
          <p:cNvPr id="8" name="Picture 7" descr="vbox-metasploitable2-decompress3.png"/>
          <p:cNvPicPr>
            <a:picLocks noChangeAspect="1"/>
          </p:cNvPicPr>
          <p:nvPr/>
        </p:nvPicPr>
        <p:blipFill>
          <a:blip r:embed="rId4" cstate="print"/>
          <a:stretch>
            <a:fillRect/>
          </a:stretch>
        </p:blipFill>
        <p:spPr>
          <a:xfrm>
            <a:off x="1905000" y="4572000"/>
            <a:ext cx="5464014" cy="1790855"/>
          </a:xfrm>
          <a:prstGeom prst="rect">
            <a:avLst/>
          </a:prstGeom>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Adding Metasploitable 2 to the VirtualBox Manager</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215</a:t>
            </a:fld>
            <a:endParaRPr lang="en-US"/>
          </a:p>
        </p:txBody>
      </p:sp>
      <p:sp>
        <p:nvSpPr>
          <p:cNvPr id="9" name="Content Placeholder 8"/>
          <p:cNvSpPr>
            <a:spLocks noGrp="1"/>
          </p:cNvSpPr>
          <p:nvPr>
            <p:ph idx="1"/>
          </p:nvPr>
        </p:nvSpPr>
        <p:spPr>
          <a:xfrm>
            <a:off x="381000" y="1600200"/>
            <a:ext cx="8305800" cy="4525963"/>
          </a:xfrm>
        </p:spPr>
        <p:txBody>
          <a:bodyPr>
            <a:normAutofit fontScale="92500" lnSpcReduction="10000"/>
          </a:bodyPr>
          <a:lstStyle/>
          <a:p>
            <a:r>
              <a:rPr lang="en-US" dirty="0" smtClean="0">
                <a:solidFill>
                  <a:srgbClr val="00B0F0"/>
                </a:solidFill>
              </a:rPr>
              <a:t>This isn’t exactly the same as adding a new VM, but its pretty close.</a:t>
            </a:r>
          </a:p>
          <a:p>
            <a:r>
              <a:rPr lang="en-US" dirty="0" smtClean="0">
                <a:solidFill>
                  <a:srgbClr val="00B0F0"/>
                </a:solidFill>
              </a:rPr>
              <a:t>Start the New VM wizard, same as normal. Here are the settings I recommend:</a:t>
            </a:r>
          </a:p>
          <a:p>
            <a:pPr lvl="1"/>
            <a:r>
              <a:rPr lang="en-US" dirty="0" smtClean="0">
                <a:solidFill>
                  <a:srgbClr val="00B0F0"/>
                </a:solidFill>
              </a:rPr>
              <a:t>Name: Metasploitable2</a:t>
            </a:r>
          </a:p>
          <a:p>
            <a:pPr lvl="1"/>
            <a:r>
              <a:rPr lang="en-US" dirty="0" smtClean="0">
                <a:solidFill>
                  <a:srgbClr val="00B0F0"/>
                </a:solidFill>
              </a:rPr>
              <a:t>Type: Linux </a:t>
            </a:r>
          </a:p>
          <a:p>
            <a:pPr lvl="1"/>
            <a:r>
              <a:rPr lang="en-US" dirty="0" smtClean="0">
                <a:solidFill>
                  <a:srgbClr val="00B0F0"/>
                </a:solidFill>
              </a:rPr>
              <a:t>Version: Ubuntu (64-bit)</a:t>
            </a:r>
          </a:p>
          <a:p>
            <a:pPr lvl="2"/>
            <a:r>
              <a:rPr lang="en-US" dirty="0" smtClean="0">
                <a:solidFill>
                  <a:srgbClr val="00B0F0"/>
                </a:solidFill>
              </a:rPr>
              <a:t>Note: Metasploitable2 is actually 32-bit, but this doesn’t matter.</a:t>
            </a:r>
          </a:p>
          <a:p>
            <a:pPr lvl="1"/>
            <a:r>
              <a:rPr lang="en-US" dirty="0" smtClean="0">
                <a:solidFill>
                  <a:srgbClr val="00B0F0"/>
                </a:solidFill>
              </a:rPr>
              <a:t>Memory Size: 512MB</a:t>
            </a:r>
          </a:p>
          <a:p>
            <a:endParaRPr lang="en-US" dirty="0">
              <a:solidFill>
                <a:srgbClr val="00B0F0"/>
              </a:solidFill>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Adding Metasploitable 2 to the VirtualBox Manager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216</a:t>
            </a:fld>
            <a:endParaRPr lang="en-US"/>
          </a:p>
        </p:txBody>
      </p:sp>
      <p:sp>
        <p:nvSpPr>
          <p:cNvPr id="9" name="Content Placeholder 8"/>
          <p:cNvSpPr>
            <a:spLocks noGrp="1"/>
          </p:cNvSpPr>
          <p:nvPr>
            <p:ph idx="1"/>
          </p:nvPr>
        </p:nvSpPr>
        <p:spPr>
          <a:xfrm>
            <a:off x="381000" y="1600200"/>
            <a:ext cx="8305800" cy="4525963"/>
          </a:xfrm>
        </p:spPr>
        <p:txBody>
          <a:bodyPr/>
          <a:lstStyle/>
          <a:p>
            <a:r>
              <a:rPr lang="en-US" dirty="0" smtClean="0">
                <a:solidFill>
                  <a:srgbClr val="00B0F0"/>
                </a:solidFill>
              </a:rPr>
              <a:t>Hard disk (this is where things get a little different)</a:t>
            </a:r>
          </a:p>
          <a:p>
            <a:pPr lvl="1"/>
            <a:r>
              <a:rPr lang="en-US" dirty="0" smtClean="0">
                <a:solidFill>
                  <a:srgbClr val="00B0F0"/>
                </a:solidFill>
              </a:rPr>
              <a:t>Select Use an existing virtual hard disk file, then click browse, and browse to your Machine Folder and the Metasploitable2-Linux subfolder. Select “Metasploitable.vmdk”</a:t>
            </a:r>
          </a:p>
          <a:p>
            <a:pPr lvl="2"/>
            <a:r>
              <a:rPr lang="en-US" dirty="0" smtClean="0">
                <a:solidFill>
                  <a:srgbClr val="00B0F0"/>
                </a:solidFill>
              </a:rPr>
              <a:t>VMDK is a virtual disk file format. Its native to vmware, but virtualbox can read it.</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Adding Metasploitable 2 to the VirtualBox Manager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217</a:t>
            </a:fld>
            <a:endParaRPr lang="en-US"/>
          </a:p>
        </p:txBody>
      </p:sp>
      <p:pic>
        <p:nvPicPr>
          <p:cNvPr id="6" name="Content Placeholder 5" descr="vbox-metasploitable2-vm-creation1.png"/>
          <p:cNvPicPr>
            <a:picLocks noGrp="1" noChangeAspect="1"/>
          </p:cNvPicPr>
          <p:nvPr>
            <p:ph idx="1"/>
          </p:nvPr>
        </p:nvPicPr>
        <p:blipFill>
          <a:blip r:embed="rId2" cstate="print"/>
          <a:stretch>
            <a:fillRect/>
          </a:stretch>
        </p:blipFill>
        <p:spPr>
          <a:xfrm>
            <a:off x="533400" y="1752600"/>
            <a:ext cx="3048264" cy="914479"/>
          </a:xfrm>
        </p:spPr>
      </p:pic>
      <p:pic>
        <p:nvPicPr>
          <p:cNvPr id="7" name="Picture 6" descr="vbox-metasploitable2-vm-creation2.png"/>
          <p:cNvPicPr>
            <a:picLocks noChangeAspect="1"/>
          </p:cNvPicPr>
          <p:nvPr/>
        </p:nvPicPr>
        <p:blipFill>
          <a:blip r:embed="rId3" cstate="print"/>
          <a:stretch>
            <a:fillRect/>
          </a:stretch>
        </p:blipFill>
        <p:spPr>
          <a:xfrm>
            <a:off x="5105400" y="1905000"/>
            <a:ext cx="2926334" cy="602032"/>
          </a:xfrm>
          <a:prstGeom prst="rect">
            <a:avLst/>
          </a:prstGeom>
        </p:spPr>
      </p:pic>
      <p:pic>
        <p:nvPicPr>
          <p:cNvPr id="8" name="Picture 7" descr="vbox-metasploitable2-vm-creation3.png"/>
          <p:cNvPicPr>
            <a:picLocks noChangeAspect="1"/>
          </p:cNvPicPr>
          <p:nvPr/>
        </p:nvPicPr>
        <p:blipFill>
          <a:blip r:embed="rId4" cstate="print"/>
          <a:stretch>
            <a:fillRect/>
          </a:stretch>
        </p:blipFill>
        <p:spPr>
          <a:xfrm>
            <a:off x="2895600" y="3352800"/>
            <a:ext cx="2987299" cy="1928027"/>
          </a:xfrm>
          <a:prstGeom prst="rect">
            <a:avLst/>
          </a:prstGeom>
        </p:spPr>
      </p:pic>
      <p:cxnSp>
        <p:nvCxnSpPr>
          <p:cNvPr id="10" name="Straight Arrow Connector 9"/>
          <p:cNvCxnSpPr>
            <a:stCxn id="6" idx="3"/>
          </p:cNvCxnSpPr>
          <p:nvPr/>
        </p:nvCxnSpPr>
        <p:spPr>
          <a:xfrm flipV="1">
            <a:off x="3581664" y="2209800"/>
            <a:ext cx="1676136"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38800" y="25146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Remove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218</a:t>
            </a:fld>
            <a:endParaRPr lang="en-US"/>
          </a:p>
        </p:txBody>
      </p:sp>
      <p:sp>
        <p:nvSpPr>
          <p:cNvPr id="9" name="Content Placeholder 8"/>
          <p:cNvSpPr>
            <a:spLocks noGrp="1"/>
          </p:cNvSpPr>
          <p:nvPr>
            <p:ph idx="1"/>
          </p:nvPr>
        </p:nvSpPr>
        <p:spPr>
          <a:xfrm>
            <a:off x="381000" y="1600200"/>
            <a:ext cx="8305800" cy="4525963"/>
          </a:xfrm>
        </p:spPr>
        <p:txBody>
          <a:bodyPr>
            <a:normAutofit fontScale="92500" lnSpcReduction="20000"/>
          </a:bodyPr>
          <a:lstStyle/>
          <a:p>
            <a:r>
              <a:rPr lang="en-US" dirty="0" smtClean="0">
                <a:solidFill>
                  <a:srgbClr val="00B0F0"/>
                </a:solidFill>
              </a:rPr>
              <a:t>The same song as dance as before, but this time, we do everything all at once</a:t>
            </a:r>
          </a:p>
          <a:p>
            <a:pPr lvl="1"/>
            <a:r>
              <a:rPr lang="en-US" dirty="0" smtClean="0">
                <a:solidFill>
                  <a:srgbClr val="00B0F0"/>
                </a:solidFill>
              </a:rPr>
              <a:t>The Operating system is already installed, meaning we don’t have to wait to nuke the virtual CD/DVD drive or modify the boot order.</a:t>
            </a:r>
          </a:p>
          <a:p>
            <a:r>
              <a:rPr lang="en-US" dirty="0" smtClean="0">
                <a:solidFill>
                  <a:srgbClr val="00B0F0"/>
                </a:solidFill>
              </a:rPr>
              <a:t>Metasploitable2 Settings:</a:t>
            </a:r>
          </a:p>
          <a:p>
            <a:pPr lvl="1"/>
            <a:r>
              <a:rPr lang="en-US" dirty="0" smtClean="0">
                <a:solidFill>
                  <a:srgbClr val="00B0F0"/>
                </a:solidFill>
              </a:rPr>
              <a:t>System &gt; Motherboard:</a:t>
            </a:r>
          </a:p>
          <a:p>
            <a:pPr lvl="2"/>
            <a:r>
              <a:rPr lang="en-US" dirty="0" smtClean="0">
                <a:solidFill>
                  <a:srgbClr val="00B0F0"/>
                </a:solidFill>
              </a:rPr>
              <a:t>Uncheck Floppy and Optical from the Boot Order list</a:t>
            </a:r>
          </a:p>
          <a:p>
            <a:pPr lvl="2"/>
            <a:r>
              <a:rPr lang="en-US" dirty="0" smtClean="0">
                <a:solidFill>
                  <a:srgbClr val="00B0F0"/>
                </a:solidFill>
              </a:rPr>
              <a:t>Change Pointing Device drop-down to PS/2 Mouse</a:t>
            </a:r>
          </a:p>
          <a:p>
            <a:pPr lvl="1"/>
            <a:r>
              <a:rPr lang="en-US" dirty="0" smtClean="0">
                <a:solidFill>
                  <a:srgbClr val="00B0F0"/>
                </a:solidFill>
              </a:rPr>
              <a:t>Storage:</a:t>
            </a:r>
          </a:p>
          <a:p>
            <a:pPr lvl="2"/>
            <a:r>
              <a:rPr lang="en-US" dirty="0" smtClean="0">
                <a:solidFill>
                  <a:srgbClr val="00B0F0"/>
                </a:solidFill>
              </a:rPr>
              <a:t>Remove the IDE controller (and Virtual CD/DVD drive)</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Remove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219</a:t>
            </a:fld>
            <a:endParaRPr lang="en-US"/>
          </a:p>
        </p:txBody>
      </p:sp>
      <p:sp>
        <p:nvSpPr>
          <p:cNvPr id="9" name="Content Placeholder 8"/>
          <p:cNvSpPr>
            <a:spLocks noGrp="1"/>
          </p:cNvSpPr>
          <p:nvPr>
            <p:ph idx="1"/>
          </p:nvPr>
        </p:nvSpPr>
        <p:spPr>
          <a:xfrm>
            <a:off x="381000" y="1600200"/>
            <a:ext cx="8305800" cy="4525963"/>
          </a:xfrm>
        </p:spPr>
        <p:txBody>
          <a:bodyPr>
            <a:normAutofit fontScale="92500" lnSpcReduction="20000"/>
          </a:bodyPr>
          <a:lstStyle/>
          <a:p>
            <a:pPr lvl="1"/>
            <a:r>
              <a:rPr lang="en-US" dirty="0" smtClean="0">
                <a:solidFill>
                  <a:srgbClr val="00B0F0"/>
                </a:solidFill>
              </a:rPr>
              <a:t>Audio</a:t>
            </a:r>
          </a:p>
          <a:p>
            <a:pPr lvl="2"/>
            <a:r>
              <a:rPr lang="en-US" dirty="0" smtClean="0">
                <a:solidFill>
                  <a:srgbClr val="00B0F0"/>
                </a:solidFill>
              </a:rPr>
              <a:t>Uncheck Enable Audio</a:t>
            </a:r>
          </a:p>
          <a:p>
            <a:pPr lvl="1"/>
            <a:r>
              <a:rPr lang="en-US" dirty="0" smtClean="0">
                <a:solidFill>
                  <a:srgbClr val="00B0F0"/>
                </a:solidFill>
              </a:rPr>
              <a:t>Network</a:t>
            </a:r>
          </a:p>
          <a:p>
            <a:pPr lvl="2"/>
            <a:r>
              <a:rPr lang="en-US" dirty="0" smtClean="0">
                <a:solidFill>
                  <a:srgbClr val="00B0F0"/>
                </a:solidFill>
              </a:rPr>
              <a:t>Ensure that Enable Network Adapter is checked for Adapter 1 ONLY</a:t>
            </a:r>
          </a:p>
          <a:p>
            <a:pPr lvl="3"/>
            <a:r>
              <a:rPr lang="en-US" dirty="0" smtClean="0">
                <a:solidFill>
                  <a:srgbClr val="00B0F0"/>
                </a:solidFill>
              </a:rPr>
              <a:t>Attached to: Internal Network</a:t>
            </a:r>
          </a:p>
          <a:p>
            <a:pPr lvl="4"/>
            <a:r>
              <a:rPr lang="en-US" dirty="0" smtClean="0">
                <a:solidFill>
                  <a:srgbClr val="00B0F0"/>
                </a:solidFill>
              </a:rPr>
              <a:t>Name: intnet1</a:t>
            </a:r>
          </a:p>
          <a:p>
            <a:pPr lvl="3"/>
            <a:r>
              <a:rPr lang="en-US" dirty="0" smtClean="0">
                <a:solidFill>
                  <a:srgbClr val="00B0F0"/>
                </a:solidFill>
              </a:rPr>
              <a:t>Advanced Settings:</a:t>
            </a:r>
          </a:p>
          <a:p>
            <a:pPr lvl="4"/>
            <a:r>
              <a:rPr lang="en-US" dirty="0" smtClean="0">
                <a:solidFill>
                  <a:srgbClr val="00B0F0"/>
                </a:solidFill>
              </a:rPr>
              <a:t>Adapter Type: Intel PRO/1000 MT Server (82545EM)</a:t>
            </a:r>
          </a:p>
          <a:p>
            <a:pPr lvl="4"/>
            <a:r>
              <a:rPr lang="en-US" dirty="0" smtClean="0">
                <a:solidFill>
                  <a:srgbClr val="00B0F0"/>
                </a:solidFill>
              </a:rPr>
              <a:t>Record the MAC Address to create a static DHCP mapping on OPT1</a:t>
            </a:r>
          </a:p>
          <a:p>
            <a:pPr lvl="4"/>
            <a:r>
              <a:rPr lang="en-US" dirty="0" smtClean="0">
                <a:solidFill>
                  <a:srgbClr val="00B0F0"/>
                </a:solidFill>
              </a:rPr>
              <a:t>Ensure Cable Connected is checked</a:t>
            </a:r>
          </a:p>
          <a:p>
            <a:pPr lvl="1"/>
            <a:r>
              <a:rPr lang="en-US" dirty="0" smtClean="0">
                <a:solidFill>
                  <a:srgbClr val="00B0F0"/>
                </a:solidFill>
              </a:rPr>
              <a:t>USB</a:t>
            </a:r>
          </a:p>
          <a:p>
            <a:pPr lvl="2"/>
            <a:r>
              <a:rPr lang="en-US" dirty="0" smtClean="0">
                <a:solidFill>
                  <a:srgbClr val="00B0F0"/>
                </a:solidFill>
              </a:rPr>
              <a:t>Uncheck Enable USB Controller</a:t>
            </a:r>
          </a:p>
          <a:p>
            <a:pPr lvl="4"/>
            <a:endParaRPr lang="en-US" dirty="0" smtClean="0">
              <a:solidFill>
                <a:srgbClr val="00B0F0"/>
              </a:solidFill>
            </a:endParaRPr>
          </a:p>
          <a:p>
            <a:pPr lvl="4"/>
            <a:endParaRPr lang="en-US" dirty="0">
              <a:solidFill>
                <a:srgbClr val="00B0F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22</a:t>
            </a:fld>
            <a:endParaRPr lang="en-US"/>
          </a:p>
        </p:txBody>
      </p:sp>
      <p:pic>
        <p:nvPicPr>
          <p:cNvPr id="8" name="Content Placeholder 7" descr="Picture1.png"/>
          <p:cNvPicPr>
            <a:picLocks noGrp="1" noChangeAspect="1"/>
          </p:cNvPicPr>
          <p:nvPr>
            <p:ph idx="1"/>
          </p:nvPr>
        </p:nvPicPr>
        <p:blipFill>
          <a:blip r:embed="rId2" cstate="print"/>
          <a:stretch>
            <a:fillRect/>
          </a:stretch>
        </p:blipFill>
        <p:spPr>
          <a:xfrm>
            <a:off x="1295400" y="38524"/>
            <a:ext cx="5791200" cy="6759861"/>
          </a:xfr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Remove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220</a:t>
            </a:fld>
            <a:endParaRPr lang="en-US"/>
          </a:p>
        </p:txBody>
      </p:sp>
      <p:sp>
        <p:nvSpPr>
          <p:cNvPr id="9" name="Content Placeholder 8"/>
          <p:cNvSpPr>
            <a:spLocks noGrp="1"/>
          </p:cNvSpPr>
          <p:nvPr>
            <p:ph idx="1"/>
          </p:nvPr>
        </p:nvSpPr>
        <p:spPr>
          <a:xfrm>
            <a:off x="381000" y="1600200"/>
            <a:ext cx="8305800" cy="4525963"/>
          </a:xfrm>
        </p:spPr>
        <p:txBody>
          <a:bodyPr>
            <a:normAutofit fontScale="92500" lnSpcReduction="20000"/>
          </a:bodyPr>
          <a:lstStyle/>
          <a:p>
            <a:pPr lvl="1"/>
            <a:r>
              <a:rPr lang="en-US" dirty="0" smtClean="0">
                <a:solidFill>
                  <a:srgbClr val="00B0F0"/>
                </a:solidFill>
              </a:rPr>
              <a:t>Audio</a:t>
            </a:r>
          </a:p>
          <a:p>
            <a:pPr lvl="2"/>
            <a:r>
              <a:rPr lang="en-US" dirty="0" smtClean="0">
                <a:solidFill>
                  <a:srgbClr val="00B0F0"/>
                </a:solidFill>
              </a:rPr>
              <a:t>Uncheck Enable Audio</a:t>
            </a:r>
          </a:p>
          <a:p>
            <a:pPr lvl="1"/>
            <a:r>
              <a:rPr lang="en-US" dirty="0" smtClean="0">
                <a:solidFill>
                  <a:srgbClr val="00B0F0"/>
                </a:solidFill>
              </a:rPr>
              <a:t>Network</a:t>
            </a:r>
          </a:p>
          <a:p>
            <a:pPr lvl="2"/>
            <a:r>
              <a:rPr lang="en-US" dirty="0" smtClean="0">
                <a:solidFill>
                  <a:srgbClr val="00B0F0"/>
                </a:solidFill>
              </a:rPr>
              <a:t>Ensure that Enable Network Adapter is checked for Adapter 1 ONLY</a:t>
            </a:r>
          </a:p>
          <a:p>
            <a:pPr lvl="3"/>
            <a:r>
              <a:rPr lang="en-US" dirty="0" smtClean="0">
                <a:solidFill>
                  <a:srgbClr val="00B0F0"/>
                </a:solidFill>
              </a:rPr>
              <a:t>Attached to: Internal Network</a:t>
            </a:r>
          </a:p>
          <a:p>
            <a:pPr lvl="4"/>
            <a:r>
              <a:rPr lang="en-US" dirty="0" smtClean="0">
                <a:solidFill>
                  <a:srgbClr val="00B0F0"/>
                </a:solidFill>
              </a:rPr>
              <a:t>Name: intnet1</a:t>
            </a:r>
          </a:p>
          <a:p>
            <a:pPr lvl="3"/>
            <a:r>
              <a:rPr lang="en-US" dirty="0" smtClean="0">
                <a:solidFill>
                  <a:srgbClr val="00B0F0"/>
                </a:solidFill>
              </a:rPr>
              <a:t>Advanced Settings:</a:t>
            </a:r>
          </a:p>
          <a:p>
            <a:pPr lvl="4"/>
            <a:r>
              <a:rPr lang="en-US" dirty="0" smtClean="0">
                <a:solidFill>
                  <a:srgbClr val="00B0F0"/>
                </a:solidFill>
              </a:rPr>
              <a:t>Adapter Type: Intel PRO/1000 MT Server (82545EM)</a:t>
            </a:r>
          </a:p>
          <a:p>
            <a:pPr lvl="4"/>
            <a:r>
              <a:rPr lang="en-US" dirty="0" smtClean="0">
                <a:solidFill>
                  <a:srgbClr val="00B0F0"/>
                </a:solidFill>
              </a:rPr>
              <a:t>Record the MAC Address to create a static DHCP mapping on OPT1</a:t>
            </a:r>
          </a:p>
          <a:p>
            <a:pPr lvl="4"/>
            <a:r>
              <a:rPr lang="en-US" dirty="0" smtClean="0">
                <a:solidFill>
                  <a:srgbClr val="00B0F0"/>
                </a:solidFill>
              </a:rPr>
              <a:t>Ensure Cable Connected is checked</a:t>
            </a:r>
          </a:p>
          <a:p>
            <a:pPr lvl="1"/>
            <a:r>
              <a:rPr lang="en-US" dirty="0" smtClean="0">
                <a:solidFill>
                  <a:srgbClr val="00B0F0"/>
                </a:solidFill>
              </a:rPr>
              <a:t>USB</a:t>
            </a:r>
          </a:p>
          <a:p>
            <a:pPr lvl="2"/>
            <a:r>
              <a:rPr lang="en-US" dirty="0" smtClean="0">
                <a:solidFill>
                  <a:srgbClr val="00B0F0"/>
                </a:solidFill>
              </a:rPr>
              <a:t>Uncheck Enable USB Controller</a:t>
            </a:r>
          </a:p>
          <a:p>
            <a:pPr lvl="4"/>
            <a:endParaRPr lang="en-US" dirty="0" smtClean="0">
              <a:solidFill>
                <a:srgbClr val="00B0F0"/>
              </a:solidFill>
            </a:endParaRPr>
          </a:p>
          <a:p>
            <a:pPr lvl="4"/>
            <a:endParaRPr lang="en-US" dirty="0">
              <a:solidFill>
                <a:srgbClr val="00B0F0"/>
              </a:solidFill>
            </a:endParaRP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Remove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221</a:t>
            </a:fld>
            <a:endParaRPr lang="en-US"/>
          </a:p>
        </p:txBody>
      </p:sp>
      <p:sp>
        <p:nvSpPr>
          <p:cNvPr id="9" name="Content Placeholder 8"/>
          <p:cNvSpPr>
            <a:spLocks noGrp="1"/>
          </p:cNvSpPr>
          <p:nvPr>
            <p:ph idx="1"/>
          </p:nvPr>
        </p:nvSpPr>
        <p:spPr>
          <a:xfrm>
            <a:off x="381000" y="1600200"/>
            <a:ext cx="8305800" cy="4525963"/>
          </a:xfrm>
        </p:spPr>
        <p:txBody>
          <a:bodyPr>
            <a:normAutofit/>
          </a:bodyPr>
          <a:lstStyle/>
          <a:p>
            <a:pPr lvl="4"/>
            <a:endParaRPr lang="en-US" dirty="0" smtClean="0">
              <a:solidFill>
                <a:srgbClr val="00B0F0"/>
              </a:solidFill>
            </a:endParaRPr>
          </a:p>
          <a:p>
            <a:pPr lvl="4"/>
            <a:endParaRPr lang="en-US" dirty="0">
              <a:solidFill>
                <a:srgbClr val="00B0F0"/>
              </a:solidFill>
            </a:endParaRPr>
          </a:p>
        </p:txBody>
      </p:sp>
      <p:pic>
        <p:nvPicPr>
          <p:cNvPr id="6" name="Picture 5" descr="vbox-metasploitable2-settings1.png"/>
          <p:cNvPicPr>
            <a:picLocks noChangeAspect="1"/>
          </p:cNvPicPr>
          <p:nvPr/>
        </p:nvPicPr>
        <p:blipFill>
          <a:blip r:embed="rId2" cstate="print"/>
          <a:stretch>
            <a:fillRect/>
          </a:stretch>
        </p:blipFill>
        <p:spPr>
          <a:xfrm>
            <a:off x="609600" y="1600200"/>
            <a:ext cx="2034716" cy="1585097"/>
          </a:xfrm>
          <a:prstGeom prst="rect">
            <a:avLst/>
          </a:prstGeom>
        </p:spPr>
      </p:pic>
      <p:pic>
        <p:nvPicPr>
          <p:cNvPr id="7" name="Picture 6" descr="vbox-metasploitable2-settings2.png"/>
          <p:cNvPicPr>
            <a:picLocks noChangeAspect="1"/>
          </p:cNvPicPr>
          <p:nvPr/>
        </p:nvPicPr>
        <p:blipFill>
          <a:blip r:embed="rId3" cstate="print"/>
          <a:stretch>
            <a:fillRect/>
          </a:stretch>
        </p:blipFill>
        <p:spPr>
          <a:xfrm>
            <a:off x="2895600" y="1600200"/>
            <a:ext cx="1859441" cy="2911092"/>
          </a:xfrm>
          <a:prstGeom prst="rect">
            <a:avLst/>
          </a:prstGeom>
        </p:spPr>
      </p:pic>
      <p:pic>
        <p:nvPicPr>
          <p:cNvPr id="8" name="Picture 7" descr="vbox-metasploitable2-settings3.png"/>
          <p:cNvPicPr>
            <a:picLocks noChangeAspect="1"/>
          </p:cNvPicPr>
          <p:nvPr/>
        </p:nvPicPr>
        <p:blipFill>
          <a:blip r:embed="rId4" cstate="print"/>
          <a:stretch>
            <a:fillRect/>
          </a:stretch>
        </p:blipFill>
        <p:spPr>
          <a:xfrm>
            <a:off x="5029200" y="1600200"/>
            <a:ext cx="1775614" cy="891617"/>
          </a:xfrm>
          <a:prstGeom prst="rect">
            <a:avLst/>
          </a:prstGeom>
        </p:spPr>
      </p:pic>
      <p:pic>
        <p:nvPicPr>
          <p:cNvPr id="10" name="Picture 9" descr="vbox-metasploitable2-settings4.png"/>
          <p:cNvPicPr>
            <a:picLocks noChangeAspect="1"/>
          </p:cNvPicPr>
          <p:nvPr/>
        </p:nvPicPr>
        <p:blipFill>
          <a:blip r:embed="rId5" cstate="print"/>
          <a:stretch>
            <a:fillRect/>
          </a:stretch>
        </p:blipFill>
        <p:spPr>
          <a:xfrm>
            <a:off x="914400" y="5257800"/>
            <a:ext cx="769687" cy="525826"/>
          </a:xfrm>
          <a:prstGeom prst="rect">
            <a:avLst/>
          </a:prstGeom>
        </p:spPr>
      </p:pic>
      <p:pic>
        <p:nvPicPr>
          <p:cNvPr id="12" name="Picture 11" descr="vbox-metasploitable2-settings5.png"/>
          <p:cNvPicPr>
            <a:picLocks noChangeAspect="1"/>
          </p:cNvPicPr>
          <p:nvPr/>
        </p:nvPicPr>
        <p:blipFill>
          <a:blip r:embed="rId6" cstate="print"/>
          <a:stretch>
            <a:fillRect/>
          </a:stretch>
        </p:blipFill>
        <p:spPr>
          <a:xfrm>
            <a:off x="2438400" y="4648200"/>
            <a:ext cx="3143412" cy="1447874"/>
          </a:xfrm>
          <a:prstGeom prst="rect">
            <a:avLst/>
          </a:prstGeom>
        </p:spPr>
      </p:pic>
      <p:pic>
        <p:nvPicPr>
          <p:cNvPr id="13" name="Picture 12" descr="vbox-metasploitable2-settings6.png"/>
          <p:cNvPicPr>
            <a:picLocks noChangeAspect="1"/>
          </p:cNvPicPr>
          <p:nvPr/>
        </p:nvPicPr>
        <p:blipFill>
          <a:blip r:embed="rId7" cstate="print"/>
          <a:stretch>
            <a:fillRect/>
          </a:stretch>
        </p:blipFill>
        <p:spPr>
          <a:xfrm>
            <a:off x="5943600" y="5257800"/>
            <a:ext cx="997001" cy="412771"/>
          </a:xfrm>
          <a:prstGeom prst="rect">
            <a:avLst/>
          </a:prstGeom>
        </p:spPr>
      </p:pic>
      <p:cxnSp>
        <p:nvCxnSpPr>
          <p:cNvPr id="14" name="Straight Arrow Connector 13"/>
          <p:cNvCxnSpPr/>
          <p:nvPr/>
        </p:nvCxnSpPr>
        <p:spPr>
          <a:xfrm flipV="1">
            <a:off x="2438400" y="2133600"/>
            <a:ext cx="609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572000" y="2133600"/>
            <a:ext cx="609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143000" y="2438400"/>
            <a:ext cx="4267200" cy="2819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600200" y="5486400"/>
            <a:ext cx="990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486400" y="5486400"/>
            <a:ext cx="609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222</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rPr>
              <a:t>Log in to pfSense webConfigurator (https://172.16.1.1)</a:t>
            </a:r>
          </a:p>
          <a:p>
            <a:r>
              <a:rPr lang="en-US" dirty="0" smtClean="0">
                <a:solidFill>
                  <a:srgbClr val="00B0F0"/>
                </a:solidFill>
              </a:rPr>
              <a:t>Navigate to Services &gt; DHCP Server</a:t>
            </a:r>
          </a:p>
          <a:p>
            <a:pPr lvl="1"/>
            <a:r>
              <a:rPr lang="en-US" dirty="0" smtClean="0">
                <a:solidFill>
                  <a:srgbClr val="00B0F0"/>
                </a:solidFill>
              </a:rPr>
              <a:t>OPT1 tab</a:t>
            </a:r>
          </a:p>
          <a:p>
            <a:pPr lvl="1"/>
            <a:r>
              <a:rPr lang="en-US" dirty="0" smtClean="0">
                <a:solidFill>
                  <a:srgbClr val="00B0F0"/>
                </a:solidFill>
              </a:rPr>
              <a:t>DHCP Static Mappings for this Interface</a:t>
            </a:r>
          </a:p>
          <a:p>
            <a:r>
              <a:rPr lang="en-US" dirty="0" smtClean="0">
                <a:solidFill>
                  <a:srgbClr val="00B0F0"/>
                </a:solidFill>
              </a:rPr>
              <a:t>Input the MAC address for Network Adapter 1 (host-only) on the IPS VM</a:t>
            </a:r>
          </a:p>
          <a:p>
            <a:r>
              <a:rPr lang="en-US" dirty="0" smtClean="0">
                <a:solidFill>
                  <a:srgbClr val="00B0F0"/>
                </a:solidFill>
                <a:sym typeface="Wingdings" pitchFamily="2" charset="2"/>
              </a:rPr>
              <a:t>Input 172.16.2.3 for the IP Address</a:t>
            </a:r>
          </a:p>
          <a:p>
            <a:r>
              <a:rPr lang="en-US" dirty="0" smtClean="0">
                <a:solidFill>
                  <a:srgbClr val="00B0F0"/>
                </a:solidFill>
                <a:sym typeface="Wingdings" pitchFamily="2" charset="2"/>
              </a:rPr>
              <a:t>Optional: </a:t>
            </a:r>
            <a:r>
              <a:rPr lang="en-US" smtClean="0">
                <a:solidFill>
                  <a:srgbClr val="00B0F0"/>
                </a:solidFill>
                <a:sym typeface="Wingdings" pitchFamily="2" charset="2"/>
              </a:rPr>
              <a:t>Enter “Metasploitable2” </a:t>
            </a:r>
            <a:r>
              <a:rPr lang="en-US" dirty="0" smtClean="0">
                <a:solidFill>
                  <a:srgbClr val="00B0F0"/>
                </a:solidFill>
                <a:sym typeface="Wingdings" pitchFamily="2" charset="2"/>
              </a:rPr>
              <a:t>as the hostname and/or enter a description</a:t>
            </a:r>
          </a:p>
          <a:p>
            <a:pPr lvl="1"/>
            <a:r>
              <a:rPr lang="en-US" dirty="0" smtClean="0">
                <a:solidFill>
                  <a:srgbClr val="00B0F0"/>
                </a:solidFill>
                <a:sym typeface="Wingdings" pitchFamily="2" charset="2"/>
              </a:rPr>
              <a:t>Save, then Apply Changes</a:t>
            </a:r>
          </a:p>
          <a:p>
            <a:r>
              <a:rPr lang="en-US" dirty="0" smtClean="0">
                <a:solidFill>
                  <a:srgbClr val="00B0F0"/>
                </a:solidFill>
                <a:sym typeface="Wingdings" pitchFamily="2" charset="2"/>
              </a:rPr>
              <a:t>Confirm the new DHCP Static Mapping</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Static DHCP Mapping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223</a:t>
            </a:fld>
            <a:endParaRPr lang="en-US"/>
          </a:p>
        </p:txBody>
      </p:sp>
      <p:pic>
        <p:nvPicPr>
          <p:cNvPr id="6" name="Content Placeholder 5" descr="vbox-metasploitable2-static-dhcp1.png"/>
          <p:cNvPicPr>
            <a:picLocks noGrp="1" noChangeAspect="1"/>
          </p:cNvPicPr>
          <p:nvPr>
            <p:ph idx="1"/>
          </p:nvPr>
        </p:nvPicPr>
        <p:blipFill>
          <a:blip r:embed="rId2" cstate="print"/>
          <a:stretch>
            <a:fillRect/>
          </a:stretch>
        </p:blipFill>
        <p:spPr>
          <a:xfrm>
            <a:off x="1447800" y="1600200"/>
            <a:ext cx="6274122" cy="2222614"/>
          </a:xfrm>
        </p:spPr>
      </p:pic>
      <p:pic>
        <p:nvPicPr>
          <p:cNvPr id="7" name="Picture 6" descr="vbox-metasploitable2-static-dhcp2.png"/>
          <p:cNvPicPr>
            <a:picLocks noChangeAspect="1"/>
          </p:cNvPicPr>
          <p:nvPr/>
        </p:nvPicPr>
        <p:blipFill>
          <a:blip r:embed="rId3" cstate="print"/>
          <a:stretch>
            <a:fillRect/>
          </a:stretch>
        </p:blipFill>
        <p:spPr>
          <a:xfrm>
            <a:off x="2209800" y="4648200"/>
            <a:ext cx="4470630" cy="844593"/>
          </a:xfrm>
          <a:prstGeom prst="rect">
            <a:avLst/>
          </a:prstGeom>
        </p:spPr>
      </p:pic>
      <p:cxnSp>
        <p:nvCxnSpPr>
          <p:cNvPr id="8" name="Straight Arrow Connector 7"/>
          <p:cNvCxnSpPr/>
          <p:nvPr/>
        </p:nvCxnSpPr>
        <p:spPr>
          <a:xfrm>
            <a:off x="4572000" y="38100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Power on the VM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224</a:t>
            </a:fld>
            <a:endParaRPr lang="en-US"/>
          </a:p>
        </p:txBody>
      </p:sp>
      <p:sp>
        <p:nvSpPr>
          <p:cNvPr id="12" name="Content Placeholder 11"/>
          <p:cNvSpPr>
            <a:spLocks noGrp="1"/>
          </p:cNvSpPr>
          <p:nvPr>
            <p:ph idx="1"/>
          </p:nvPr>
        </p:nvSpPr>
        <p:spPr/>
        <p:txBody>
          <a:bodyPr>
            <a:normAutofit fontScale="92500" lnSpcReduction="10000"/>
          </a:bodyPr>
          <a:lstStyle/>
          <a:p>
            <a:r>
              <a:rPr lang="en-US" dirty="0" smtClean="0">
                <a:solidFill>
                  <a:srgbClr val="00B0F0"/>
                </a:solidFill>
                <a:sym typeface="Wingdings" pitchFamily="2" charset="2"/>
              </a:rPr>
              <a:t>Start up the metasploitable2 VM</a:t>
            </a:r>
          </a:p>
          <a:p>
            <a:r>
              <a:rPr lang="en-US" dirty="0" smtClean="0">
                <a:solidFill>
                  <a:srgbClr val="00B0F0"/>
                </a:solidFill>
                <a:sym typeface="Wingdings" pitchFamily="2" charset="2"/>
              </a:rPr>
              <a:t>Log in</a:t>
            </a:r>
          </a:p>
          <a:p>
            <a:pPr lvl="1"/>
            <a:r>
              <a:rPr lang="en-US" dirty="0" smtClean="0">
                <a:solidFill>
                  <a:srgbClr val="00B0F0"/>
                </a:solidFill>
                <a:sym typeface="Wingdings" pitchFamily="2" charset="2"/>
              </a:rPr>
              <a:t>Username: msfadmin</a:t>
            </a:r>
          </a:p>
          <a:p>
            <a:pPr lvl="1"/>
            <a:r>
              <a:rPr lang="en-US" dirty="0" smtClean="0">
                <a:solidFill>
                  <a:srgbClr val="00B0F0"/>
                </a:solidFill>
                <a:sym typeface="Wingdings" pitchFamily="2" charset="2"/>
              </a:rPr>
              <a:t>Password: msfadmin</a:t>
            </a:r>
          </a:p>
          <a:p>
            <a:r>
              <a:rPr lang="en-US" dirty="0" smtClean="0">
                <a:solidFill>
                  <a:srgbClr val="00B0F0"/>
                </a:solidFill>
                <a:sym typeface="Wingdings" pitchFamily="2" charset="2"/>
              </a:rPr>
              <a:t>We’re only testing to make sure the VM boots up, and that you are able to successfully log in</a:t>
            </a:r>
          </a:p>
          <a:p>
            <a:pPr lvl="1"/>
            <a:r>
              <a:rPr lang="en-US" dirty="0" smtClean="0">
                <a:solidFill>
                  <a:srgbClr val="00B0F0"/>
                </a:solidFill>
                <a:sym typeface="Wingdings" pitchFamily="2" charset="2"/>
              </a:rPr>
              <a:t>As of right now, you won’t have an IP address on the VM or any network connectivity</a:t>
            </a:r>
          </a:p>
          <a:p>
            <a:pPr lvl="2"/>
            <a:r>
              <a:rPr lang="en-US" dirty="0" smtClean="0">
                <a:solidFill>
                  <a:srgbClr val="00B0F0"/>
                </a:solidFill>
                <a:sym typeface="Wingdings" pitchFamily="2" charset="2"/>
              </a:rPr>
              <a:t>Why: the IPS VM isn’t bridging intnet and intnet1 (yet)</a:t>
            </a:r>
          </a:p>
          <a:p>
            <a:r>
              <a:rPr lang="en-US" dirty="0" smtClean="0">
                <a:solidFill>
                  <a:srgbClr val="00B0F0"/>
                </a:solidFill>
                <a:sym typeface="Wingdings" pitchFamily="2" charset="2"/>
              </a:rPr>
              <a:t>Close the VM console and power off the VM.</a:t>
            </a: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Power on the VM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225</a:t>
            </a:fld>
            <a:endParaRPr lang="en-US"/>
          </a:p>
        </p:txBody>
      </p:sp>
      <p:pic>
        <p:nvPicPr>
          <p:cNvPr id="6" name="Content Placeholder 5" descr="vbox-metasploitable2-power-test1.png"/>
          <p:cNvPicPr>
            <a:picLocks noGrp="1" noChangeAspect="1"/>
          </p:cNvPicPr>
          <p:nvPr>
            <p:ph idx="1"/>
          </p:nvPr>
        </p:nvPicPr>
        <p:blipFill>
          <a:blip r:embed="rId2" cstate="print"/>
          <a:stretch>
            <a:fillRect/>
          </a:stretch>
        </p:blipFill>
        <p:spPr>
          <a:xfrm>
            <a:off x="381000" y="1371600"/>
            <a:ext cx="4083260" cy="2248016"/>
          </a:xfrm>
        </p:spPr>
      </p:pic>
      <p:pic>
        <p:nvPicPr>
          <p:cNvPr id="7" name="Picture 6" descr="vbox-metasploitable2-power-test2.png"/>
          <p:cNvPicPr>
            <a:picLocks noChangeAspect="1"/>
          </p:cNvPicPr>
          <p:nvPr/>
        </p:nvPicPr>
        <p:blipFill>
          <a:blip r:embed="rId3" cstate="print"/>
          <a:stretch>
            <a:fillRect/>
          </a:stretch>
        </p:blipFill>
        <p:spPr>
          <a:xfrm>
            <a:off x="5562600" y="1981200"/>
            <a:ext cx="1600282" cy="1003352"/>
          </a:xfrm>
          <a:prstGeom prst="rect">
            <a:avLst/>
          </a:prstGeom>
        </p:spPr>
      </p:pic>
      <p:cxnSp>
        <p:nvCxnSpPr>
          <p:cNvPr id="8" name="Straight Arrow Connector 7"/>
          <p:cNvCxnSpPr/>
          <p:nvPr/>
        </p:nvCxnSpPr>
        <p:spPr>
          <a:xfrm flipV="1">
            <a:off x="4343400" y="2514600"/>
            <a:ext cx="1371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226</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Same as before, make a baseline snapshot of the metasploitable2 VM</a:t>
            </a:r>
          </a:p>
          <a:p>
            <a:r>
              <a:rPr lang="en-US" dirty="0" smtClean="0">
                <a:solidFill>
                  <a:srgbClr val="00B0F0"/>
                </a:solidFill>
                <a:sym typeface="Wingdings" pitchFamily="2" charset="2"/>
              </a:rPr>
              <a:t>It might not be fully functional (e.g. No network), but it powers on, and is in a good running state, so it gets a snapshot.</a:t>
            </a: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227</a:t>
            </a:fld>
            <a:endParaRPr lang="en-US"/>
          </a:p>
        </p:txBody>
      </p:sp>
      <p:pic>
        <p:nvPicPr>
          <p:cNvPr id="6" name="Content Placeholder 5" descr="vbox-metasploitable2-snapshot.PNG"/>
          <p:cNvPicPr>
            <a:picLocks noGrp="1" noChangeAspect="1"/>
          </p:cNvPicPr>
          <p:nvPr>
            <p:ph idx="1"/>
          </p:nvPr>
        </p:nvPicPr>
        <p:blipFill>
          <a:blip r:embed="rId2" cstate="print"/>
          <a:stretch>
            <a:fillRect/>
          </a:stretch>
        </p:blipFill>
        <p:spPr>
          <a:xfrm>
            <a:off x="2993944" y="3078916"/>
            <a:ext cx="3156112" cy="1568531"/>
          </a:xfrm>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rgbClr val="00B0F0"/>
                </a:solidFill>
              </a:rPr>
              <a:t>Chapter 10: Firewall Hardening and Customization</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228</a:t>
            </a:fld>
            <a:endParaRPr 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Easy part is done. This is where the fun starts.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229</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You have (mostly) functional VMs</a:t>
            </a:r>
          </a:p>
          <a:p>
            <a:r>
              <a:rPr lang="en-US" dirty="0" smtClean="0">
                <a:solidFill>
                  <a:srgbClr val="00B0F0"/>
                </a:solidFill>
                <a:sym typeface="Wingdings" pitchFamily="2" charset="2"/>
              </a:rPr>
              <a:t>You have basic network connectivity</a:t>
            </a:r>
          </a:p>
          <a:p>
            <a:r>
              <a:rPr lang="en-US" dirty="0" smtClean="0">
                <a:solidFill>
                  <a:srgbClr val="00B0F0"/>
                </a:solidFill>
                <a:sym typeface="Wingdings" pitchFamily="2" charset="2"/>
              </a:rPr>
              <a:t>You have baseline snapshots</a:t>
            </a:r>
          </a:p>
          <a:p>
            <a:r>
              <a:rPr lang="en-US" dirty="0" smtClean="0">
                <a:solidFill>
                  <a:srgbClr val="00B0F0"/>
                </a:solidFill>
                <a:sym typeface="Wingdings" pitchFamily="2" charset="2"/>
              </a:rPr>
              <a:t>This chapter will focus on pfSense (again)</a:t>
            </a:r>
          </a:p>
          <a:p>
            <a:pPr lvl="1"/>
            <a:r>
              <a:rPr lang="en-US" dirty="0" smtClean="0">
                <a:solidFill>
                  <a:srgbClr val="00B0F0"/>
                </a:solidFill>
                <a:sym typeface="Wingdings" pitchFamily="2" charset="2"/>
              </a:rPr>
              <a:t>pfSense is /mostly/ functional, but we’re not 100% there yet.</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7000" r="-7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00B0F0"/>
                </a:solidFill>
              </a:rPr>
              <a:t>Chapter 4: Preparation</a:t>
            </a:r>
            <a:endParaRPr lang="en-US" dirty="0">
              <a:solidFill>
                <a:srgbClr val="00B0F0"/>
              </a:solidFill>
            </a:endParaRPr>
          </a:p>
        </p:txBody>
      </p:sp>
      <p:sp>
        <p:nvSpPr>
          <p:cNvPr id="5" name="Subtitle 4"/>
          <p:cNvSpPr>
            <a:spLocks noGrp="1"/>
          </p:cNvSpPr>
          <p:nvPr>
            <p:ph type="subTitle" idx="1"/>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23</a:t>
            </a:fld>
            <a:endParaRPr 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pfSense Current Status: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230</a:t>
            </a:fld>
            <a:endParaRPr lang="en-US"/>
          </a:p>
        </p:txBody>
      </p:sp>
      <p:sp>
        <p:nvSpPr>
          <p:cNvPr id="12" name="Content Placeholder 11"/>
          <p:cNvSpPr>
            <a:spLocks noGrp="1"/>
          </p:cNvSpPr>
          <p:nvPr>
            <p:ph idx="1"/>
          </p:nvPr>
        </p:nvSpPr>
        <p:spPr/>
        <p:txBody>
          <a:bodyPr>
            <a:normAutofit fontScale="92500" lnSpcReduction="10000"/>
          </a:bodyPr>
          <a:lstStyle/>
          <a:p>
            <a:r>
              <a:rPr lang="en-US" dirty="0" smtClean="0">
                <a:solidFill>
                  <a:srgbClr val="00B0F0"/>
                </a:solidFill>
                <a:sym typeface="Wingdings" pitchFamily="2" charset="2"/>
              </a:rPr>
              <a:t>Patched pfSense to the latest version</a:t>
            </a:r>
          </a:p>
          <a:p>
            <a:r>
              <a:rPr lang="en-US" dirty="0" smtClean="0">
                <a:solidFill>
                  <a:srgbClr val="00B0F0"/>
                </a:solidFill>
                <a:sym typeface="Wingdings" pitchFamily="2" charset="2"/>
              </a:rPr>
              <a:t>Installed, enabled, and configured squid</a:t>
            </a:r>
          </a:p>
          <a:p>
            <a:r>
              <a:rPr lang="en-US" dirty="0" smtClean="0">
                <a:solidFill>
                  <a:srgbClr val="00B0F0"/>
                </a:solidFill>
                <a:sym typeface="Wingdings" pitchFamily="2" charset="2"/>
              </a:rPr>
              <a:t>Set up basic firewall rules to allow you to set up your VMs</a:t>
            </a:r>
          </a:p>
          <a:p>
            <a:r>
              <a:rPr lang="en-US" dirty="0" smtClean="0">
                <a:solidFill>
                  <a:srgbClr val="00B0F0"/>
                </a:solidFill>
                <a:sym typeface="Wingdings" pitchFamily="2" charset="2"/>
              </a:rPr>
              <a:t>Disabled the default anti-lockout rule, and made a much more concise and strict anti-lockout rule</a:t>
            </a:r>
          </a:p>
          <a:p>
            <a:r>
              <a:rPr lang="en-US" dirty="0" smtClean="0">
                <a:solidFill>
                  <a:srgbClr val="00B0F0"/>
                </a:solidFill>
                <a:sym typeface="Wingdings" pitchFamily="2" charset="2"/>
              </a:rPr>
              <a:t>Made a baseline snapshot</a:t>
            </a:r>
          </a:p>
          <a:p>
            <a:r>
              <a:rPr lang="en-US" dirty="0" smtClean="0">
                <a:solidFill>
                  <a:srgbClr val="00B0F0"/>
                </a:solidFill>
                <a:sym typeface="Wingdings" pitchFamily="2" charset="2"/>
              </a:rPr>
              <a:t>Configured a bunch of Static DHCP allocations on LAN and OPT1</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231</a:t>
            </a:fld>
            <a:endParaRPr lang="en-US"/>
          </a:p>
        </p:txBody>
      </p:sp>
      <p:sp>
        <p:nvSpPr>
          <p:cNvPr id="12" name="Content Placeholder 11"/>
          <p:cNvSpPr>
            <a:spLocks noGrp="1"/>
          </p:cNvSpPr>
          <p:nvPr>
            <p:ph idx="1"/>
          </p:nvPr>
        </p:nvSpPr>
        <p:spPr/>
        <p:txBody>
          <a:bodyPr>
            <a:normAutofit lnSpcReduction="10000"/>
          </a:bodyPr>
          <a:lstStyle/>
          <a:p>
            <a:r>
              <a:rPr lang="en-US" dirty="0" smtClean="0">
                <a:solidFill>
                  <a:srgbClr val="00B0F0"/>
                </a:solidFill>
                <a:sym typeface="Wingdings" pitchFamily="2" charset="2"/>
              </a:rPr>
              <a:t>Learn about firewall aliases</a:t>
            </a:r>
          </a:p>
          <a:p>
            <a:pPr lvl="1"/>
            <a:r>
              <a:rPr lang="en-US" dirty="0" smtClean="0">
                <a:solidFill>
                  <a:srgbClr val="00B0F0"/>
                </a:solidFill>
                <a:sym typeface="Wingdings" pitchFamily="2" charset="2"/>
              </a:rPr>
              <a:t>Create an alias to represent all RFC1918 networks</a:t>
            </a:r>
          </a:p>
          <a:p>
            <a:r>
              <a:rPr lang="en-US" dirty="0" smtClean="0">
                <a:solidFill>
                  <a:srgbClr val="00B0F0"/>
                </a:solidFill>
                <a:sym typeface="Wingdings" pitchFamily="2" charset="2"/>
              </a:rPr>
              <a:t>Learn about default deny and why firewall rule order matters</a:t>
            </a:r>
          </a:p>
          <a:p>
            <a:r>
              <a:rPr lang="en-US" dirty="0" smtClean="0">
                <a:solidFill>
                  <a:srgbClr val="00B0F0"/>
                </a:solidFill>
                <a:sym typeface="Wingdings" pitchFamily="2" charset="2"/>
              </a:rPr>
              <a:t>Create an optimized firewall ruleset for WAN, LAN, and OPT1</a:t>
            </a:r>
          </a:p>
          <a:p>
            <a:pPr lvl="1"/>
            <a:r>
              <a:rPr lang="en-US" dirty="0" smtClean="0">
                <a:solidFill>
                  <a:srgbClr val="00B0F0"/>
                </a:solidFill>
                <a:sym typeface="Wingdings" pitchFamily="2" charset="2"/>
              </a:rPr>
              <a:t>Enforce network segmentation</a:t>
            </a:r>
          </a:p>
          <a:p>
            <a:r>
              <a:rPr lang="en-US" dirty="0" smtClean="0">
                <a:solidFill>
                  <a:srgbClr val="00B0F0"/>
                </a:solidFill>
                <a:sym typeface="Wingdings" pitchFamily="2" charset="2"/>
              </a:rPr>
              <a:t>Enable and configure pfSense to serve time via NTP</a:t>
            </a: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Aliases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232</a:t>
            </a:fld>
            <a:endParaRPr lang="en-US"/>
          </a:p>
        </p:txBody>
      </p:sp>
      <p:sp>
        <p:nvSpPr>
          <p:cNvPr id="12" name="Content Placeholder 11"/>
          <p:cNvSpPr>
            <a:spLocks noGrp="1"/>
          </p:cNvSpPr>
          <p:nvPr>
            <p:ph idx="1"/>
          </p:nvPr>
        </p:nvSpPr>
        <p:spPr/>
        <p:txBody>
          <a:bodyPr>
            <a:normAutofit fontScale="92500" lnSpcReduction="10000"/>
          </a:bodyPr>
          <a:lstStyle/>
          <a:p>
            <a:r>
              <a:rPr lang="en-US" dirty="0" smtClean="0">
                <a:solidFill>
                  <a:srgbClr val="00B0F0"/>
                </a:solidFill>
                <a:sym typeface="Wingdings" pitchFamily="2" charset="2"/>
              </a:rPr>
              <a:t>Allow pfSense to group together ports, IP addresses/networks and URLs under a single name</a:t>
            </a:r>
          </a:p>
          <a:p>
            <a:pPr lvl="1"/>
            <a:r>
              <a:rPr lang="en-US" dirty="0" smtClean="0">
                <a:solidFill>
                  <a:srgbClr val="00B0F0"/>
                </a:solidFill>
                <a:sym typeface="Wingdings" pitchFamily="2" charset="2"/>
              </a:rPr>
              <a:t>Think of firewall aliases as “variables” If you know programming/systems administration terminology</a:t>
            </a:r>
          </a:p>
          <a:p>
            <a:r>
              <a:rPr lang="en-US" dirty="0" smtClean="0">
                <a:solidFill>
                  <a:srgbClr val="00B0F0"/>
                </a:solidFill>
                <a:sym typeface="Wingdings" pitchFamily="2" charset="2"/>
              </a:rPr>
              <a:t>pfSense has several aliases available by default</a:t>
            </a:r>
          </a:p>
          <a:p>
            <a:pPr lvl="1"/>
            <a:r>
              <a:rPr lang="en-US" dirty="0" smtClean="0">
                <a:solidFill>
                  <a:srgbClr val="00B0F0"/>
                </a:solidFill>
                <a:sym typeface="Wingdings" pitchFamily="2" charset="2"/>
              </a:rPr>
              <a:t>LAN net = network range of LAN IP addresses (e.g. 172.16.1.0/24)</a:t>
            </a:r>
          </a:p>
          <a:p>
            <a:pPr lvl="1"/>
            <a:r>
              <a:rPr lang="en-US" dirty="0" smtClean="0">
                <a:solidFill>
                  <a:srgbClr val="00B0F0"/>
                </a:solidFill>
                <a:sym typeface="Wingdings" pitchFamily="2" charset="2"/>
              </a:rPr>
              <a:t>LAN ip = IP address of LAN interface (e.g. 172.16.1.1)</a:t>
            </a:r>
          </a:p>
          <a:p>
            <a:pPr lvl="1"/>
            <a:r>
              <a:rPr lang="en-US" dirty="0" smtClean="0">
                <a:solidFill>
                  <a:srgbClr val="00B0F0"/>
                </a:solidFill>
                <a:sym typeface="Wingdings" pitchFamily="2" charset="2"/>
              </a:rPr>
              <a:t>Etc.</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Aliases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233</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Where do I define aliases?</a:t>
            </a:r>
          </a:p>
          <a:p>
            <a:pPr lvl="1"/>
            <a:r>
              <a:rPr lang="en-US" dirty="0" smtClean="0">
                <a:solidFill>
                  <a:srgbClr val="00B0F0"/>
                </a:solidFill>
                <a:sym typeface="Wingdings" pitchFamily="2" charset="2"/>
              </a:rPr>
              <a:t>Firewall &gt; Aliases</a:t>
            </a:r>
          </a:p>
          <a:p>
            <a:pPr lvl="1"/>
            <a:r>
              <a:rPr lang="en-US" dirty="0" smtClean="0">
                <a:solidFill>
                  <a:srgbClr val="00B0F0"/>
                </a:solidFill>
                <a:sym typeface="Wingdings" pitchFamily="2" charset="2"/>
              </a:rPr>
              <a:t>Can select from IP, Port, URL, or All</a:t>
            </a:r>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Aliases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234</a:t>
            </a:fld>
            <a:endParaRPr lang="en-US"/>
          </a:p>
        </p:txBody>
      </p:sp>
      <p:pic>
        <p:nvPicPr>
          <p:cNvPr id="6" name="Content Placeholder 5" descr="vbox-pfsense-part2-aliases1.png"/>
          <p:cNvPicPr>
            <a:picLocks noGrp="1" noChangeAspect="1"/>
          </p:cNvPicPr>
          <p:nvPr>
            <p:ph idx="1"/>
          </p:nvPr>
        </p:nvPicPr>
        <p:blipFill>
          <a:blip r:embed="rId2" cstate="print"/>
          <a:stretch>
            <a:fillRect/>
          </a:stretch>
        </p:blipFill>
        <p:spPr>
          <a:xfrm>
            <a:off x="3886200" y="1600200"/>
            <a:ext cx="1022403" cy="514376"/>
          </a:xfrm>
        </p:spPr>
      </p:pic>
      <p:pic>
        <p:nvPicPr>
          <p:cNvPr id="7" name="Picture 6" descr="vbox-pfsense-part2-aliases2.png"/>
          <p:cNvPicPr>
            <a:picLocks noChangeAspect="1"/>
          </p:cNvPicPr>
          <p:nvPr/>
        </p:nvPicPr>
        <p:blipFill>
          <a:blip r:embed="rId3" cstate="print"/>
          <a:stretch>
            <a:fillRect/>
          </a:stretch>
        </p:blipFill>
        <p:spPr>
          <a:xfrm>
            <a:off x="2971800" y="3200400"/>
            <a:ext cx="3206915" cy="812842"/>
          </a:xfrm>
          <a:prstGeom prst="rect">
            <a:avLst/>
          </a:prstGeom>
        </p:spPr>
      </p:pic>
      <p:cxnSp>
        <p:nvCxnSpPr>
          <p:cNvPr id="8" name="Straight Arrow Connector 7"/>
          <p:cNvCxnSpPr/>
          <p:nvPr/>
        </p:nvCxnSpPr>
        <p:spPr>
          <a:xfrm>
            <a:off x="4343400" y="2057400"/>
            <a:ext cx="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is RFC1918?</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235</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sym typeface="Wingdings" pitchFamily="2" charset="2"/>
              </a:rPr>
              <a:t>RFC1918 are “local” networks</a:t>
            </a:r>
          </a:p>
          <a:p>
            <a:pPr lvl="1"/>
            <a:r>
              <a:rPr lang="en-US" dirty="0" smtClean="0">
                <a:solidFill>
                  <a:srgbClr val="00B0F0"/>
                </a:solidFill>
                <a:sym typeface="Wingdings" pitchFamily="2" charset="2"/>
              </a:rPr>
              <a:t>These networks are not routable on the public internet</a:t>
            </a:r>
          </a:p>
          <a:p>
            <a:pPr lvl="2"/>
            <a:r>
              <a:rPr lang="en-US" dirty="0" smtClean="0">
                <a:solidFill>
                  <a:srgbClr val="00B0F0"/>
                </a:solidFill>
                <a:sym typeface="Wingdings" pitchFamily="2" charset="2"/>
              </a:rPr>
              <a:t>10.0.0.0/8</a:t>
            </a:r>
          </a:p>
          <a:p>
            <a:pPr lvl="2"/>
            <a:r>
              <a:rPr lang="en-US" dirty="0" smtClean="0">
                <a:solidFill>
                  <a:srgbClr val="00B0F0"/>
                </a:solidFill>
                <a:sym typeface="Wingdings" pitchFamily="2" charset="2"/>
              </a:rPr>
              <a:t>172.16.0.0/12</a:t>
            </a:r>
          </a:p>
          <a:p>
            <a:pPr lvl="2"/>
            <a:r>
              <a:rPr lang="en-US" dirty="0" smtClean="0">
                <a:solidFill>
                  <a:srgbClr val="00B0F0"/>
                </a:solidFill>
                <a:sym typeface="Wingdings" pitchFamily="2" charset="2"/>
              </a:rPr>
              <a:t>192.168.0.0/16</a:t>
            </a:r>
          </a:p>
          <a:p>
            <a:pPr lvl="1"/>
            <a:r>
              <a:rPr lang="en-US" dirty="0" smtClean="0">
                <a:solidFill>
                  <a:srgbClr val="00B0F0"/>
                </a:solidFill>
                <a:sym typeface="Wingdings" pitchFamily="2" charset="2"/>
              </a:rPr>
              <a:t>Provided you’re not using IPv6(lol) your home or office network probably uses these networks for your LAN (local area network) to address your local systems</a:t>
            </a:r>
          </a:p>
          <a:p>
            <a:pPr lvl="1"/>
            <a:r>
              <a:rPr lang="en-US" dirty="0" smtClean="0">
                <a:solidFill>
                  <a:srgbClr val="00B0F0"/>
                </a:solidFill>
                <a:sym typeface="Wingdings" pitchFamily="2" charset="2"/>
              </a:rPr>
              <a:t> RFC1918 addresses are commonly used with:</a:t>
            </a:r>
          </a:p>
          <a:p>
            <a:pPr lvl="2"/>
            <a:r>
              <a:rPr lang="en-US" dirty="0" smtClean="0">
                <a:solidFill>
                  <a:srgbClr val="00B0F0"/>
                </a:solidFill>
                <a:sym typeface="Wingdings" pitchFamily="2" charset="2"/>
              </a:rPr>
              <a:t>NAT (Network Address Translation)</a:t>
            </a:r>
          </a:p>
          <a:p>
            <a:pPr lvl="2"/>
            <a:r>
              <a:rPr lang="en-US" dirty="0" smtClean="0">
                <a:solidFill>
                  <a:srgbClr val="00B0F0"/>
                </a:solidFill>
                <a:sym typeface="Wingdings" pitchFamily="2" charset="2"/>
              </a:rPr>
              <a:t>PAT (Port Address Translation)</a:t>
            </a:r>
          </a:p>
          <a:p>
            <a:pPr lvl="3"/>
            <a:r>
              <a:rPr lang="en-US" dirty="0" smtClean="0">
                <a:solidFill>
                  <a:srgbClr val="00B0F0"/>
                </a:solidFill>
                <a:sym typeface="Wingdings" pitchFamily="2" charset="2"/>
              </a:rPr>
              <a:t>NAT/PAT allow you to “share” a public IP address (or multiple public IP addresses) to allow multiple systems on your network access to the internet without all of them needing public IP addresses</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Why do we care about RFC1918?</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236</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sym typeface="Wingdings" pitchFamily="2" charset="2"/>
              </a:rPr>
              <a:t>We will be creating an alias that defines ALL RFC1918 networks</a:t>
            </a:r>
          </a:p>
          <a:p>
            <a:r>
              <a:rPr lang="en-US" dirty="0" smtClean="0">
                <a:solidFill>
                  <a:srgbClr val="00B0F0"/>
                </a:solidFill>
                <a:sym typeface="Wingdings" pitchFamily="2" charset="2"/>
              </a:rPr>
              <a:t>This alias will be used to create firewall rules</a:t>
            </a:r>
          </a:p>
          <a:p>
            <a:pPr lvl="1"/>
            <a:r>
              <a:rPr lang="en-US" dirty="0" smtClean="0">
                <a:solidFill>
                  <a:srgbClr val="00B0F0"/>
                </a:solidFill>
                <a:sym typeface="Wingdings" pitchFamily="2" charset="2"/>
              </a:rPr>
              <a:t> Deny VMs on lab network segments the ability to connect to one another</a:t>
            </a:r>
          </a:p>
          <a:p>
            <a:pPr lvl="2"/>
            <a:r>
              <a:rPr lang="en-US" dirty="0" smtClean="0">
                <a:solidFill>
                  <a:srgbClr val="00B0F0"/>
                </a:solidFill>
                <a:sym typeface="Wingdings" pitchFamily="2" charset="2"/>
              </a:rPr>
              <a:t>Unless explicitly allowed</a:t>
            </a:r>
          </a:p>
          <a:p>
            <a:pPr lvl="1"/>
            <a:r>
              <a:rPr lang="en-US" dirty="0" smtClean="0">
                <a:solidFill>
                  <a:srgbClr val="00B0F0"/>
                </a:solidFill>
                <a:sym typeface="Wingdings" pitchFamily="2" charset="2"/>
              </a:rPr>
              <a:t>Deny other physical hosts on your local network from interacting with your lab VMs (or vice versa)</a:t>
            </a:r>
          </a:p>
          <a:p>
            <a:pPr lvl="2"/>
            <a:r>
              <a:rPr lang="en-US" dirty="0" smtClean="0">
                <a:solidFill>
                  <a:srgbClr val="00B0F0"/>
                </a:solidFill>
                <a:sym typeface="Wingdings" pitchFamily="2" charset="2"/>
              </a:rPr>
              <a:t>Prevent lab VMs from attacking other systems outside of their given network segment or the lab as a whole</a:t>
            </a:r>
          </a:p>
          <a:p>
            <a:pPr lvl="3"/>
            <a:r>
              <a:rPr lang="en-US" dirty="0" smtClean="0">
                <a:solidFill>
                  <a:srgbClr val="00B0F0"/>
                </a:solidFill>
                <a:sym typeface="Wingdings" pitchFamily="2" charset="2"/>
              </a:rPr>
              <a:t>Unless you explicitly allow it</a:t>
            </a:r>
          </a:p>
          <a:p>
            <a:pPr lvl="2"/>
            <a:r>
              <a:rPr lang="en-US" dirty="0" smtClean="0">
                <a:solidFill>
                  <a:srgbClr val="00B0F0"/>
                </a:solidFill>
                <a:sym typeface="Wingdings" pitchFamily="2" charset="2"/>
              </a:rPr>
              <a:t>Prevent other guests on the same physical network as your hypervisor from accessing your VMs </a:t>
            </a:r>
          </a:p>
          <a:p>
            <a:pPr lvl="3"/>
            <a:r>
              <a:rPr lang="en-US" dirty="0" smtClean="0">
                <a:solidFill>
                  <a:srgbClr val="00B0F0"/>
                </a:solidFill>
                <a:sym typeface="Wingdings" pitchFamily="2" charset="2"/>
              </a:rPr>
              <a:t>Again, unless you explicitly allow it</a:t>
            </a:r>
          </a:p>
          <a:p>
            <a:pPr lvl="3">
              <a:buNone/>
            </a:pPr>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Why do we care about RFC1918?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237</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Network isolation is very important</a:t>
            </a:r>
          </a:p>
          <a:p>
            <a:pPr lvl="1"/>
            <a:r>
              <a:rPr lang="en-US" dirty="0" smtClean="0">
                <a:solidFill>
                  <a:srgbClr val="00B0F0"/>
                </a:solidFill>
                <a:sym typeface="Wingdings" pitchFamily="2" charset="2"/>
              </a:rPr>
              <a:t>Keep lab things in your lab</a:t>
            </a:r>
          </a:p>
          <a:p>
            <a:pPr lvl="1"/>
            <a:r>
              <a:rPr lang="en-US" dirty="0" smtClean="0">
                <a:solidFill>
                  <a:srgbClr val="00B0F0"/>
                </a:solidFill>
                <a:sym typeface="Wingdings" pitchFamily="2" charset="2"/>
              </a:rPr>
              <a:t>Limit exposure to or from external systems</a:t>
            </a:r>
          </a:p>
          <a:p>
            <a:pPr lvl="1"/>
            <a:r>
              <a:rPr lang="en-US" dirty="0" smtClean="0">
                <a:solidFill>
                  <a:srgbClr val="00B0F0"/>
                </a:solidFill>
                <a:sym typeface="Wingdings" pitchFamily="2" charset="2"/>
              </a:rPr>
              <a:t>Good housekeeping</a:t>
            </a:r>
          </a:p>
          <a:p>
            <a:pPr lvl="1"/>
            <a:r>
              <a:rPr lang="en-US" dirty="0" smtClean="0">
                <a:solidFill>
                  <a:srgbClr val="00B0F0"/>
                </a:solidFill>
                <a:sym typeface="Wingdings" pitchFamily="2" charset="2"/>
              </a:rPr>
              <a:t>An alias for RFC1918 networks will help enforce segmentation, while minimizing firewall rule list complexity</a:t>
            </a: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the RFC1918 networks alias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238</a:t>
            </a:fld>
            <a:endParaRPr lang="en-US"/>
          </a:p>
        </p:txBody>
      </p:sp>
      <p:sp>
        <p:nvSpPr>
          <p:cNvPr id="12" name="Content Placeholder 11"/>
          <p:cNvSpPr>
            <a:spLocks noGrp="1"/>
          </p:cNvSpPr>
          <p:nvPr>
            <p:ph idx="1"/>
          </p:nvPr>
        </p:nvSpPr>
        <p:spPr/>
        <p:txBody>
          <a:bodyPr>
            <a:normAutofit fontScale="70000" lnSpcReduction="20000"/>
          </a:bodyPr>
          <a:lstStyle/>
          <a:p>
            <a:r>
              <a:rPr lang="en-US" dirty="0" smtClean="0">
                <a:solidFill>
                  <a:srgbClr val="00B0F0"/>
                </a:solidFill>
                <a:sym typeface="Wingdings" pitchFamily="2" charset="2"/>
              </a:rPr>
              <a:t>Navigate to Firewall &gt; Aliases</a:t>
            </a:r>
          </a:p>
          <a:p>
            <a:pPr lvl="1"/>
            <a:r>
              <a:rPr lang="en-US" dirty="0" smtClean="0">
                <a:solidFill>
                  <a:srgbClr val="00B0F0"/>
                </a:solidFill>
                <a:sym typeface="Wingdings" pitchFamily="2" charset="2"/>
              </a:rPr>
              <a:t>Default tab should be IP, simply click Add.</a:t>
            </a:r>
          </a:p>
          <a:p>
            <a:r>
              <a:rPr lang="en-US" dirty="0" smtClean="0">
                <a:solidFill>
                  <a:srgbClr val="00B0F0"/>
                </a:solidFill>
                <a:sym typeface="Wingdings" pitchFamily="2" charset="2"/>
              </a:rPr>
              <a:t>On the Firewall &gt; Aliases &gt; Edit page:</a:t>
            </a:r>
          </a:p>
          <a:p>
            <a:pPr lvl="1"/>
            <a:r>
              <a:rPr lang="en-US" dirty="0" smtClean="0">
                <a:solidFill>
                  <a:srgbClr val="00B0F0"/>
                </a:solidFill>
                <a:sym typeface="Wingdings" pitchFamily="2" charset="2"/>
              </a:rPr>
              <a:t>Name: RFC1918_Addresses</a:t>
            </a:r>
          </a:p>
          <a:p>
            <a:pPr lvl="1"/>
            <a:r>
              <a:rPr lang="en-US" dirty="0" smtClean="0">
                <a:solidFill>
                  <a:srgbClr val="00B0F0"/>
                </a:solidFill>
                <a:sym typeface="Wingdings" pitchFamily="2" charset="2"/>
              </a:rPr>
              <a:t>Description: Collection of RFC1918 Networks</a:t>
            </a:r>
          </a:p>
          <a:p>
            <a:pPr lvl="1"/>
            <a:r>
              <a:rPr lang="en-US" dirty="0" smtClean="0">
                <a:solidFill>
                  <a:srgbClr val="00B0F0"/>
                </a:solidFill>
                <a:sym typeface="Wingdings" pitchFamily="2" charset="2"/>
              </a:rPr>
              <a:t>Type: Network(s)</a:t>
            </a:r>
          </a:p>
          <a:p>
            <a:pPr lvl="1"/>
            <a:r>
              <a:rPr lang="en-US" dirty="0" smtClean="0">
                <a:solidFill>
                  <a:srgbClr val="00B0F0"/>
                </a:solidFill>
                <a:sym typeface="Wingdings" pitchFamily="2" charset="2"/>
              </a:rPr>
              <a:t>Click the Add Network button</a:t>
            </a:r>
          </a:p>
          <a:p>
            <a:pPr lvl="2"/>
            <a:r>
              <a:rPr lang="en-US" dirty="0" smtClean="0">
                <a:solidFill>
                  <a:srgbClr val="00B0F0"/>
                </a:solidFill>
                <a:sym typeface="Wingdings" pitchFamily="2" charset="2"/>
              </a:rPr>
              <a:t>Network 1: 10.0.0.0/8 Description: RFC1918 10.0.0.0/8 Networks</a:t>
            </a:r>
          </a:p>
          <a:p>
            <a:pPr lvl="2"/>
            <a:r>
              <a:rPr lang="en-US" dirty="0" smtClean="0">
                <a:solidFill>
                  <a:srgbClr val="00B0F0"/>
                </a:solidFill>
                <a:sym typeface="Wingdings" pitchFamily="2" charset="2"/>
              </a:rPr>
              <a:t>Network 2: 172.16.0.0/12 Description: RFC1918 172.16.0.0/12 Networks</a:t>
            </a:r>
          </a:p>
          <a:p>
            <a:pPr lvl="2"/>
            <a:r>
              <a:rPr lang="en-US" dirty="0" smtClean="0">
                <a:solidFill>
                  <a:srgbClr val="00B0F0"/>
                </a:solidFill>
                <a:sym typeface="Wingdings" pitchFamily="2" charset="2"/>
              </a:rPr>
              <a:t>Network 3: 192.168.0.0/16 Description: RFC1918 192.168.0.0/16 Networks</a:t>
            </a:r>
          </a:p>
          <a:p>
            <a:pPr lvl="1"/>
            <a:r>
              <a:rPr lang="en-US" dirty="0" smtClean="0">
                <a:solidFill>
                  <a:srgbClr val="00B0F0"/>
                </a:solidFill>
                <a:sym typeface="Wingdings" pitchFamily="2" charset="2"/>
              </a:rPr>
              <a:t>Click Save</a:t>
            </a:r>
          </a:p>
          <a:p>
            <a:r>
              <a:rPr lang="en-US" dirty="0" smtClean="0">
                <a:solidFill>
                  <a:srgbClr val="00B0F0"/>
                </a:solidFill>
                <a:sym typeface="Wingdings" pitchFamily="2" charset="2"/>
              </a:rPr>
              <a:t>Back on Firewall &gt; Aliases &gt; IP</a:t>
            </a:r>
          </a:p>
          <a:p>
            <a:pPr lvl="1"/>
            <a:r>
              <a:rPr lang="en-US" dirty="0" smtClean="0">
                <a:solidFill>
                  <a:srgbClr val="00B0F0"/>
                </a:solidFill>
                <a:sym typeface="Wingdings" pitchFamily="2" charset="2"/>
              </a:rPr>
              <a:t>Click Apply Changes</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r>
              <a:rPr lang="en-US" dirty="0" smtClean="0">
                <a:solidFill>
                  <a:srgbClr val="00B0F0"/>
                </a:solidFill>
              </a:rPr>
              <a:t>Creating the RFC1918 networks alias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239</a:t>
            </a:fld>
            <a:endParaRPr lang="en-US"/>
          </a:p>
        </p:txBody>
      </p:sp>
      <p:pic>
        <p:nvPicPr>
          <p:cNvPr id="6" name="Content Placeholder 5" descr="vbox-pfsense-part2-aliases3.png"/>
          <p:cNvPicPr>
            <a:picLocks noGrp="1" noChangeAspect="1"/>
          </p:cNvPicPr>
          <p:nvPr>
            <p:ph idx="1"/>
          </p:nvPr>
        </p:nvPicPr>
        <p:blipFill>
          <a:blip r:embed="rId2" cstate="print"/>
          <a:stretch>
            <a:fillRect/>
          </a:stretch>
        </p:blipFill>
        <p:spPr>
          <a:xfrm>
            <a:off x="914400" y="1219200"/>
            <a:ext cx="7315576" cy="1587582"/>
          </a:xfrm>
        </p:spPr>
      </p:pic>
      <p:pic>
        <p:nvPicPr>
          <p:cNvPr id="7" name="Picture 6" descr="vbox-pfsense-part2-aliases4.png"/>
          <p:cNvPicPr>
            <a:picLocks noChangeAspect="1"/>
          </p:cNvPicPr>
          <p:nvPr/>
        </p:nvPicPr>
        <p:blipFill>
          <a:blip r:embed="rId3" cstate="print"/>
          <a:stretch>
            <a:fillRect/>
          </a:stretch>
        </p:blipFill>
        <p:spPr>
          <a:xfrm>
            <a:off x="990600" y="3028753"/>
            <a:ext cx="7144117" cy="3829247"/>
          </a:xfrm>
          <a:prstGeom prst="rect">
            <a:avLst/>
          </a:prstGeom>
        </p:spPr>
      </p:pic>
      <p:cxnSp>
        <p:nvCxnSpPr>
          <p:cNvPr id="8" name="Straight Arrow Connector 7"/>
          <p:cNvCxnSpPr/>
          <p:nvPr/>
        </p:nvCxnSpPr>
        <p:spPr>
          <a:xfrm flipH="1">
            <a:off x="4724400" y="2667000"/>
            <a:ext cx="274320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Tools of the trade</a:t>
            </a:r>
            <a:endParaRPr lang="en-US" dirty="0">
              <a:solidFill>
                <a:srgbClr val="00B0F0"/>
              </a:solidFill>
            </a:endParaRPr>
          </a:p>
        </p:txBody>
      </p:sp>
      <p:sp>
        <p:nvSpPr>
          <p:cNvPr id="7" name="Content Placeholder 6"/>
          <p:cNvSpPr>
            <a:spLocks noGrp="1"/>
          </p:cNvSpPr>
          <p:nvPr>
            <p:ph idx="1"/>
          </p:nvPr>
        </p:nvSpPr>
        <p:spPr/>
        <p:txBody>
          <a:bodyPr>
            <a:normAutofit lnSpcReduction="10000"/>
          </a:bodyPr>
          <a:lstStyle/>
          <a:p>
            <a:r>
              <a:rPr lang="en-US" sz="3000" dirty="0" smtClean="0">
                <a:solidFill>
                  <a:srgbClr val="00B0F0"/>
                </a:solidFill>
              </a:rPr>
              <a:t>Useful software packages for your lab</a:t>
            </a:r>
          </a:p>
          <a:p>
            <a:pPr lvl="1"/>
            <a:r>
              <a:rPr lang="en-US" sz="2600" dirty="0" smtClean="0">
                <a:solidFill>
                  <a:srgbClr val="00B0F0"/>
                </a:solidFill>
              </a:rPr>
              <a:t>Installation ISOs (pfSense, Kali, Ubuntu 18.04)</a:t>
            </a:r>
          </a:p>
          <a:p>
            <a:pPr lvl="1"/>
            <a:r>
              <a:rPr lang="en-US" sz="2600" dirty="0" smtClean="0">
                <a:solidFill>
                  <a:srgbClr val="00B0F0"/>
                </a:solidFill>
              </a:rPr>
              <a:t>Pre-configured VMs (Metasploitable 2)</a:t>
            </a:r>
          </a:p>
          <a:p>
            <a:pPr lvl="1"/>
            <a:r>
              <a:rPr lang="en-US" sz="2600" dirty="0" smtClean="0">
                <a:solidFill>
                  <a:srgbClr val="00B0F0"/>
                </a:solidFill>
              </a:rPr>
              <a:t>Supporting applications (text editors, cli tools, remote access suites, etc.)</a:t>
            </a:r>
            <a:endParaRPr lang="en-US" sz="3000" dirty="0" smtClean="0">
              <a:solidFill>
                <a:srgbClr val="00B0F0"/>
              </a:solidFill>
            </a:endParaRPr>
          </a:p>
          <a:p>
            <a:pPr lvl="1"/>
            <a:r>
              <a:rPr lang="en-US" sz="3000" dirty="0" smtClean="0">
                <a:solidFill>
                  <a:srgbClr val="00B0F0"/>
                </a:solidFill>
              </a:rPr>
              <a:t>Websites to register to (splunk.com, snort.org)</a:t>
            </a:r>
          </a:p>
          <a:p>
            <a:r>
              <a:rPr lang="en-US" sz="3000" dirty="0" smtClean="0">
                <a:solidFill>
                  <a:srgbClr val="00B0F0"/>
                </a:solidFill>
              </a:rPr>
              <a:t>USB drive with the entire suite of tools (Windows, Linux, OSX) being distributed</a:t>
            </a:r>
          </a:p>
          <a:p>
            <a:pPr lvl="1"/>
            <a:r>
              <a:rPr lang="en-US" sz="2600" dirty="0" smtClean="0">
                <a:solidFill>
                  <a:srgbClr val="00B0F0"/>
                </a:solidFill>
              </a:rPr>
              <a:t>This chapter is more for your reference at home and if you want to share this training with others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a:t>
            </a:fld>
            <a:endParaRPr lang="en-US"/>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r>
              <a:rPr lang="en-US" dirty="0" smtClean="0">
                <a:solidFill>
                  <a:srgbClr val="00B0F0"/>
                </a:solidFill>
              </a:rPr>
              <a:t>Creating the RFC1918 networks alias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240</a:t>
            </a:fld>
            <a:endParaRPr lang="en-US"/>
          </a:p>
        </p:txBody>
      </p:sp>
      <p:pic>
        <p:nvPicPr>
          <p:cNvPr id="9" name="Content Placeholder 8" descr="vbox-pfsense-part2-aliases5.png"/>
          <p:cNvPicPr>
            <a:picLocks noGrp="1" noChangeAspect="1"/>
          </p:cNvPicPr>
          <p:nvPr>
            <p:ph idx="1"/>
          </p:nvPr>
        </p:nvPicPr>
        <p:blipFill>
          <a:blip r:embed="rId2" cstate="print"/>
          <a:stretch>
            <a:fillRect/>
          </a:stretch>
        </p:blipFill>
        <p:spPr>
          <a:xfrm>
            <a:off x="891986" y="3215448"/>
            <a:ext cx="7360028" cy="1295467"/>
          </a:xfrm>
        </p:spPr>
      </p:pic>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Introduction to Firewall Rule logic – “Default Deny any/any”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241</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Default deny any/any</a:t>
            </a:r>
          </a:p>
          <a:p>
            <a:pPr lvl="1"/>
            <a:r>
              <a:rPr lang="en-US" dirty="0" smtClean="0">
                <a:solidFill>
                  <a:srgbClr val="00B0F0"/>
                </a:solidFill>
                <a:sym typeface="Wingdings" pitchFamily="2" charset="2"/>
              </a:rPr>
              <a:t>If there are no rules that explicitly allow a particular type of traffic, most modern firewalls have a feature called “default deny”</a:t>
            </a:r>
          </a:p>
          <a:p>
            <a:pPr lvl="1"/>
            <a:r>
              <a:rPr lang="en-US" dirty="0" smtClean="0">
                <a:solidFill>
                  <a:srgbClr val="00B0F0"/>
                </a:solidFill>
                <a:sym typeface="Wingdings" pitchFamily="2" charset="2"/>
              </a:rPr>
              <a:t>Invisible firewall rule that says “If traffic recieved doesn’t match any of the rules on this interface that are allowed, then drop it”</a:t>
            </a: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Introduction to Firewall Rule logic – “Default Deny any/any”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242</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Default deny any/any</a:t>
            </a:r>
          </a:p>
          <a:p>
            <a:pPr lvl="1"/>
            <a:r>
              <a:rPr lang="en-US" dirty="0" smtClean="0">
                <a:solidFill>
                  <a:srgbClr val="00B0F0"/>
                </a:solidFill>
                <a:sym typeface="Wingdings" pitchFamily="2" charset="2"/>
              </a:rPr>
              <a:t>If there are no rules that explicitly allow a particular type of traffic, most modern firewalls have a feature called “default deny”</a:t>
            </a:r>
          </a:p>
          <a:p>
            <a:pPr lvl="1"/>
            <a:r>
              <a:rPr lang="en-US" dirty="0" smtClean="0">
                <a:solidFill>
                  <a:srgbClr val="00B0F0"/>
                </a:solidFill>
                <a:sym typeface="Wingdings" pitchFamily="2" charset="2"/>
              </a:rPr>
              <a:t>Invisible firewall rule that says “If traffic recieved doesn’t match any of the rules on this interface that are allowed, then drop it”</a:t>
            </a: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Introduction to Firewall Rule logic – “Order of Rule Processing”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243</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Firewall rule order matters a lot</a:t>
            </a:r>
          </a:p>
          <a:p>
            <a:pPr lvl="1"/>
            <a:r>
              <a:rPr lang="en-US" dirty="0" smtClean="0">
                <a:solidFill>
                  <a:srgbClr val="00B0F0"/>
                </a:solidFill>
                <a:sym typeface="Wingdings" pitchFamily="2" charset="2"/>
              </a:rPr>
              <a:t>Most will process rules from top-most to bottom</a:t>
            </a:r>
          </a:p>
          <a:p>
            <a:r>
              <a:rPr lang="en-US" dirty="0" smtClean="0">
                <a:solidFill>
                  <a:srgbClr val="00B0F0"/>
                </a:solidFill>
                <a:sym typeface="Wingdings" pitchFamily="2" charset="2"/>
              </a:rPr>
              <a:t>As it turns out, the order of Deny rules vs. Allow rules matters too</a:t>
            </a: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Introduction to Firewall Rule logic – “Order of Rule Processing”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244</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sym typeface="Wingdings" pitchFamily="2" charset="2"/>
              </a:rPr>
              <a:t>Example:</a:t>
            </a:r>
          </a:p>
          <a:p>
            <a:pPr lvl="1"/>
            <a:r>
              <a:rPr lang="en-US" dirty="0" smtClean="0">
                <a:solidFill>
                  <a:srgbClr val="00B0F0"/>
                </a:solidFill>
                <a:sym typeface="Wingdings" pitchFamily="2" charset="2"/>
              </a:rPr>
              <a:t>Two firewall rules:</a:t>
            </a:r>
          </a:p>
          <a:p>
            <a:pPr lvl="2"/>
            <a:r>
              <a:rPr lang="en-US" dirty="0" smtClean="0">
                <a:solidFill>
                  <a:srgbClr val="00B0F0"/>
                </a:solidFill>
                <a:sym typeface="Wingdings" pitchFamily="2" charset="2"/>
              </a:rPr>
              <a:t>Rule 1: Deny ICMP from source IP 10.0.0.1</a:t>
            </a:r>
          </a:p>
          <a:p>
            <a:pPr lvl="2"/>
            <a:r>
              <a:rPr lang="en-US" dirty="0" smtClean="0">
                <a:solidFill>
                  <a:srgbClr val="00B0F0"/>
                </a:solidFill>
                <a:sym typeface="Wingdings" pitchFamily="2" charset="2"/>
              </a:rPr>
              <a:t>Rule 2: Allow ICMP from source network 10.0.0.0/8</a:t>
            </a:r>
          </a:p>
          <a:p>
            <a:pPr lvl="2"/>
            <a:r>
              <a:rPr lang="en-US" dirty="0" smtClean="0">
                <a:solidFill>
                  <a:srgbClr val="00B0F0"/>
                </a:solidFill>
                <a:sym typeface="Wingdings" pitchFamily="2" charset="2"/>
              </a:rPr>
              <a:t>What happens when 10.0.0.1 tries to ping something that is NOT on the local network?</a:t>
            </a:r>
          </a:p>
          <a:p>
            <a:pPr lvl="3"/>
            <a:r>
              <a:rPr lang="en-US" dirty="0" smtClean="0">
                <a:solidFill>
                  <a:srgbClr val="00B0F0"/>
                </a:solidFill>
                <a:sym typeface="Wingdings" pitchFamily="2" charset="2"/>
              </a:rPr>
              <a:t>Deny rule gets evaluated first, any ICMP traffic from 10.0.0.1 to non-local hosts gets dropped</a:t>
            </a:r>
          </a:p>
          <a:p>
            <a:pPr lvl="2"/>
            <a:r>
              <a:rPr lang="en-US" dirty="0" smtClean="0">
                <a:solidFill>
                  <a:srgbClr val="00B0F0"/>
                </a:solidFill>
                <a:sym typeface="Wingdings" pitchFamily="2" charset="2"/>
              </a:rPr>
              <a:t>So what would happen of the rule order was switched? </a:t>
            </a:r>
          </a:p>
          <a:p>
            <a:pPr lvl="3"/>
            <a:r>
              <a:rPr lang="en-US" dirty="0" smtClean="0">
                <a:solidFill>
                  <a:srgbClr val="00B0F0"/>
                </a:solidFill>
                <a:sym typeface="Wingdings" pitchFamily="2" charset="2"/>
              </a:rPr>
              <a:t>All ICMP traffic from 10.0.0.0/8 source IP addresses would be allowed outbound, even traffic from 10.0.0.1</a:t>
            </a:r>
          </a:p>
          <a:p>
            <a:pPr lvl="2"/>
            <a:r>
              <a:rPr lang="en-US" dirty="0" smtClean="0">
                <a:solidFill>
                  <a:srgbClr val="00B0F0"/>
                </a:solidFill>
                <a:sym typeface="Wingdings" pitchFamily="2" charset="2"/>
              </a:rPr>
              <a:t>What happens when 10.0.0.1 tries to make an outbound connection on port 23/tcp to an external host?</a:t>
            </a:r>
          </a:p>
          <a:p>
            <a:pPr lvl="3"/>
            <a:r>
              <a:rPr lang="en-US" smtClean="0">
                <a:solidFill>
                  <a:srgbClr val="00B0F0"/>
                </a:solidFill>
                <a:sym typeface="Wingdings" pitchFamily="2" charset="2"/>
              </a:rPr>
              <a:t>Assuming the default deny any/any, and assuming this traffic is trying to reach a non-local network host, this traffic would be dropped by the firewall, because there is no rule explicitly allowing it</a:t>
            </a:r>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BEEF UP THEM FIREWALL RULES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245</a:t>
            </a:fld>
            <a:endParaRPr lang="en-US"/>
          </a:p>
        </p:txBody>
      </p:sp>
      <p:sp>
        <p:nvSpPr>
          <p:cNvPr id="12" name="Content Placeholder 11"/>
          <p:cNvSpPr>
            <a:spLocks noGrp="1"/>
          </p:cNvSpPr>
          <p:nvPr>
            <p:ph idx="1"/>
          </p:nvPr>
        </p:nvSpPr>
        <p:spPr/>
        <p:txBody>
          <a:bodyPr>
            <a:normAutofit fontScale="92500"/>
          </a:bodyPr>
          <a:lstStyle/>
          <a:p>
            <a:r>
              <a:rPr lang="en-US" dirty="0" smtClean="0">
                <a:solidFill>
                  <a:srgbClr val="00B0F0"/>
                </a:solidFill>
                <a:sym typeface="Wingdings" pitchFamily="2" charset="2"/>
              </a:rPr>
              <a:t>I’m going to show you a collection of screen caps of what your firewall rules should look like</a:t>
            </a:r>
          </a:p>
          <a:p>
            <a:pPr lvl="1"/>
            <a:r>
              <a:rPr lang="en-US" dirty="0" smtClean="0">
                <a:solidFill>
                  <a:srgbClr val="00B0F0"/>
                </a:solidFill>
                <a:sym typeface="Wingdings" pitchFamily="2" charset="2"/>
              </a:rPr>
              <a:t>One screen cap per interface – WAN, LAN and OPT1</a:t>
            </a:r>
          </a:p>
          <a:p>
            <a:r>
              <a:rPr lang="en-US" dirty="0" smtClean="0">
                <a:solidFill>
                  <a:srgbClr val="00B0F0"/>
                </a:solidFill>
                <a:sym typeface="Wingdings" pitchFamily="2" charset="2"/>
              </a:rPr>
              <a:t>Configuring the interfaces with the proper firewall rules will be an excercise for you perform</a:t>
            </a:r>
          </a:p>
          <a:p>
            <a:pPr lvl="1"/>
            <a:r>
              <a:rPr lang="en-US" dirty="0" smtClean="0">
                <a:solidFill>
                  <a:srgbClr val="00B0F0"/>
                </a:solidFill>
                <a:sym typeface="Wingdings" pitchFamily="2" charset="2"/>
              </a:rPr>
              <a:t>Your firewall rules should be in the </a:t>
            </a:r>
            <a:r>
              <a:rPr lang="en-US" b="1" u="sng" dirty="0" smtClean="0">
                <a:solidFill>
                  <a:srgbClr val="00B0F0"/>
                </a:solidFill>
                <a:sym typeface="Wingdings" pitchFamily="2" charset="2"/>
              </a:rPr>
              <a:t>exact same order </a:t>
            </a:r>
            <a:r>
              <a:rPr lang="en-US" dirty="0" smtClean="0">
                <a:solidFill>
                  <a:srgbClr val="00B0F0"/>
                </a:solidFill>
                <a:sym typeface="Wingdings" pitchFamily="2" charset="2"/>
              </a:rPr>
              <a:t>as presented. Drag and drop to change the processing order as needed</a:t>
            </a: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WAN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246</a:t>
            </a:fld>
            <a:endParaRPr lang="en-US"/>
          </a:p>
        </p:txBody>
      </p:sp>
      <p:pic>
        <p:nvPicPr>
          <p:cNvPr id="6" name="Content Placeholder 5" descr="vbox-pfsense-part2-fwrules1.png"/>
          <p:cNvPicPr>
            <a:picLocks noGrp="1" noChangeAspect="1"/>
          </p:cNvPicPr>
          <p:nvPr>
            <p:ph idx="1"/>
          </p:nvPr>
        </p:nvPicPr>
        <p:blipFill>
          <a:blip r:embed="rId2" cstate="print"/>
          <a:stretch>
            <a:fillRect/>
          </a:stretch>
        </p:blipFill>
        <p:spPr>
          <a:xfrm>
            <a:off x="942788" y="2932858"/>
            <a:ext cx="7258423" cy="1860646"/>
          </a:xfrm>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LAN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247</a:t>
            </a:fld>
            <a:endParaRPr lang="en-US"/>
          </a:p>
        </p:txBody>
      </p:sp>
      <p:pic>
        <p:nvPicPr>
          <p:cNvPr id="6" name="Content Placeholder 5" descr="vbox-pfsense-part2-fwrules2.png"/>
          <p:cNvPicPr>
            <a:picLocks noGrp="1" noChangeAspect="1"/>
          </p:cNvPicPr>
          <p:nvPr>
            <p:ph idx="1"/>
          </p:nvPr>
        </p:nvPicPr>
        <p:blipFill>
          <a:blip r:embed="rId2" cstate="print"/>
          <a:stretch>
            <a:fillRect/>
          </a:stretch>
        </p:blipFill>
        <p:spPr>
          <a:xfrm>
            <a:off x="942788" y="1837427"/>
            <a:ext cx="7258423" cy="4051508"/>
          </a:xfrm>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248</a:t>
            </a:fld>
            <a:endParaRPr lang="en-US"/>
          </a:p>
        </p:txBody>
      </p:sp>
      <p:pic>
        <p:nvPicPr>
          <p:cNvPr id="8" name="Content Placeholder 7" descr="vbox-pfsense-part2-fwrules3.png"/>
          <p:cNvPicPr>
            <a:picLocks noGrp="1" noChangeAspect="1"/>
          </p:cNvPicPr>
          <p:nvPr>
            <p:ph idx="1"/>
          </p:nvPr>
        </p:nvPicPr>
        <p:blipFill>
          <a:blip r:embed="rId2" cstate="print"/>
          <a:stretch>
            <a:fillRect/>
          </a:stretch>
        </p:blipFill>
        <p:spPr>
          <a:xfrm>
            <a:off x="942788" y="2316877"/>
            <a:ext cx="7258423" cy="3092609"/>
          </a:xfrm>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Explanation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249</a:t>
            </a:fld>
            <a:endParaRPr lang="en-US"/>
          </a:p>
        </p:txBody>
      </p:sp>
      <p:sp>
        <p:nvSpPr>
          <p:cNvPr id="12" name="Content Placeholder 11"/>
          <p:cNvSpPr>
            <a:spLocks noGrp="1"/>
          </p:cNvSpPr>
          <p:nvPr>
            <p:ph idx="1"/>
          </p:nvPr>
        </p:nvSpPr>
        <p:spPr/>
        <p:txBody>
          <a:bodyPr>
            <a:normAutofit lnSpcReduction="10000"/>
          </a:bodyPr>
          <a:lstStyle/>
          <a:p>
            <a:r>
              <a:rPr lang="en-US" dirty="0" smtClean="0">
                <a:solidFill>
                  <a:srgbClr val="00B0F0"/>
                </a:solidFill>
                <a:sym typeface="Wingdings" pitchFamily="2" charset="2"/>
              </a:rPr>
              <a:t>WAN</a:t>
            </a:r>
          </a:p>
          <a:p>
            <a:pPr lvl="1"/>
            <a:r>
              <a:rPr lang="en-US" dirty="0" smtClean="0">
                <a:solidFill>
                  <a:srgbClr val="00B0F0"/>
                </a:solidFill>
                <a:sym typeface="Wingdings" pitchFamily="2" charset="2"/>
              </a:rPr>
              <a:t>Pretty self-explanitory – we don’t want anything coming in to our lab network.</a:t>
            </a:r>
          </a:p>
          <a:p>
            <a:pPr lvl="1"/>
            <a:r>
              <a:rPr lang="en-US" dirty="0" smtClean="0">
                <a:solidFill>
                  <a:srgbClr val="00B0F0"/>
                </a:solidFill>
                <a:sym typeface="Wingdings" pitchFamily="2" charset="2"/>
              </a:rPr>
              <a:t>Tip: These are default rules. They can be disabled by clicking the gear option and unchecking block RFC1918 and/or Block Bogon Networks.</a:t>
            </a:r>
          </a:p>
          <a:p>
            <a:pPr lvl="1"/>
            <a:r>
              <a:rPr lang="en-US" dirty="0" smtClean="0">
                <a:solidFill>
                  <a:srgbClr val="00B0F0"/>
                </a:solidFill>
                <a:sym typeface="Wingdings" pitchFamily="2" charset="2"/>
              </a:rPr>
              <a:t>Tip2: Even if they weren’t enabled, it wouldn’t matter due to the default deny any/any. Ain’t nothin’ coming in </a:t>
            </a:r>
          </a:p>
          <a:p>
            <a:pPr lvl="2"/>
            <a:r>
              <a:rPr lang="en-US" dirty="0" smtClean="0">
                <a:solidFill>
                  <a:srgbClr val="00B0F0"/>
                </a:solidFill>
                <a:sym typeface="Wingdings" pitchFamily="2" charset="2"/>
              </a:rPr>
              <a:t>And thats how we want it.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Tools of the Trade – ISOs and VMs</a:t>
            </a:r>
            <a:endParaRPr lang="en-US" dirty="0">
              <a:solidFill>
                <a:srgbClr val="00B0F0"/>
              </a:solidFill>
            </a:endParaRPr>
          </a:p>
        </p:txBody>
      </p:sp>
      <p:sp>
        <p:nvSpPr>
          <p:cNvPr id="7" name="Content Placeholder 6"/>
          <p:cNvSpPr>
            <a:spLocks noGrp="1"/>
          </p:cNvSpPr>
          <p:nvPr>
            <p:ph idx="1"/>
          </p:nvPr>
        </p:nvSpPr>
        <p:spPr>
          <a:xfrm>
            <a:off x="457200" y="1600200"/>
            <a:ext cx="8229600" cy="5181600"/>
          </a:xfrm>
        </p:spPr>
        <p:txBody>
          <a:bodyPr>
            <a:normAutofit lnSpcReduction="10000"/>
          </a:bodyPr>
          <a:lstStyle/>
          <a:p>
            <a:r>
              <a:rPr lang="en-US" sz="2600" dirty="0" smtClean="0">
                <a:solidFill>
                  <a:srgbClr val="00B0F0"/>
                </a:solidFill>
              </a:rPr>
              <a:t>Download the following:</a:t>
            </a:r>
          </a:p>
          <a:p>
            <a:pPr lvl="1"/>
            <a:r>
              <a:rPr lang="en-US" sz="2200" dirty="0" smtClean="0">
                <a:solidFill>
                  <a:srgbClr val="00B0F0"/>
                </a:solidFill>
              </a:rPr>
              <a:t>pfSense – FreeBSD based firewall distribution</a:t>
            </a:r>
          </a:p>
          <a:p>
            <a:pPr lvl="2"/>
            <a:r>
              <a:rPr lang="en-US" sz="1800" dirty="0" smtClean="0">
                <a:solidFill>
                  <a:srgbClr val="00B0F0"/>
                </a:solidFill>
              </a:rPr>
              <a:t>https://pfsense.org/download/</a:t>
            </a:r>
          </a:p>
          <a:p>
            <a:pPr lvl="3"/>
            <a:r>
              <a:rPr lang="en-US" sz="1400" dirty="0" smtClean="0">
                <a:solidFill>
                  <a:srgbClr val="00B0F0"/>
                </a:solidFill>
              </a:rPr>
              <a:t>Select “AMD64” as architecture, “CD Image (ISO) Installer” as Installer, Closest geographical mirror, then click “Download”</a:t>
            </a:r>
          </a:p>
          <a:p>
            <a:pPr lvl="1"/>
            <a:r>
              <a:rPr lang="en-US" sz="2200" dirty="0" smtClean="0">
                <a:solidFill>
                  <a:srgbClr val="00B0F0"/>
                </a:solidFill>
              </a:rPr>
              <a:t>Kali Linux – Debian-based penetration testing distribution</a:t>
            </a:r>
          </a:p>
          <a:p>
            <a:pPr lvl="2"/>
            <a:r>
              <a:rPr lang="en-US" sz="1800" dirty="0" smtClean="0">
                <a:solidFill>
                  <a:srgbClr val="00B0F0"/>
                </a:solidFill>
              </a:rPr>
              <a:t>https://kali.org/downloads</a:t>
            </a:r>
          </a:p>
          <a:p>
            <a:pPr lvl="3"/>
            <a:r>
              <a:rPr lang="en-US" sz="1400" dirty="0" smtClean="0">
                <a:solidFill>
                  <a:srgbClr val="00B0F0"/>
                </a:solidFill>
              </a:rPr>
              <a:t>Locate “Kali Linux 64 bit”, and click on “HTTP”</a:t>
            </a:r>
          </a:p>
          <a:p>
            <a:pPr lvl="1"/>
            <a:r>
              <a:rPr lang="en-US" sz="2200" dirty="0" smtClean="0">
                <a:solidFill>
                  <a:srgbClr val="00B0F0"/>
                </a:solidFill>
              </a:rPr>
              <a:t>Ubuntu Server – A stable and easy to use Linux server distribution</a:t>
            </a:r>
          </a:p>
          <a:p>
            <a:pPr lvl="2"/>
            <a:r>
              <a:rPr lang="en-US" sz="1800" dirty="0" smtClean="0">
                <a:solidFill>
                  <a:srgbClr val="00B0F0"/>
                </a:solidFill>
              </a:rPr>
              <a:t>https://www.ubuntu.com/download/server</a:t>
            </a:r>
          </a:p>
          <a:p>
            <a:pPr lvl="3"/>
            <a:r>
              <a:rPr lang="en-US" sz="1400" dirty="0" smtClean="0">
                <a:solidFill>
                  <a:srgbClr val="00B0F0"/>
                </a:solidFill>
              </a:rPr>
              <a:t>Always select the latest LTS (Long-Term Support) release</a:t>
            </a:r>
          </a:p>
          <a:p>
            <a:pPr lvl="1"/>
            <a:r>
              <a:rPr lang="en-US" sz="2200" dirty="0" smtClean="0">
                <a:solidFill>
                  <a:srgbClr val="00B0F0"/>
                </a:solidFill>
              </a:rPr>
              <a:t>Metasploitable 2 – An intentionally vulnerable Linux VM</a:t>
            </a:r>
          </a:p>
          <a:p>
            <a:pPr lvl="2"/>
            <a:r>
              <a:rPr lang="en-US" sz="1800" dirty="0" smtClean="0">
                <a:solidFill>
                  <a:srgbClr val="00B0F0"/>
                </a:solidFill>
              </a:rPr>
              <a:t>https://sourceforge.net/projects/metasploitable/files/Metasploitable2/</a:t>
            </a:r>
          </a:p>
          <a:p>
            <a:pPr lvl="3"/>
            <a:r>
              <a:rPr lang="en-US" sz="1400" dirty="0" smtClean="0">
                <a:solidFill>
                  <a:srgbClr val="00B0F0"/>
                </a:solidFill>
              </a:rPr>
              <a:t>Select “Download Latest Version” (metasploitable-linux-2.0.0.zip)</a:t>
            </a:r>
          </a:p>
          <a:p>
            <a:pPr lvl="3"/>
            <a:r>
              <a:rPr lang="en-US" sz="1400" dirty="0" smtClean="0">
                <a:solidFill>
                  <a:srgbClr val="00B0F0"/>
                </a:solidFill>
              </a:rPr>
              <a:t>Note: you will need a compression tool to unzip and use this VM (covered shortly)</a:t>
            </a:r>
          </a:p>
          <a:p>
            <a:pPr lvl="2"/>
            <a:endParaRPr lang="en-US" sz="1800"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a:t>
            </a:fld>
            <a:endParaRPr 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Explanation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250</a:t>
            </a:fld>
            <a:endParaRPr lang="en-US"/>
          </a:p>
        </p:txBody>
      </p:sp>
      <p:sp>
        <p:nvSpPr>
          <p:cNvPr id="12" name="Content Placeholder 11"/>
          <p:cNvSpPr>
            <a:spLocks noGrp="1"/>
          </p:cNvSpPr>
          <p:nvPr>
            <p:ph idx="1"/>
          </p:nvPr>
        </p:nvSpPr>
        <p:spPr>
          <a:xfrm>
            <a:off x="457200" y="1143000"/>
            <a:ext cx="8229600" cy="5334000"/>
          </a:xfrm>
        </p:spPr>
        <p:txBody>
          <a:bodyPr>
            <a:normAutofit fontScale="70000" lnSpcReduction="20000"/>
          </a:bodyPr>
          <a:lstStyle/>
          <a:p>
            <a:r>
              <a:rPr lang="en-US" dirty="0" smtClean="0">
                <a:solidFill>
                  <a:srgbClr val="00B0F0"/>
                </a:solidFill>
                <a:sym typeface="Wingdings" pitchFamily="2" charset="2"/>
              </a:rPr>
              <a:t>LAN</a:t>
            </a:r>
          </a:p>
          <a:p>
            <a:pPr lvl="1"/>
            <a:r>
              <a:rPr lang="en-US" dirty="0" smtClean="0">
                <a:solidFill>
                  <a:srgbClr val="00B0F0"/>
                </a:solidFill>
                <a:sym typeface="Wingdings" pitchFamily="2" charset="2"/>
              </a:rPr>
              <a:t>First rule: Better anti-lockout rule. Allows hypervisor host-only network adapter access to webconfigurator.</a:t>
            </a:r>
          </a:p>
          <a:p>
            <a:pPr lvl="1"/>
            <a:r>
              <a:rPr lang="en-US" dirty="0" smtClean="0">
                <a:solidFill>
                  <a:srgbClr val="00B0F0"/>
                </a:solidFill>
                <a:sym typeface="Wingdings" pitchFamily="2" charset="2"/>
              </a:rPr>
              <a:t>No other systems on this network can access the webconfigurator</a:t>
            </a:r>
          </a:p>
          <a:p>
            <a:pPr lvl="1"/>
            <a:r>
              <a:rPr lang="en-US" dirty="0" smtClean="0">
                <a:solidFill>
                  <a:srgbClr val="00B0F0"/>
                </a:solidFill>
                <a:sym typeface="Wingdings" pitchFamily="2" charset="2"/>
              </a:rPr>
              <a:t>Next 3 rules: Allow VMs on LAN network to use pfsense for DNS, NTP, and HTTP/FTP proxy services</a:t>
            </a:r>
          </a:p>
          <a:p>
            <a:pPr lvl="2"/>
            <a:r>
              <a:rPr lang="en-US" dirty="0" smtClean="0">
                <a:solidFill>
                  <a:srgbClr val="00B0F0"/>
                </a:solidFill>
                <a:sym typeface="Wingdings" pitchFamily="2" charset="2"/>
              </a:rPr>
              <a:t>We’ll be setting up NTP momentarily...</a:t>
            </a:r>
          </a:p>
          <a:p>
            <a:pPr lvl="1"/>
            <a:r>
              <a:rPr lang="en-US" dirty="0" smtClean="0">
                <a:solidFill>
                  <a:srgbClr val="00B0F0"/>
                </a:solidFill>
                <a:sym typeface="Wingdings" pitchFamily="2" charset="2"/>
              </a:rPr>
              <a:t>Fifth rule: Explicitly allows our hypervisor host-only interface to SSH to the kali linux VM</a:t>
            </a:r>
          </a:p>
          <a:p>
            <a:pPr lvl="2"/>
            <a:r>
              <a:rPr lang="en-US" dirty="0" smtClean="0">
                <a:solidFill>
                  <a:srgbClr val="00B0F0"/>
                </a:solidFill>
                <a:sym typeface="Wingdings" pitchFamily="2" charset="2"/>
              </a:rPr>
              <a:t>This is for a future chapter...</a:t>
            </a:r>
          </a:p>
          <a:p>
            <a:pPr lvl="1"/>
            <a:r>
              <a:rPr lang="en-US" dirty="0" smtClean="0">
                <a:solidFill>
                  <a:srgbClr val="00B0F0"/>
                </a:solidFill>
                <a:sym typeface="Wingdings" pitchFamily="2" charset="2"/>
              </a:rPr>
              <a:t>Sixth rule: Boundary enforcement – disallows LAN VMs from talking to systems on other network segments</a:t>
            </a:r>
          </a:p>
          <a:p>
            <a:pPr lvl="1"/>
            <a:r>
              <a:rPr lang="en-US" dirty="0" smtClean="0">
                <a:solidFill>
                  <a:srgbClr val="00B0F0"/>
                </a:solidFill>
                <a:sym typeface="Wingdings" pitchFamily="2" charset="2"/>
              </a:rPr>
              <a:t>Seventh rule: Allows LAN VMs outbound access over HTTPS for downloading updates, etc.</a:t>
            </a:r>
          </a:p>
          <a:p>
            <a:pPr lvl="2"/>
            <a:r>
              <a:rPr lang="en-US" dirty="0" smtClean="0">
                <a:solidFill>
                  <a:srgbClr val="00B0F0"/>
                </a:solidFill>
                <a:sym typeface="Wingdings" pitchFamily="2" charset="2"/>
              </a:rPr>
              <a:t>Specifically placed AFTER Rule 6. Takes advantage of order of firewall rule processing</a:t>
            </a:r>
          </a:p>
          <a:p>
            <a:pPr lvl="1"/>
            <a:r>
              <a:rPr lang="en-US" dirty="0" smtClean="0">
                <a:solidFill>
                  <a:srgbClr val="00B0F0"/>
                </a:solidFill>
                <a:sym typeface="Wingdings" pitchFamily="2" charset="2"/>
              </a:rPr>
              <a:t>Rule 8: Explicit deny any/any</a:t>
            </a:r>
          </a:p>
          <a:p>
            <a:pPr lvl="2"/>
            <a:r>
              <a:rPr lang="en-US" dirty="0" smtClean="0">
                <a:solidFill>
                  <a:srgbClr val="00B0F0"/>
                </a:solidFill>
                <a:sym typeface="Wingdings" pitchFamily="2" charset="2"/>
              </a:rPr>
              <a:t>Technically not needed, but created to serve as a reminder that the implicit deny any/any rule is a thing.</a:t>
            </a: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Explanation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251</a:t>
            </a:fld>
            <a:endParaRPr lang="en-US"/>
          </a:p>
        </p:txBody>
      </p:sp>
      <p:sp>
        <p:nvSpPr>
          <p:cNvPr id="12" name="Content Placeholder 11"/>
          <p:cNvSpPr>
            <a:spLocks noGrp="1"/>
          </p:cNvSpPr>
          <p:nvPr>
            <p:ph idx="1"/>
          </p:nvPr>
        </p:nvSpPr>
        <p:spPr>
          <a:xfrm>
            <a:off x="457200" y="1143000"/>
            <a:ext cx="8229600" cy="5486400"/>
          </a:xfrm>
        </p:spPr>
        <p:txBody>
          <a:bodyPr>
            <a:normAutofit fontScale="62500" lnSpcReduction="20000"/>
          </a:bodyPr>
          <a:lstStyle/>
          <a:p>
            <a:r>
              <a:rPr lang="en-US" dirty="0" smtClean="0">
                <a:solidFill>
                  <a:srgbClr val="00B0F0"/>
                </a:solidFill>
                <a:sym typeface="Wingdings" pitchFamily="2" charset="2"/>
              </a:rPr>
              <a:t>OPT1</a:t>
            </a:r>
          </a:p>
          <a:p>
            <a:pPr lvl="1"/>
            <a:r>
              <a:rPr lang="en-US" dirty="0" smtClean="0">
                <a:solidFill>
                  <a:srgbClr val="00B0F0"/>
                </a:solidFill>
                <a:sym typeface="Wingdings" pitchFamily="2" charset="2"/>
              </a:rPr>
              <a:t>Rule 1: Explicitly created to ensure Metasploitable 2 VM has ZERO outside network connectivity. Period.</a:t>
            </a:r>
          </a:p>
          <a:p>
            <a:pPr lvl="2"/>
            <a:r>
              <a:rPr lang="en-US" dirty="0" smtClean="0">
                <a:solidFill>
                  <a:srgbClr val="00B0F0"/>
                </a:solidFill>
                <a:sym typeface="Wingdings" pitchFamily="2" charset="2"/>
              </a:rPr>
              <a:t>Placed at the top to ensure it has the highest rule priority, order of rule processing</a:t>
            </a:r>
          </a:p>
          <a:p>
            <a:pPr lvl="1"/>
            <a:r>
              <a:rPr lang="en-US" dirty="0" smtClean="0">
                <a:solidFill>
                  <a:srgbClr val="00B0F0"/>
                </a:solidFill>
                <a:sym typeface="Wingdings" pitchFamily="2" charset="2"/>
              </a:rPr>
              <a:t>Rules 2-4: Same as LAN interface</a:t>
            </a:r>
          </a:p>
          <a:p>
            <a:pPr lvl="2"/>
            <a:r>
              <a:rPr lang="en-US" dirty="0" smtClean="0">
                <a:solidFill>
                  <a:srgbClr val="00B0F0"/>
                </a:solidFill>
                <a:sym typeface="Wingdings" pitchFamily="2" charset="2"/>
              </a:rPr>
              <a:t>Allow pfsense VM to be used for DNS, NTP, and proxy services</a:t>
            </a:r>
          </a:p>
          <a:p>
            <a:pPr lvl="1"/>
            <a:r>
              <a:rPr lang="en-US" dirty="0" smtClean="0">
                <a:solidFill>
                  <a:srgbClr val="00B0F0"/>
                </a:solidFill>
                <a:sym typeface="Wingdings" pitchFamily="2" charset="2"/>
              </a:rPr>
              <a:t>Rule 5: Same as LAN interface rule 6</a:t>
            </a:r>
          </a:p>
          <a:p>
            <a:pPr lvl="2"/>
            <a:r>
              <a:rPr lang="en-US" dirty="0" smtClean="0">
                <a:solidFill>
                  <a:srgbClr val="00B0F0"/>
                </a:solidFill>
                <a:sym typeface="Wingdings" pitchFamily="2" charset="2"/>
              </a:rPr>
              <a:t>Boundary enforcement, ensure OPT1 VMs cannot talk to other network segments without explicit permission</a:t>
            </a:r>
          </a:p>
          <a:p>
            <a:pPr lvl="1"/>
            <a:r>
              <a:rPr lang="en-US" dirty="0" smtClean="0">
                <a:solidFill>
                  <a:srgbClr val="00B0F0"/>
                </a:solidFill>
                <a:sym typeface="Wingdings" pitchFamily="2" charset="2"/>
              </a:rPr>
              <a:t>Rules 6,7: Explicitly deny HTTP and/or FTP outbound</a:t>
            </a:r>
          </a:p>
          <a:p>
            <a:pPr lvl="2"/>
            <a:r>
              <a:rPr lang="en-US" dirty="0" smtClean="0">
                <a:solidFill>
                  <a:srgbClr val="00B0F0"/>
                </a:solidFill>
                <a:sym typeface="Wingdings" pitchFamily="2" charset="2"/>
              </a:rPr>
              <a:t>We want to force all VMs in our lab network to use the squid proxy for HTTP and FTP traffic</a:t>
            </a:r>
          </a:p>
          <a:p>
            <a:pPr lvl="1"/>
            <a:r>
              <a:rPr lang="en-US" dirty="0" smtClean="0">
                <a:solidFill>
                  <a:srgbClr val="00B0F0"/>
                </a:solidFill>
                <a:sym typeface="Wingdings" pitchFamily="2" charset="2"/>
              </a:rPr>
              <a:t>Rule 8: Allow any/any outbound</a:t>
            </a:r>
          </a:p>
          <a:p>
            <a:pPr lvl="2"/>
            <a:r>
              <a:rPr lang="en-US" dirty="0" smtClean="0">
                <a:solidFill>
                  <a:srgbClr val="00B0F0"/>
                </a:solidFill>
                <a:sym typeface="Wingdings" pitchFamily="2" charset="2"/>
              </a:rPr>
              <a:t>Any traffic not explicitly defined/blocked above will be allowed out</a:t>
            </a:r>
          </a:p>
          <a:p>
            <a:pPr lvl="2"/>
            <a:r>
              <a:rPr lang="en-US" dirty="0" smtClean="0">
                <a:solidFill>
                  <a:srgbClr val="00B0F0"/>
                </a:solidFill>
                <a:sym typeface="Wingdings" pitchFamily="2" charset="2"/>
              </a:rPr>
              <a:t>Meant to make OPT1 serve as a “malware analysis” network</a:t>
            </a:r>
          </a:p>
          <a:p>
            <a:pPr lvl="2"/>
            <a:r>
              <a:rPr lang="en-US" dirty="0" smtClean="0">
                <a:solidFill>
                  <a:srgbClr val="00B0F0"/>
                </a:solidFill>
                <a:sym typeface="Wingdings" pitchFamily="2" charset="2"/>
              </a:rPr>
              <a:t>A lot of malware uses custom C2, custom ports, custom protocols, etc.</a:t>
            </a:r>
          </a:p>
          <a:p>
            <a:pPr lvl="2"/>
            <a:r>
              <a:rPr lang="en-US" dirty="0" smtClean="0">
                <a:solidFill>
                  <a:srgbClr val="00B0F0"/>
                </a:solidFill>
                <a:sym typeface="Wingdings" pitchFamily="2" charset="2"/>
              </a:rPr>
              <a:t>Rule setup protects local networks from malware attempting to connect, but allows outbound connectivity for additional malware (e.g. Second/third stage implants, C2, etc.)</a:t>
            </a:r>
          </a:p>
          <a:p>
            <a:pPr lvl="2"/>
            <a:r>
              <a:rPr lang="en-US" dirty="0" smtClean="0">
                <a:solidFill>
                  <a:srgbClr val="00B0F0"/>
                </a:solidFill>
                <a:sym typeface="Wingdings" pitchFamily="2" charset="2"/>
              </a:rPr>
              <a:t>Don’t plan on using OPT1 for malware analysis? Delete rules 6-8. Add allow HTTPS outbound as rule 6 (LAN interface rule 7), optionally add explicit deny any/any (LAN interface rule 8)</a:t>
            </a: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Note: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252</a:t>
            </a:fld>
            <a:endParaRPr lang="en-US"/>
          </a:p>
        </p:txBody>
      </p:sp>
      <p:sp>
        <p:nvSpPr>
          <p:cNvPr id="12" name="Content Placeholder 11"/>
          <p:cNvSpPr>
            <a:spLocks noGrp="1"/>
          </p:cNvSpPr>
          <p:nvPr>
            <p:ph idx="1"/>
          </p:nvPr>
        </p:nvSpPr>
        <p:spPr>
          <a:xfrm>
            <a:off x="457200" y="1143000"/>
            <a:ext cx="8229600" cy="5334000"/>
          </a:xfrm>
        </p:spPr>
        <p:txBody>
          <a:bodyPr>
            <a:normAutofit fontScale="77500" lnSpcReduction="20000"/>
          </a:bodyPr>
          <a:lstStyle/>
          <a:p>
            <a:r>
              <a:rPr lang="en-US" dirty="0" smtClean="0">
                <a:solidFill>
                  <a:srgbClr val="00B0F0"/>
                </a:solidFill>
                <a:sym typeface="Wingdings" pitchFamily="2" charset="2"/>
              </a:rPr>
              <a:t>Firewall rules, like Siths deal in absolutes</a:t>
            </a:r>
          </a:p>
          <a:p>
            <a:pPr lvl="1"/>
            <a:r>
              <a:rPr lang="en-US" dirty="0" smtClean="0">
                <a:solidFill>
                  <a:srgbClr val="00B0F0"/>
                </a:solidFill>
                <a:sym typeface="Wingdings" pitchFamily="2" charset="2"/>
              </a:rPr>
              <a:t>If there isn’t a rule that explicitly allows your traffic outbound, then you will NOT have outbound access</a:t>
            </a:r>
          </a:p>
          <a:p>
            <a:pPr lvl="1"/>
            <a:r>
              <a:rPr lang="en-US" dirty="0" smtClean="0">
                <a:solidFill>
                  <a:srgbClr val="00B0F0"/>
                </a:solidFill>
                <a:sym typeface="Wingdings" pitchFamily="2" charset="2"/>
              </a:rPr>
              <a:t>Remember when we set up Ubuntu Server/Kali and you defined your http proxy server? That was kinda important</a:t>
            </a:r>
          </a:p>
          <a:p>
            <a:pPr lvl="2"/>
            <a:r>
              <a:rPr lang="en-US" dirty="0" smtClean="0">
                <a:solidFill>
                  <a:srgbClr val="00B0F0"/>
                </a:solidFill>
                <a:sym typeface="Wingdings" pitchFamily="2" charset="2"/>
              </a:rPr>
              <a:t>http://172.16.1.1:3128 (LAN squid proxy address)</a:t>
            </a:r>
          </a:p>
          <a:p>
            <a:pPr lvl="2"/>
            <a:r>
              <a:rPr lang="en-US" dirty="0" smtClean="0">
                <a:solidFill>
                  <a:srgbClr val="00B0F0"/>
                </a:solidFill>
                <a:sym typeface="Wingdings" pitchFamily="2" charset="2"/>
              </a:rPr>
              <a:t>http://172.16.2.1:3128 (OPT1 squid proxy address)</a:t>
            </a:r>
          </a:p>
          <a:p>
            <a:pPr lvl="2"/>
            <a:r>
              <a:rPr lang="en-US" dirty="0" smtClean="0">
                <a:solidFill>
                  <a:srgbClr val="00B0F0"/>
                </a:solidFill>
                <a:sym typeface="Wingdings" pitchFamily="2" charset="2"/>
              </a:rPr>
              <a:t>/etc/apt/apt.conf (apt/apt-get configuration file)</a:t>
            </a:r>
          </a:p>
          <a:p>
            <a:pPr lvl="1"/>
            <a:r>
              <a:rPr lang="en-US" dirty="0" smtClean="0">
                <a:solidFill>
                  <a:srgbClr val="00B0F0"/>
                </a:solidFill>
                <a:sym typeface="Wingdings" pitchFamily="2" charset="2"/>
              </a:rPr>
              <a:t>Without that configuration, and with these firewall rules, you will NOT be able to update your VMs.</a:t>
            </a:r>
          </a:p>
          <a:p>
            <a:pPr lvl="1"/>
            <a:r>
              <a:rPr lang="en-US" dirty="0" smtClean="0">
                <a:solidFill>
                  <a:srgbClr val="00B0F0"/>
                </a:solidFill>
                <a:sym typeface="Wingdings" pitchFamily="2" charset="2"/>
              </a:rPr>
              <a:t>If you have tools/applications that use HTTP for communication, REMEMBER TO CONFIGURE THE APP TO USE YOUR PROXY</a:t>
            </a:r>
          </a:p>
          <a:p>
            <a:pPr lvl="1"/>
            <a:r>
              <a:rPr lang="en-US" dirty="0" smtClean="0">
                <a:solidFill>
                  <a:srgbClr val="00B0F0"/>
                </a:solidFill>
                <a:sym typeface="Wingdings" pitchFamily="2" charset="2"/>
              </a:rPr>
              <a:t>Command line linux tools :</a:t>
            </a:r>
          </a:p>
          <a:p>
            <a:pPr lvl="2"/>
            <a:r>
              <a:rPr lang="en-US" dirty="0" smtClean="0">
                <a:solidFill>
                  <a:srgbClr val="00B0F0"/>
                </a:solidFill>
                <a:sym typeface="Wingdings" pitchFamily="2" charset="2"/>
              </a:rPr>
              <a:t>export http_proxy=http://172.16.[12].1:3128</a:t>
            </a:r>
          </a:p>
          <a:p>
            <a:pPr lvl="2"/>
            <a:r>
              <a:rPr lang="en-US" dirty="0" smtClean="0">
                <a:solidFill>
                  <a:srgbClr val="00B0F0"/>
                </a:solidFill>
                <a:sym typeface="Wingdings" pitchFamily="2" charset="2"/>
              </a:rPr>
              <a:t>Some linux/unix tools read the http_proxy variable to know what proxy server to use for HTTP comms.</a:t>
            </a: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NTP: Network Time Protocol</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253</a:t>
            </a:fld>
            <a:endParaRPr lang="en-US"/>
          </a:p>
        </p:txBody>
      </p:sp>
      <p:sp>
        <p:nvSpPr>
          <p:cNvPr id="12" name="Content Placeholder 11"/>
          <p:cNvSpPr>
            <a:spLocks noGrp="1"/>
          </p:cNvSpPr>
          <p:nvPr>
            <p:ph idx="1"/>
          </p:nvPr>
        </p:nvSpPr>
        <p:spPr>
          <a:xfrm>
            <a:off x="457200" y="1143000"/>
            <a:ext cx="8229600" cy="5334000"/>
          </a:xfrm>
        </p:spPr>
        <p:txBody>
          <a:bodyPr>
            <a:normAutofit/>
          </a:bodyPr>
          <a:lstStyle/>
          <a:p>
            <a:r>
              <a:rPr lang="en-US" dirty="0" smtClean="0">
                <a:solidFill>
                  <a:srgbClr val="00B0F0"/>
                </a:solidFill>
                <a:sym typeface="Wingdings" pitchFamily="2" charset="2"/>
              </a:rPr>
              <a:t>Serving accurate time is pretty important for forensics and log management</a:t>
            </a:r>
          </a:p>
          <a:p>
            <a:r>
              <a:rPr lang="en-US" dirty="0" smtClean="0">
                <a:solidFill>
                  <a:srgbClr val="00B0F0"/>
                </a:solidFill>
                <a:sym typeface="Wingdings" pitchFamily="2" charset="2"/>
              </a:rPr>
              <a:t>NTP is a service/protocol for serving time</a:t>
            </a:r>
          </a:p>
          <a:p>
            <a:pPr lvl="1"/>
            <a:r>
              <a:rPr lang="en-US" dirty="0" smtClean="0">
                <a:solidFill>
                  <a:srgbClr val="00B0F0"/>
                </a:solidFill>
                <a:sym typeface="Wingdings" pitchFamily="2" charset="2"/>
              </a:rPr>
              <a:t>Its not perfect by any means, but its what is usually used in most enterprise networks</a:t>
            </a:r>
          </a:p>
          <a:p>
            <a:pPr lvl="1"/>
            <a:r>
              <a:rPr lang="en-US" dirty="0" smtClean="0">
                <a:solidFill>
                  <a:srgbClr val="00B0F0"/>
                </a:solidFill>
                <a:sym typeface="Wingdings" pitchFamily="2" charset="2"/>
              </a:rPr>
              <a:t>Uses port 123/udp</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NTP on pfSense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254</a:t>
            </a:fld>
            <a:endParaRPr lang="en-US"/>
          </a:p>
        </p:txBody>
      </p:sp>
      <p:sp>
        <p:nvSpPr>
          <p:cNvPr id="12" name="Content Placeholder 11"/>
          <p:cNvSpPr>
            <a:spLocks noGrp="1"/>
          </p:cNvSpPr>
          <p:nvPr>
            <p:ph idx="1"/>
          </p:nvPr>
        </p:nvSpPr>
        <p:spPr>
          <a:xfrm>
            <a:off x="457200" y="1447800"/>
            <a:ext cx="8229600" cy="5029200"/>
          </a:xfrm>
        </p:spPr>
        <p:txBody>
          <a:bodyPr>
            <a:normAutofit/>
          </a:bodyPr>
          <a:lstStyle/>
          <a:p>
            <a:r>
              <a:rPr lang="en-US" dirty="0" smtClean="0">
                <a:solidFill>
                  <a:srgbClr val="00B0F0"/>
                </a:solidFill>
                <a:sym typeface="Wingdings" pitchFamily="2" charset="2"/>
              </a:rPr>
              <a:t>Services &gt; NTP</a:t>
            </a:r>
          </a:p>
          <a:p>
            <a:pPr lvl="1"/>
            <a:r>
              <a:rPr lang="en-US" dirty="0" smtClean="0">
                <a:solidFill>
                  <a:srgbClr val="00B0F0"/>
                </a:solidFill>
                <a:sym typeface="Wingdings" pitchFamily="2" charset="2"/>
              </a:rPr>
              <a:t>Interfaces: LAN and OPT1</a:t>
            </a:r>
          </a:p>
          <a:p>
            <a:pPr lvl="1"/>
            <a:r>
              <a:rPr lang="en-US" dirty="0" smtClean="0">
                <a:solidFill>
                  <a:srgbClr val="00B0F0"/>
                </a:solidFill>
                <a:sym typeface="Wingdings" pitchFamily="2" charset="2"/>
              </a:rPr>
              <a:t>Time Servers: the default of 0.pfsense.pool.ntp.org should be okay</a:t>
            </a:r>
          </a:p>
          <a:p>
            <a:pPr lvl="1"/>
            <a:r>
              <a:rPr lang="en-US" dirty="0" smtClean="0">
                <a:solidFill>
                  <a:srgbClr val="00B0F0"/>
                </a:solidFill>
                <a:sym typeface="Wingdings" pitchFamily="2" charset="2"/>
              </a:rPr>
              <a:t>Alternatively: visit www.ntppool.org for NTP pool options for your geographical location</a:t>
            </a:r>
          </a:p>
          <a:p>
            <a:pPr lvl="1"/>
            <a:r>
              <a:rPr lang="en-US" dirty="0" smtClean="0">
                <a:solidFill>
                  <a:srgbClr val="00B0F0"/>
                </a:solidFill>
                <a:sym typeface="Wingdings" pitchFamily="2" charset="2"/>
              </a:rPr>
              <a:t>Click Save, then apply changes.</a:t>
            </a:r>
          </a:p>
          <a:p>
            <a:pPr lvl="1"/>
            <a:r>
              <a:rPr lang="en-US" dirty="0" smtClean="0">
                <a:solidFill>
                  <a:srgbClr val="00B0F0"/>
                </a:solidFill>
                <a:sym typeface="Wingdings" pitchFamily="2" charset="2"/>
              </a:rPr>
              <a:t>You are now serving NTP</a:t>
            </a:r>
          </a:p>
          <a:p>
            <a:pPr lvl="2"/>
            <a:r>
              <a:rPr lang="en-US" dirty="0" smtClean="0">
                <a:solidFill>
                  <a:srgbClr val="00B0F0"/>
                </a:solidFill>
                <a:sym typeface="Wingdings" pitchFamily="2" charset="2"/>
              </a:rPr>
              <a:t>But none of the VMs are using it. We’ll go into setting this up later...</a:t>
            </a: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NTP on pfSense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255</a:t>
            </a:fld>
            <a:endParaRPr lang="en-US"/>
          </a:p>
        </p:txBody>
      </p:sp>
      <p:pic>
        <p:nvPicPr>
          <p:cNvPr id="6" name="Content Placeholder 5" descr="vbox-pfsense-part2-ntp1.png"/>
          <p:cNvPicPr>
            <a:picLocks noGrp="1" noChangeAspect="1"/>
          </p:cNvPicPr>
          <p:nvPr>
            <p:ph idx="1"/>
          </p:nvPr>
        </p:nvPicPr>
        <p:blipFill>
          <a:blip r:embed="rId2" cstate="print"/>
          <a:stretch>
            <a:fillRect/>
          </a:stretch>
        </p:blipFill>
        <p:spPr>
          <a:xfrm>
            <a:off x="1403187" y="2454197"/>
            <a:ext cx="6337626" cy="3016405"/>
          </a:xfrm>
        </p:spPr>
      </p:pic>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rgbClr val="00B0F0"/>
                </a:solidFill>
              </a:rPr>
              <a:t>Chapter 11: Routing and Remote Access</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256</a:t>
            </a:fld>
            <a:endParaRPr lang="en-US"/>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Routing and remote access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257</a:t>
            </a:fld>
            <a:endParaRPr lang="en-US"/>
          </a:p>
        </p:txBody>
      </p:sp>
      <p:sp>
        <p:nvSpPr>
          <p:cNvPr id="12" name="Content Placeholder 11"/>
          <p:cNvSpPr>
            <a:spLocks noGrp="1"/>
          </p:cNvSpPr>
          <p:nvPr>
            <p:ph idx="1"/>
          </p:nvPr>
        </p:nvSpPr>
        <p:spPr>
          <a:xfrm>
            <a:off x="457200" y="1447800"/>
            <a:ext cx="8229600" cy="5029200"/>
          </a:xfrm>
        </p:spPr>
        <p:txBody>
          <a:bodyPr>
            <a:normAutofit/>
          </a:bodyPr>
          <a:lstStyle/>
          <a:p>
            <a:r>
              <a:rPr lang="en-US" dirty="0" smtClean="0">
                <a:solidFill>
                  <a:srgbClr val="00B0F0"/>
                </a:solidFill>
                <a:sym typeface="Wingdings" pitchFamily="2" charset="2"/>
              </a:rPr>
              <a:t>We’re going to be setting up the kali, IPS, and SIEM virtual machines to be managed using the SSH protocol</a:t>
            </a:r>
          </a:p>
          <a:p>
            <a:pPr lvl="1"/>
            <a:r>
              <a:rPr lang="en-US" dirty="0" smtClean="0">
                <a:solidFill>
                  <a:srgbClr val="00B0F0"/>
                </a:solidFill>
                <a:sym typeface="Wingdings" pitchFamily="2" charset="2"/>
              </a:rPr>
              <a:t>Will be faster and easier to use than logging in through the console</a:t>
            </a:r>
          </a:p>
          <a:p>
            <a:pPr lvl="2"/>
            <a:r>
              <a:rPr lang="en-US" dirty="0" smtClean="0">
                <a:solidFill>
                  <a:srgbClr val="00B0F0"/>
                </a:solidFill>
                <a:sym typeface="Wingdings" pitchFamily="2" charset="2"/>
              </a:rPr>
              <a:t>Bonus: your mouse and keyboard input won’t be eaten anymore, either</a:t>
            </a:r>
          </a:p>
          <a:p>
            <a:pPr lvl="1"/>
            <a:r>
              <a:rPr lang="en-US" dirty="0" smtClean="0">
                <a:solidFill>
                  <a:srgbClr val="00B0F0"/>
                </a:solidFill>
                <a:sym typeface="Wingdings" pitchFamily="2" charset="2"/>
              </a:rPr>
              <a:t>Note: This will be something of a long chapter, but you only need to pay attention to the sections that are relevant to you.</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258</a:t>
            </a:fld>
            <a:endParaRPr lang="en-US"/>
          </a:p>
        </p:txBody>
      </p:sp>
      <p:sp>
        <p:nvSpPr>
          <p:cNvPr id="12" name="Content Placeholder 11"/>
          <p:cNvSpPr>
            <a:spLocks noGrp="1"/>
          </p:cNvSpPr>
          <p:nvPr>
            <p:ph idx="1"/>
          </p:nvPr>
        </p:nvSpPr>
        <p:spPr>
          <a:xfrm>
            <a:off x="457200" y="1447800"/>
            <a:ext cx="8229600" cy="5029200"/>
          </a:xfrm>
        </p:spPr>
        <p:txBody>
          <a:bodyPr>
            <a:normAutofit fontScale="70000" lnSpcReduction="20000"/>
          </a:bodyPr>
          <a:lstStyle/>
          <a:p>
            <a:r>
              <a:rPr lang="en-US" dirty="0" smtClean="0">
                <a:solidFill>
                  <a:srgbClr val="00B0F0"/>
                </a:solidFill>
                <a:sym typeface="Wingdings" pitchFamily="2" charset="2"/>
              </a:rPr>
              <a:t>Configure a static route from your hypervisor host (Windows, Linux or OSX) to 172.16.2.0/24</a:t>
            </a:r>
          </a:p>
          <a:p>
            <a:pPr lvl="1"/>
            <a:r>
              <a:rPr lang="en-US" dirty="0" smtClean="0">
                <a:solidFill>
                  <a:srgbClr val="00B0F0"/>
                </a:solidFill>
                <a:sym typeface="Wingdings" pitchFamily="2" charset="2"/>
              </a:rPr>
              <a:t>Using OS tools, persist this static route to ensure consistent access to the kali VM over the network</a:t>
            </a:r>
          </a:p>
          <a:p>
            <a:r>
              <a:rPr lang="en-US" dirty="0" smtClean="0">
                <a:solidFill>
                  <a:srgbClr val="00B0F0"/>
                </a:solidFill>
                <a:sym typeface="Wingdings" pitchFamily="2" charset="2"/>
              </a:rPr>
              <a:t>Windows Users:</a:t>
            </a:r>
          </a:p>
          <a:p>
            <a:pPr lvl="1"/>
            <a:r>
              <a:rPr lang="en-US" dirty="0" smtClean="0">
                <a:solidFill>
                  <a:srgbClr val="00B0F0"/>
                </a:solidFill>
                <a:sym typeface="Wingdings" pitchFamily="2" charset="2"/>
              </a:rPr>
              <a:t>Configure mremoteng to enable SSH access to SIEM, IPS, and kali VMs</a:t>
            </a:r>
          </a:p>
          <a:p>
            <a:pPr lvl="1"/>
            <a:r>
              <a:rPr lang="en-US" dirty="0" smtClean="0">
                <a:solidFill>
                  <a:srgbClr val="00B0F0"/>
                </a:solidFill>
                <a:sym typeface="Wingdings" pitchFamily="2" charset="2"/>
              </a:rPr>
              <a:t>Enable key-based authentication using puttygen, and various techniques to copy public keys to our VMs</a:t>
            </a:r>
          </a:p>
          <a:p>
            <a:r>
              <a:rPr lang="en-US" dirty="0" smtClean="0">
                <a:solidFill>
                  <a:srgbClr val="00B0F0"/>
                </a:solidFill>
                <a:sym typeface="Wingdings" pitchFamily="2" charset="2"/>
              </a:rPr>
              <a:t>Linux/OSX Users:</a:t>
            </a:r>
          </a:p>
          <a:p>
            <a:pPr lvl="1"/>
            <a:r>
              <a:rPr lang="en-US" dirty="0" smtClean="0">
                <a:solidFill>
                  <a:srgbClr val="00B0F0"/>
                </a:solidFill>
                <a:sym typeface="Wingdings" pitchFamily="2" charset="2"/>
              </a:rPr>
              <a:t>Configure SSH connection aliases to SIEM, IPS, and kali VMs</a:t>
            </a:r>
          </a:p>
          <a:p>
            <a:pPr lvl="1"/>
            <a:r>
              <a:rPr lang="en-US" dirty="0" smtClean="0">
                <a:solidFill>
                  <a:srgbClr val="00B0F0"/>
                </a:solidFill>
                <a:sym typeface="Wingdings" pitchFamily="2" charset="2"/>
              </a:rPr>
              <a:t>Use ssh-keygen, and ssh-copy-id to configure key-based authentication to our VMs</a:t>
            </a:r>
          </a:p>
          <a:p>
            <a:r>
              <a:rPr lang="en-US" dirty="0" smtClean="0">
                <a:solidFill>
                  <a:srgbClr val="00B0F0"/>
                </a:solidFill>
                <a:sym typeface="Wingdings" pitchFamily="2" charset="2"/>
              </a:rPr>
              <a:t>Windows/Linux/OSX Users:</a:t>
            </a:r>
          </a:p>
          <a:p>
            <a:pPr lvl="1"/>
            <a:r>
              <a:rPr lang="en-US" dirty="0" smtClean="0">
                <a:solidFill>
                  <a:srgbClr val="00B0F0"/>
                </a:solidFill>
                <a:sym typeface="Wingdings" pitchFamily="2" charset="2"/>
              </a:rPr>
              <a:t>Disabling password authentication via sshd_config</a:t>
            </a:r>
          </a:p>
          <a:p>
            <a:pPr lvl="1"/>
            <a:r>
              <a:rPr lang="en-US" dirty="0" smtClean="0">
                <a:solidFill>
                  <a:srgbClr val="00B0F0"/>
                </a:solidFill>
                <a:sym typeface="Wingdings" pitchFamily="2" charset="2"/>
              </a:rPr>
              <a:t>(optional) Enabling ssh as the root user</a:t>
            </a: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Static Routes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259</a:t>
            </a:fld>
            <a:endParaRPr lang="en-US"/>
          </a:p>
        </p:txBody>
      </p:sp>
      <p:sp>
        <p:nvSpPr>
          <p:cNvPr id="12" name="Content Placeholder 11"/>
          <p:cNvSpPr>
            <a:spLocks noGrp="1"/>
          </p:cNvSpPr>
          <p:nvPr>
            <p:ph idx="1"/>
          </p:nvPr>
        </p:nvSpPr>
        <p:spPr>
          <a:xfrm>
            <a:off x="457200" y="1447800"/>
            <a:ext cx="8229600" cy="5029200"/>
          </a:xfrm>
        </p:spPr>
        <p:txBody>
          <a:bodyPr>
            <a:normAutofit fontScale="77500" lnSpcReduction="20000"/>
          </a:bodyPr>
          <a:lstStyle/>
          <a:p>
            <a:r>
              <a:rPr lang="en-US" dirty="0" smtClean="0">
                <a:solidFill>
                  <a:srgbClr val="00B0F0"/>
                </a:solidFill>
                <a:sym typeface="Wingdings" pitchFamily="2" charset="2"/>
              </a:rPr>
              <a:t>Routing in a nutshell: Ensuring that your packets from point A (your system) reach point B (the destination host)</a:t>
            </a:r>
          </a:p>
          <a:p>
            <a:pPr lvl="1"/>
            <a:r>
              <a:rPr lang="en-US" dirty="0" smtClean="0">
                <a:solidFill>
                  <a:srgbClr val="00B0F0"/>
                </a:solidFill>
                <a:sym typeface="Wingdings" pitchFamily="2" charset="2"/>
              </a:rPr>
              <a:t>Routes are stored in a routing table</a:t>
            </a:r>
          </a:p>
          <a:p>
            <a:pPr lvl="2"/>
            <a:r>
              <a:rPr lang="en-US" dirty="0" smtClean="0">
                <a:solidFill>
                  <a:srgbClr val="00B0F0"/>
                </a:solidFill>
                <a:sym typeface="Wingdings" pitchFamily="2" charset="2"/>
              </a:rPr>
              <a:t>Table in your system’s memory that contains a list of all the routes/networks your computer knows how to reach</a:t>
            </a:r>
          </a:p>
          <a:p>
            <a:pPr lvl="1"/>
            <a:r>
              <a:rPr lang="en-US" dirty="0" smtClean="0">
                <a:solidFill>
                  <a:srgbClr val="00B0F0"/>
                </a:solidFill>
                <a:sym typeface="Wingdings" pitchFamily="2" charset="2"/>
              </a:rPr>
              <a:t>By default, your system knows about networks they are attached to</a:t>
            </a:r>
          </a:p>
          <a:p>
            <a:pPr lvl="2"/>
            <a:r>
              <a:rPr lang="en-US" dirty="0" smtClean="0">
                <a:solidFill>
                  <a:srgbClr val="00B0F0"/>
                </a:solidFill>
                <a:sym typeface="Wingdings" pitchFamily="2" charset="2"/>
              </a:rPr>
              <a:t>E.g. Eth0 has IP address 172.16.1.1, netmask 255.255.255.0, then it is aware that network 172.16.1.0/24 is reachable from eth0</a:t>
            </a:r>
          </a:p>
          <a:p>
            <a:pPr lvl="1"/>
            <a:r>
              <a:rPr lang="en-US" dirty="0" smtClean="0">
                <a:solidFill>
                  <a:srgbClr val="00B0F0"/>
                </a:solidFill>
                <a:sym typeface="Wingdings" pitchFamily="2" charset="2"/>
              </a:rPr>
              <a:t>Usually your SOHO router/gateway provides something called a “default route” or “default gateway” via DHCP</a:t>
            </a:r>
          </a:p>
          <a:p>
            <a:pPr lvl="2"/>
            <a:r>
              <a:rPr lang="en-US" dirty="0" smtClean="0">
                <a:solidFill>
                  <a:srgbClr val="00B0F0"/>
                </a:solidFill>
                <a:sym typeface="Wingdings" pitchFamily="2" charset="2"/>
              </a:rPr>
              <a:t>“For all packets destined for a network you have no idea how to reach, send them to this address”</a:t>
            </a:r>
          </a:p>
          <a:p>
            <a:pPr lvl="1"/>
            <a:r>
              <a:rPr lang="en-US" dirty="0" smtClean="0">
                <a:solidFill>
                  <a:srgbClr val="00B0F0"/>
                </a:solidFill>
                <a:sym typeface="Wingdings" pitchFamily="2" charset="2"/>
              </a:rPr>
              <a:t>Static routes are routes that have been manually added to the routing table</a:t>
            </a:r>
          </a:p>
          <a:p>
            <a:pPr lvl="2"/>
            <a:r>
              <a:rPr lang="en-US" dirty="0" smtClean="0">
                <a:solidFill>
                  <a:srgbClr val="00B0F0"/>
                </a:solidFill>
                <a:sym typeface="Wingdings" pitchFamily="2" charset="2"/>
              </a:rPr>
              <a:t>Since the routing table is stored in memory, static routes don’t normally persist beyond reboots</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Tools of the Trade – Windows Apps</a:t>
            </a:r>
            <a:endParaRPr lang="en-US" dirty="0">
              <a:solidFill>
                <a:srgbClr val="00B0F0"/>
              </a:solidFill>
            </a:endParaRPr>
          </a:p>
        </p:txBody>
      </p:sp>
      <p:sp>
        <p:nvSpPr>
          <p:cNvPr id="7" name="Content Placeholder 6"/>
          <p:cNvSpPr>
            <a:spLocks noGrp="1"/>
          </p:cNvSpPr>
          <p:nvPr>
            <p:ph idx="1"/>
          </p:nvPr>
        </p:nvSpPr>
        <p:spPr>
          <a:xfrm>
            <a:off x="457200" y="1219200"/>
            <a:ext cx="8229600" cy="5181600"/>
          </a:xfrm>
        </p:spPr>
        <p:txBody>
          <a:bodyPr>
            <a:normAutofit fontScale="77500" lnSpcReduction="20000"/>
          </a:bodyPr>
          <a:lstStyle/>
          <a:p>
            <a:r>
              <a:rPr lang="en-US" sz="2800" dirty="0" smtClean="0">
                <a:solidFill>
                  <a:srgbClr val="00B0F0"/>
                </a:solidFill>
              </a:rPr>
              <a:t>mRemoteNG – a tabbed front-end for a variety of remote access protocols</a:t>
            </a:r>
          </a:p>
          <a:p>
            <a:pPr lvl="1"/>
            <a:r>
              <a:rPr lang="en-US" sz="2400" dirty="0" smtClean="0">
                <a:solidFill>
                  <a:srgbClr val="00B0F0"/>
                </a:solidFill>
              </a:rPr>
              <a:t>https://mremoteng.org/download</a:t>
            </a:r>
          </a:p>
          <a:p>
            <a:r>
              <a:rPr lang="en-US" dirty="0" smtClean="0">
                <a:solidFill>
                  <a:srgbClr val="00B0F0"/>
                </a:solidFill>
              </a:rPr>
              <a:t>WinSCP – a windows client application for the SCP protocol</a:t>
            </a:r>
          </a:p>
          <a:p>
            <a:pPr lvl="1"/>
            <a:r>
              <a:rPr lang="en-US" dirty="0" smtClean="0">
                <a:solidFill>
                  <a:srgbClr val="00B0F0"/>
                </a:solidFill>
              </a:rPr>
              <a:t>https://winscp.net/eng/download.php</a:t>
            </a:r>
          </a:p>
          <a:p>
            <a:r>
              <a:rPr lang="en-US" dirty="0" smtClean="0">
                <a:solidFill>
                  <a:srgbClr val="00B0F0"/>
                </a:solidFill>
              </a:rPr>
              <a:t>7-zip – an open-source application that can handle a variety of compressed file formats </a:t>
            </a:r>
          </a:p>
          <a:p>
            <a:pPr lvl="1"/>
            <a:r>
              <a:rPr lang="en-US" dirty="0" smtClean="0">
                <a:solidFill>
                  <a:srgbClr val="00B0F0"/>
                </a:solidFill>
              </a:rPr>
              <a:t>https://www.7-zip.org/download.html</a:t>
            </a:r>
          </a:p>
          <a:p>
            <a:r>
              <a:rPr lang="en-US" dirty="0" smtClean="0">
                <a:solidFill>
                  <a:srgbClr val="00B0F0"/>
                </a:solidFill>
              </a:rPr>
              <a:t>puttygen (64-bit) – a windows application for generating SSH keys</a:t>
            </a:r>
          </a:p>
          <a:p>
            <a:pPr lvl="1"/>
            <a:r>
              <a:rPr lang="en-US" sz="2400" dirty="0" smtClean="0">
                <a:solidFill>
                  <a:srgbClr val="00B0F0"/>
                </a:solidFill>
              </a:rPr>
              <a:t>https://www.chiark.greenend.org.uk/~sgtatham/putty/latest.html</a:t>
            </a:r>
          </a:p>
          <a:p>
            <a:r>
              <a:rPr lang="en-US" dirty="0" smtClean="0">
                <a:solidFill>
                  <a:srgbClr val="00B0F0"/>
                </a:solidFill>
              </a:rPr>
              <a:t>Notepad++ (64-bit) – a powerful text editor</a:t>
            </a:r>
          </a:p>
          <a:p>
            <a:pPr lvl="1"/>
            <a:r>
              <a:rPr lang="en-US" dirty="0" smtClean="0">
                <a:solidFill>
                  <a:srgbClr val="00B0F0"/>
                </a:solidFill>
              </a:rPr>
              <a:t>https://notepad-plus-plus.org/download/</a:t>
            </a:r>
          </a:p>
          <a:p>
            <a:r>
              <a:rPr lang="en-US" dirty="0" smtClean="0">
                <a:solidFill>
                  <a:srgbClr val="00B0F0"/>
                </a:solidFill>
              </a:rPr>
              <a:t>KeePassXC (64-bit) – a multiplatform password manager</a:t>
            </a:r>
          </a:p>
          <a:p>
            <a:pPr lvl="1"/>
            <a:r>
              <a:rPr lang="en-US" dirty="0" smtClean="0">
                <a:solidFill>
                  <a:srgbClr val="00B0F0"/>
                </a:solidFill>
              </a:rPr>
              <a:t>https://keepassxc.org/download/#windows</a:t>
            </a:r>
            <a:endParaRPr lang="en-US" sz="2200" dirty="0" smtClean="0">
              <a:solidFill>
                <a:srgbClr val="00B0F0"/>
              </a:solidFill>
            </a:endParaRPr>
          </a:p>
        </p:txBody>
      </p:sp>
      <p:sp>
        <p:nvSpPr>
          <p:cNvPr id="4" name="Footer Placeholder 3"/>
          <p:cNvSpPr>
            <a:spLocks noGrp="1"/>
          </p:cNvSpPr>
          <p:nvPr>
            <p:ph type="ftr" sz="quarter" idx="11"/>
          </p:nvPr>
        </p:nvSpPr>
        <p:spPr/>
        <p:txBody>
          <a:bodyPr/>
          <a:lstStyle/>
          <a:p>
            <a:r>
              <a:rPr lang="en-US" dirty="0" smtClean="0"/>
              <a:t>twitter:@da_667 email:deusexmachina667@gmail.com</a:t>
            </a:r>
            <a:endParaRPr lang="en-US" dirty="0"/>
          </a:p>
        </p:txBody>
      </p:sp>
      <p:sp>
        <p:nvSpPr>
          <p:cNvPr id="5" name="Slide Number Placeholder 4"/>
          <p:cNvSpPr>
            <a:spLocks noGrp="1"/>
          </p:cNvSpPr>
          <p:nvPr>
            <p:ph type="sldNum" sz="quarter" idx="12"/>
          </p:nvPr>
        </p:nvSpPr>
        <p:spPr/>
        <p:txBody>
          <a:bodyPr/>
          <a:lstStyle/>
          <a:p>
            <a:fld id="{231DE8AF-F1B2-427F-9742-F22C1896C1AE}" type="slidenum">
              <a:rPr lang="en-US" smtClean="0"/>
              <a:pPr/>
              <a:t>26</a:t>
            </a:fld>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Static Routes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260</a:t>
            </a:fld>
            <a:endParaRPr lang="en-US"/>
          </a:p>
        </p:txBody>
      </p:sp>
      <p:sp>
        <p:nvSpPr>
          <p:cNvPr id="12" name="Content Placeholder 11"/>
          <p:cNvSpPr>
            <a:spLocks noGrp="1"/>
          </p:cNvSpPr>
          <p:nvPr>
            <p:ph idx="1"/>
          </p:nvPr>
        </p:nvSpPr>
        <p:spPr>
          <a:xfrm>
            <a:off x="457200" y="1447800"/>
            <a:ext cx="8229600" cy="5029200"/>
          </a:xfrm>
        </p:spPr>
        <p:txBody>
          <a:bodyPr>
            <a:normAutofit fontScale="92500" lnSpcReduction="20000"/>
          </a:bodyPr>
          <a:lstStyle/>
          <a:p>
            <a:r>
              <a:rPr lang="en-US" dirty="0" smtClean="0">
                <a:solidFill>
                  <a:srgbClr val="00B0F0"/>
                </a:solidFill>
                <a:sym typeface="Wingdings" pitchFamily="2" charset="2"/>
              </a:rPr>
              <a:t>Problem: We want our host-only network adapter on the hypervisor host (172.16.1.1) to be able to reach 172.16.2.0/24</a:t>
            </a:r>
          </a:p>
          <a:p>
            <a:r>
              <a:rPr lang="en-US" dirty="0" smtClean="0">
                <a:solidFill>
                  <a:srgbClr val="00B0F0"/>
                </a:solidFill>
                <a:sym typeface="Wingdings" pitchFamily="2" charset="2"/>
              </a:rPr>
              <a:t>Solution add a static route</a:t>
            </a:r>
          </a:p>
          <a:p>
            <a:pPr lvl="1"/>
            <a:r>
              <a:rPr lang="en-US" dirty="0" smtClean="0">
                <a:solidFill>
                  <a:srgbClr val="00B0F0"/>
                </a:solidFill>
                <a:sym typeface="Wingdings" pitchFamily="2" charset="2"/>
              </a:rPr>
              <a:t>Windows, (most) Linux, and OSX all have a route command</a:t>
            </a:r>
          </a:p>
          <a:p>
            <a:pPr lvl="2"/>
            <a:r>
              <a:rPr lang="en-US" dirty="0" smtClean="0">
                <a:solidFill>
                  <a:srgbClr val="00B0F0"/>
                </a:solidFill>
                <a:sym typeface="Wingdings" pitchFamily="2" charset="2"/>
              </a:rPr>
              <a:t>The syntax is entirely different for Windows, Linux AND OSX</a:t>
            </a:r>
          </a:p>
          <a:p>
            <a:pPr lvl="2"/>
            <a:r>
              <a:rPr lang="en-US" dirty="0" smtClean="0">
                <a:solidFill>
                  <a:srgbClr val="00B0F0"/>
                </a:solidFill>
                <a:sym typeface="Wingdings" pitchFamily="2" charset="2"/>
              </a:rPr>
              <a:t>Note: newer linux systems may have the command “ip route” in place of, or in addition to the traditional route command</a:t>
            </a:r>
          </a:p>
          <a:p>
            <a:pPr lvl="2"/>
            <a:r>
              <a:rPr lang="en-US" dirty="0" smtClean="0">
                <a:solidFill>
                  <a:srgbClr val="00B0F0"/>
                </a:solidFill>
                <a:sym typeface="Wingdings" pitchFamily="2" charset="2"/>
              </a:rPr>
              <a:t>Note 2: modifying the routing table (adding or deleting routes) requires:</a:t>
            </a:r>
          </a:p>
          <a:p>
            <a:pPr lvl="3"/>
            <a:r>
              <a:rPr lang="en-US" dirty="0" smtClean="0">
                <a:solidFill>
                  <a:srgbClr val="00B0F0"/>
                </a:solidFill>
                <a:sym typeface="Wingdings" pitchFamily="2" charset="2"/>
              </a:rPr>
              <a:t>Root access (OSX/Linux)</a:t>
            </a:r>
          </a:p>
          <a:p>
            <a:pPr lvl="3"/>
            <a:r>
              <a:rPr lang="en-US" dirty="0" smtClean="0">
                <a:solidFill>
                  <a:srgbClr val="00B0F0"/>
                </a:solidFill>
                <a:sym typeface="Wingdings" pitchFamily="2" charset="2"/>
              </a:rPr>
              <a:t>Administrator access AND an elevated command prompt (Windows)</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Adding a static route - Linux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261</a:t>
            </a:fld>
            <a:endParaRPr lang="en-US"/>
          </a:p>
        </p:txBody>
      </p:sp>
      <p:sp>
        <p:nvSpPr>
          <p:cNvPr id="12" name="Content Placeholder 11"/>
          <p:cNvSpPr>
            <a:spLocks noGrp="1"/>
          </p:cNvSpPr>
          <p:nvPr>
            <p:ph idx="1"/>
          </p:nvPr>
        </p:nvSpPr>
        <p:spPr>
          <a:xfrm>
            <a:off x="457200" y="1447800"/>
            <a:ext cx="8229600" cy="5029200"/>
          </a:xfrm>
        </p:spPr>
        <p:txBody>
          <a:bodyPr>
            <a:normAutofit fontScale="70000" lnSpcReduction="20000"/>
          </a:bodyPr>
          <a:lstStyle/>
          <a:p>
            <a:r>
              <a:rPr lang="en-US" dirty="0" smtClean="0">
                <a:solidFill>
                  <a:srgbClr val="00B0F0"/>
                </a:solidFill>
                <a:sym typeface="Wingdings" pitchFamily="2" charset="2"/>
              </a:rPr>
              <a:t>Step 1: confirm that vboxnet0 has an IP address of 172.16.1.2/24</a:t>
            </a:r>
          </a:p>
          <a:p>
            <a:pPr lvl="1"/>
            <a:r>
              <a:rPr lang="en-US" dirty="0" smtClean="0">
                <a:solidFill>
                  <a:srgbClr val="00B0F0"/>
                </a:solidFill>
                <a:sym typeface="Wingdings" pitchFamily="2" charset="2"/>
              </a:rPr>
              <a:t>Use either ifconfig of ip to check/set the IP address as necessary (we covered this earlier)</a:t>
            </a:r>
          </a:p>
          <a:p>
            <a:r>
              <a:rPr lang="en-US" dirty="0" smtClean="0">
                <a:solidFill>
                  <a:srgbClr val="00B0F0"/>
                </a:solidFill>
                <a:sym typeface="Wingdings" pitchFamily="2" charset="2"/>
              </a:rPr>
              <a:t>Step 2: determine if you have the “ip” or “route” command</a:t>
            </a:r>
          </a:p>
          <a:p>
            <a:pPr lvl="1"/>
            <a:r>
              <a:rPr lang="en-US" dirty="0" smtClean="0">
                <a:solidFill>
                  <a:srgbClr val="00B0F0"/>
                </a:solidFill>
                <a:sym typeface="Wingdings" pitchFamily="2" charset="2"/>
              </a:rPr>
              <a:t>Open a terminal window and run “which route ip”</a:t>
            </a:r>
          </a:p>
          <a:p>
            <a:pPr lvl="2"/>
            <a:r>
              <a:rPr lang="en-US" dirty="0" smtClean="0">
                <a:solidFill>
                  <a:srgbClr val="00B0F0"/>
                </a:solidFill>
                <a:sym typeface="Wingdings" pitchFamily="2" charset="2"/>
              </a:rPr>
              <a:t>Command will return a filepath if the command is available on the system. If both commands exist, use whichever you prefer.</a:t>
            </a:r>
          </a:p>
          <a:p>
            <a:r>
              <a:rPr lang="en-US" dirty="0" smtClean="0">
                <a:solidFill>
                  <a:srgbClr val="00B0F0"/>
                </a:solidFill>
                <a:sym typeface="Wingdings" pitchFamily="2" charset="2"/>
              </a:rPr>
              <a:t>Step 3: sudo su – (become the root user)</a:t>
            </a:r>
          </a:p>
          <a:p>
            <a:r>
              <a:rPr lang="en-US" dirty="0" smtClean="0">
                <a:solidFill>
                  <a:srgbClr val="00B0F0"/>
                </a:solidFill>
                <a:sym typeface="Wingdings" pitchFamily="2" charset="2"/>
              </a:rPr>
              <a:t>Step 4.a : run the route command</a:t>
            </a:r>
          </a:p>
          <a:p>
            <a:pPr lvl="1"/>
            <a:r>
              <a:rPr lang="en-US" dirty="0" smtClean="0">
                <a:solidFill>
                  <a:srgbClr val="00B0F0"/>
                </a:solidFill>
                <a:sym typeface="Wingdings" pitchFamily="2" charset="2"/>
              </a:rPr>
              <a:t>route add –net 172.16.2.0 netmask 255.255.255.0 gw 172.16.1.1 dev vboxnet0</a:t>
            </a:r>
          </a:p>
          <a:p>
            <a:pPr lvl="1"/>
            <a:r>
              <a:rPr lang="en-US" dirty="0" smtClean="0">
                <a:solidFill>
                  <a:srgbClr val="00B0F0"/>
                </a:solidFill>
                <a:sym typeface="Wingdings" pitchFamily="2" charset="2"/>
              </a:rPr>
              <a:t>Then run the route command to confirm your route has been added.</a:t>
            </a:r>
          </a:p>
          <a:p>
            <a:r>
              <a:rPr lang="en-US" dirty="0" smtClean="0">
                <a:solidFill>
                  <a:srgbClr val="00B0F0"/>
                </a:solidFill>
                <a:sym typeface="Wingdings" pitchFamily="2" charset="2"/>
              </a:rPr>
              <a:t>Step 4.b: run ip route add</a:t>
            </a:r>
          </a:p>
          <a:p>
            <a:pPr lvl="1"/>
            <a:r>
              <a:rPr lang="en-US" dirty="0" smtClean="0">
                <a:solidFill>
                  <a:srgbClr val="00B0F0"/>
                </a:solidFill>
                <a:sym typeface="Wingdings" pitchFamily="2" charset="2"/>
              </a:rPr>
              <a:t>ip route add 172.16.2.0/24 via 172.16.1.1 dev vboxnet0</a:t>
            </a:r>
          </a:p>
          <a:p>
            <a:pPr lvl="1"/>
            <a:r>
              <a:rPr lang="en-US" dirty="0" smtClean="0">
                <a:solidFill>
                  <a:srgbClr val="00B0F0"/>
                </a:solidFill>
                <a:sym typeface="Wingdings" pitchFamily="2" charset="2"/>
              </a:rPr>
              <a:t>Then run ip route to confirm your new route</a:t>
            </a: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Adding a static route –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262</a:t>
            </a:fld>
            <a:endParaRPr lang="en-US"/>
          </a:p>
        </p:txBody>
      </p:sp>
      <p:pic>
        <p:nvPicPr>
          <p:cNvPr id="6" name="Content Placeholder 5" descr="vbox-linux-staticroute1.png"/>
          <p:cNvPicPr>
            <a:picLocks noGrp="1" noChangeAspect="1"/>
          </p:cNvPicPr>
          <p:nvPr>
            <p:ph idx="1"/>
          </p:nvPr>
        </p:nvPicPr>
        <p:blipFill>
          <a:blip r:embed="rId2" cstate="print"/>
          <a:stretch>
            <a:fillRect/>
          </a:stretch>
        </p:blipFill>
        <p:spPr>
          <a:xfrm>
            <a:off x="2209800" y="1143000"/>
            <a:ext cx="4985006" cy="2273417"/>
          </a:xfrm>
        </p:spPr>
      </p:pic>
      <p:pic>
        <p:nvPicPr>
          <p:cNvPr id="7" name="Picture 6" descr="vbox-linux-staticroute2.png"/>
          <p:cNvPicPr>
            <a:picLocks noChangeAspect="1"/>
          </p:cNvPicPr>
          <p:nvPr/>
        </p:nvPicPr>
        <p:blipFill>
          <a:blip r:embed="rId3" cstate="print"/>
          <a:stretch>
            <a:fillRect/>
          </a:stretch>
        </p:blipFill>
        <p:spPr>
          <a:xfrm>
            <a:off x="2590800" y="3733800"/>
            <a:ext cx="4051508" cy="1485976"/>
          </a:xfrm>
          <a:prstGeom prst="rect">
            <a:avLst/>
          </a:prstGeom>
        </p:spPr>
      </p:pic>
      <p:pic>
        <p:nvPicPr>
          <p:cNvPr id="8" name="Picture 7" descr="vbox-linux-staticroute3.png"/>
          <p:cNvPicPr>
            <a:picLocks noChangeAspect="1"/>
          </p:cNvPicPr>
          <p:nvPr/>
        </p:nvPicPr>
        <p:blipFill>
          <a:blip r:embed="rId4" cstate="print"/>
          <a:stretch>
            <a:fillRect/>
          </a:stretch>
        </p:blipFill>
        <p:spPr>
          <a:xfrm>
            <a:off x="2590800" y="5257800"/>
            <a:ext cx="2400423" cy="127007"/>
          </a:xfrm>
          <a:prstGeom prst="rect">
            <a:avLst/>
          </a:prstGeom>
        </p:spPr>
      </p:pic>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Adding a static route - OSX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263</a:t>
            </a:fld>
            <a:endParaRPr lang="en-US"/>
          </a:p>
        </p:txBody>
      </p:sp>
      <p:sp>
        <p:nvSpPr>
          <p:cNvPr id="12" name="Content Placeholder 11"/>
          <p:cNvSpPr>
            <a:spLocks noGrp="1"/>
          </p:cNvSpPr>
          <p:nvPr>
            <p:ph idx="1"/>
          </p:nvPr>
        </p:nvSpPr>
        <p:spPr>
          <a:xfrm>
            <a:off x="457200" y="1447800"/>
            <a:ext cx="8229600" cy="5029200"/>
          </a:xfrm>
        </p:spPr>
        <p:txBody>
          <a:bodyPr>
            <a:normAutofit fontScale="85000" lnSpcReduction="20000"/>
          </a:bodyPr>
          <a:lstStyle/>
          <a:p>
            <a:r>
              <a:rPr lang="en-US" dirty="0" smtClean="0">
                <a:solidFill>
                  <a:srgbClr val="00B0F0"/>
                </a:solidFill>
                <a:sym typeface="Wingdings" pitchFamily="2" charset="2"/>
              </a:rPr>
              <a:t>Step 1: confirm that vboxnet0 has an IP address of 172.16.1.2/24 </a:t>
            </a:r>
          </a:p>
          <a:p>
            <a:pPr lvl="1"/>
            <a:r>
              <a:rPr lang="en-US" dirty="0" smtClean="0">
                <a:solidFill>
                  <a:srgbClr val="00B0F0"/>
                </a:solidFill>
                <a:sym typeface="Wingdings" pitchFamily="2" charset="2"/>
              </a:rPr>
              <a:t>Use ifconfig to view/set the ip address as necessary (this was covered earlier)</a:t>
            </a:r>
          </a:p>
          <a:p>
            <a:r>
              <a:rPr lang="en-US" dirty="0" smtClean="0">
                <a:solidFill>
                  <a:srgbClr val="00B0F0"/>
                </a:solidFill>
                <a:sym typeface="Wingdings" pitchFamily="2" charset="2"/>
              </a:rPr>
              <a:t>Step 2: verify access to the “route” command</a:t>
            </a:r>
          </a:p>
          <a:p>
            <a:pPr lvl="1"/>
            <a:r>
              <a:rPr lang="en-US" dirty="0" smtClean="0">
                <a:solidFill>
                  <a:srgbClr val="00B0F0"/>
                </a:solidFill>
                <a:sym typeface="Wingdings" pitchFamily="2" charset="2"/>
              </a:rPr>
              <a:t>Open a terminal window and run “which route”</a:t>
            </a:r>
          </a:p>
          <a:p>
            <a:pPr lvl="2"/>
            <a:r>
              <a:rPr lang="en-US" dirty="0" smtClean="0">
                <a:solidFill>
                  <a:srgbClr val="00B0F0"/>
                </a:solidFill>
                <a:sym typeface="Wingdings" pitchFamily="2" charset="2"/>
              </a:rPr>
              <a:t>Command will return a filepath if the command is available</a:t>
            </a:r>
          </a:p>
          <a:p>
            <a:r>
              <a:rPr lang="en-US" dirty="0" smtClean="0">
                <a:solidFill>
                  <a:srgbClr val="00B0F0"/>
                </a:solidFill>
                <a:sym typeface="Wingdings" pitchFamily="2" charset="2"/>
              </a:rPr>
              <a:t>Step 3: sudo su – (become the root user)</a:t>
            </a:r>
          </a:p>
          <a:p>
            <a:r>
              <a:rPr lang="en-US" dirty="0" smtClean="0">
                <a:solidFill>
                  <a:srgbClr val="00B0F0"/>
                </a:solidFill>
                <a:sym typeface="Wingdings" pitchFamily="2" charset="2"/>
              </a:rPr>
              <a:t>Step 4 : run the route command</a:t>
            </a:r>
          </a:p>
          <a:p>
            <a:pPr lvl="1"/>
            <a:r>
              <a:rPr lang="en-US" dirty="0" smtClean="0">
                <a:solidFill>
                  <a:srgbClr val="00B0F0"/>
                </a:solidFill>
              </a:rPr>
              <a:t>route add 172.16.2.0/24 172.16.1.1</a:t>
            </a:r>
          </a:p>
          <a:p>
            <a:pPr lvl="2"/>
            <a:r>
              <a:rPr lang="en-US" dirty="0" smtClean="0">
                <a:solidFill>
                  <a:srgbClr val="00B0F0"/>
                </a:solidFill>
              </a:rPr>
              <a:t>Or, you can use “sudo” to run that one command as root</a:t>
            </a:r>
          </a:p>
          <a:p>
            <a:pPr lvl="3"/>
            <a:r>
              <a:rPr lang="en-US" dirty="0" smtClean="0">
                <a:solidFill>
                  <a:srgbClr val="00B0F0"/>
                </a:solidFill>
              </a:rPr>
              <a:t>E.g. sudo route add 172.16.2.0/24 172.16.1.1</a:t>
            </a:r>
          </a:p>
          <a:p>
            <a:pPr lvl="1"/>
            <a:r>
              <a:rPr lang="en-US" dirty="0" smtClean="0">
                <a:solidFill>
                  <a:srgbClr val="00B0F0"/>
                </a:solidFill>
                <a:sym typeface="Wingdings" pitchFamily="2" charset="2"/>
              </a:rPr>
              <a:t>Then run netstat –nr –f inet | grep vboxnet to confirm your route has been added.</a:t>
            </a: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Adding a static </a:t>
            </a:r>
            <a:r>
              <a:rPr lang="en-US" smtClean="0">
                <a:solidFill>
                  <a:srgbClr val="00B0F0"/>
                </a:solidFill>
              </a:rPr>
              <a:t>route – OSX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264</a:t>
            </a:fld>
            <a:endParaRPr lang="en-US"/>
          </a:p>
        </p:txBody>
      </p:sp>
      <p:pic>
        <p:nvPicPr>
          <p:cNvPr id="8" name="Content Placeholder 7" descr="vbox-osx-staticroute1.png"/>
          <p:cNvPicPr>
            <a:picLocks noGrp="1" noChangeAspect="1"/>
          </p:cNvPicPr>
          <p:nvPr>
            <p:ph idx="1"/>
          </p:nvPr>
        </p:nvPicPr>
        <p:blipFill>
          <a:blip r:embed="rId2" cstate="print"/>
          <a:stretch>
            <a:fillRect/>
          </a:stretch>
        </p:blipFill>
        <p:spPr>
          <a:xfrm>
            <a:off x="1882637" y="2774100"/>
            <a:ext cx="5378726" cy="2178162"/>
          </a:xfrm>
        </p:spPr>
      </p:pic>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OSX editions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265</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For the Linux and OSX users:</a:t>
            </a:r>
          </a:p>
          <a:p>
            <a:pPr lvl="1"/>
            <a:r>
              <a:rPr lang="en-US" dirty="0" smtClean="0">
                <a:solidFill>
                  <a:srgbClr val="00B0F0"/>
                </a:solidFill>
                <a:sym typeface="Wingdings" pitchFamily="2" charset="2"/>
              </a:rPr>
              <a:t>I wrote scripts – flightcheck-Linux.sh/flightcheck-OSX.sh</a:t>
            </a:r>
          </a:p>
          <a:p>
            <a:pPr lvl="2"/>
            <a:r>
              <a:rPr lang="en-US" dirty="0" smtClean="0">
                <a:solidFill>
                  <a:srgbClr val="00B0F0"/>
                </a:solidFill>
                <a:sym typeface="Wingdings" pitchFamily="2" charset="2"/>
              </a:rPr>
              <a:t>Checks for the existence of vmnet[1,2] (vmware workstation/fusion), or vboxnet0 (Virtualbox)</a:t>
            </a:r>
          </a:p>
          <a:p>
            <a:pPr lvl="2"/>
            <a:r>
              <a:rPr lang="en-US" dirty="0" smtClean="0">
                <a:solidFill>
                  <a:srgbClr val="00B0F0"/>
                </a:solidFill>
                <a:sym typeface="Wingdings" pitchFamily="2" charset="2"/>
              </a:rPr>
              <a:t>Assigns the IP address 172.16.1.2 netmask 255.255.255.0</a:t>
            </a:r>
          </a:p>
          <a:p>
            <a:pPr lvl="2"/>
            <a:r>
              <a:rPr lang="en-US" dirty="0" smtClean="0">
                <a:solidFill>
                  <a:srgbClr val="00B0F0"/>
                </a:solidFill>
                <a:sym typeface="Wingdings" pitchFamily="2" charset="2"/>
              </a:rPr>
              <a:t>Uses route (OSX), or ip route add (Linux) to add a route to 172.16.2.0/24 via 172.16.1.1</a:t>
            </a:r>
          </a:p>
          <a:p>
            <a:r>
              <a:rPr lang="en-US" dirty="0" smtClean="0">
                <a:solidFill>
                  <a:srgbClr val="00B0F0"/>
                </a:solidFill>
                <a:sym typeface="Wingdings" pitchFamily="2" charset="2"/>
              </a:rPr>
              <a:t>This script can be used to reconfigure vboxnet0 and rebuild static routes to 172.16.2.0/24 after system reboots or crashes</a:t>
            </a:r>
          </a:p>
          <a:p>
            <a:pPr lvl="1"/>
            <a:r>
              <a:rPr lang="en-US" dirty="0" smtClean="0">
                <a:solidFill>
                  <a:srgbClr val="00B0F0"/>
                </a:solidFill>
                <a:sym typeface="Wingdings" pitchFamily="2" charset="2"/>
              </a:rPr>
              <a:t>Why: remember when I mentioned vboxnet0 doesn’t exist after your system reboots? </a:t>
            </a:r>
          </a:p>
          <a:p>
            <a:pPr lvl="2"/>
            <a:r>
              <a:rPr lang="en-US" smtClean="0">
                <a:solidFill>
                  <a:srgbClr val="00B0F0"/>
                </a:solidFill>
                <a:sym typeface="Wingdings" pitchFamily="2" charset="2"/>
              </a:rPr>
              <a:t>That means static routes that reference networks/IP addresses associated with vboxnet0 and networks it is connected to won’t work</a:t>
            </a:r>
          </a:p>
          <a:p>
            <a:pPr lvl="2"/>
            <a:r>
              <a:rPr lang="en-US" smtClean="0">
                <a:solidFill>
                  <a:srgbClr val="00B0F0"/>
                </a:solidFill>
                <a:sym typeface="Wingdings" pitchFamily="2" charset="2"/>
              </a:rPr>
              <a:t>That is why we can use built-in route persistence and have to use this janky script</a:t>
            </a:r>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a:t>
            </a:r>
            <a:r>
              <a:rPr lang="en-US" smtClean="0">
                <a:solidFill>
                  <a:srgbClr val="00B0F0"/>
                </a:solidFill>
              </a:rPr>
              <a:t>OSX editions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266</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10000"/>
          </a:bodyPr>
          <a:lstStyle/>
          <a:p>
            <a:r>
              <a:rPr lang="en-US" dirty="0" smtClean="0">
                <a:solidFill>
                  <a:srgbClr val="00B0F0"/>
                </a:solidFill>
                <a:sym typeface="Wingdings" pitchFamily="2" charset="2"/>
              </a:rPr>
              <a:t>Installation/Usage:</a:t>
            </a:r>
          </a:p>
          <a:p>
            <a:pPr lvl="1"/>
            <a:r>
              <a:rPr lang="en-US" dirty="0" smtClean="0">
                <a:solidFill>
                  <a:srgbClr val="00B0F0"/>
                </a:solidFill>
                <a:sym typeface="Wingdings" pitchFamily="2" charset="2"/>
              </a:rPr>
              <a:t>Visit gist.github.com/da667</a:t>
            </a:r>
          </a:p>
          <a:p>
            <a:pPr lvl="2"/>
            <a:r>
              <a:rPr lang="en-US" dirty="0" smtClean="0">
                <a:solidFill>
                  <a:srgbClr val="00B0F0"/>
                </a:solidFill>
                <a:sym typeface="Wingdings" pitchFamily="2" charset="2"/>
              </a:rPr>
              <a:t>Click on flightcheck-Linux.sh OR flightcheck-OSX.sh</a:t>
            </a:r>
          </a:p>
          <a:p>
            <a:pPr lvl="2"/>
            <a:r>
              <a:rPr lang="en-US" dirty="0" smtClean="0">
                <a:solidFill>
                  <a:srgbClr val="00B0F0"/>
                </a:solidFill>
                <a:sym typeface="Wingdings" pitchFamily="2" charset="2"/>
              </a:rPr>
              <a:t>Choose “Download ZIP” or click “Raw” and right click -&gt; Save target as -&gt; flightcheck-Linux.sh</a:t>
            </a:r>
          </a:p>
          <a:p>
            <a:pPr lvl="2"/>
            <a:r>
              <a:rPr lang="en-US" dirty="0" smtClean="0">
                <a:solidFill>
                  <a:srgbClr val="00B0F0"/>
                </a:solidFill>
                <a:sym typeface="Wingdings" pitchFamily="2" charset="2"/>
              </a:rPr>
              <a:t>Navigate to your Downloads folder (usually ~/Downloads)</a:t>
            </a:r>
          </a:p>
          <a:p>
            <a:pPr lvl="3"/>
            <a:r>
              <a:rPr lang="en-US" dirty="0" smtClean="0">
                <a:solidFill>
                  <a:srgbClr val="00B0F0"/>
                </a:solidFill>
                <a:sym typeface="Wingdings" pitchFamily="2" charset="2"/>
              </a:rPr>
              <a:t>Unzip the zip file (if you downloaded the zip file)</a:t>
            </a:r>
          </a:p>
          <a:p>
            <a:pPr lvl="3"/>
            <a:r>
              <a:rPr lang="en-US" dirty="0" smtClean="0">
                <a:solidFill>
                  <a:srgbClr val="00B0F0"/>
                </a:solidFill>
                <a:sym typeface="Wingdings" pitchFamily="2" charset="2"/>
              </a:rPr>
              <a:t>sudo bash flightcheck-Linux.sh  OR sudo bash flightcheck-OSX.sh</a:t>
            </a:r>
          </a:p>
          <a:p>
            <a:pPr lvl="3"/>
            <a:r>
              <a:rPr lang="en-US" dirty="0" smtClean="0">
                <a:solidFill>
                  <a:srgbClr val="00B0F0"/>
                </a:solidFill>
                <a:sym typeface="Wingdings" pitchFamily="2" charset="2"/>
              </a:rPr>
              <a:t>The script pauses and asks you to make sure that virtualbox is running, and that the pfSense VM is started. Once you have done both, hit enter to run the script.</a:t>
            </a:r>
          </a:p>
          <a:p>
            <a:pPr lvl="3"/>
            <a:r>
              <a:rPr lang="en-US" dirty="0" smtClean="0">
                <a:solidFill>
                  <a:srgbClr val="00B0F0"/>
                </a:solidFill>
                <a:sym typeface="Wingdings" pitchFamily="2" charset="2"/>
              </a:rPr>
              <a:t>Confirm vboxnet0 has ip address 172.16.1.2/24</a:t>
            </a:r>
          </a:p>
          <a:p>
            <a:pPr lvl="3"/>
            <a:r>
              <a:rPr lang="en-US" dirty="0" smtClean="0">
                <a:solidFill>
                  <a:srgbClr val="00B0F0"/>
                </a:solidFill>
                <a:sym typeface="Wingdings" pitchFamily="2" charset="2"/>
              </a:rPr>
              <a:t>Confirm routing table has route to 172.16.2.0/24 via 172.16.1.1</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a:t>
            </a:r>
            <a:r>
              <a:rPr lang="en-US" smtClean="0">
                <a:solidFill>
                  <a:srgbClr val="00B0F0"/>
                </a:solidFill>
              </a:rPr>
              <a:t>OSX editions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267</a:t>
            </a:fld>
            <a:endParaRPr lang="en-US"/>
          </a:p>
        </p:txBody>
      </p:sp>
      <p:pic>
        <p:nvPicPr>
          <p:cNvPr id="7" name="Content Placeholder 6" descr="vbox-flightcheck1.png"/>
          <p:cNvPicPr>
            <a:picLocks noGrp="1" noChangeAspect="1"/>
          </p:cNvPicPr>
          <p:nvPr>
            <p:ph idx="1"/>
          </p:nvPr>
        </p:nvPicPr>
        <p:blipFill>
          <a:blip r:embed="rId2" cstate="print"/>
          <a:stretch>
            <a:fillRect/>
          </a:stretch>
        </p:blipFill>
        <p:spPr>
          <a:xfrm>
            <a:off x="1346288" y="1371600"/>
            <a:ext cx="6451423" cy="4876800"/>
          </a:xfrm>
        </p:spPr>
      </p:pic>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a:t>
            </a:r>
            <a:r>
              <a:rPr lang="en-US" smtClean="0">
                <a:solidFill>
                  <a:srgbClr val="00B0F0"/>
                </a:solidFill>
              </a:rPr>
              <a:t>OSX editions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268</a:t>
            </a:fld>
            <a:endParaRPr lang="en-US"/>
          </a:p>
        </p:txBody>
      </p:sp>
      <p:pic>
        <p:nvPicPr>
          <p:cNvPr id="7" name="Content Placeholder 6" descr="vbox-flightcheck2.png"/>
          <p:cNvPicPr>
            <a:picLocks noGrp="1" noChangeAspect="1"/>
          </p:cNvPicPr>
          <p:nvPr>
            <p:ph idx="1"/>
          </p:nvPr>
        </p:nvPicPr>
        <p:blipFill>
          <a:blip r:embed="rId2" cstate="print"/>
          <a:stretch>
            <a:fillRect/>
          </a:stretch>
        </p:blipFill>
        <p:spPr>
          <a:xfrm>
            <a:off x="457200" y="1752600"/>
            <a:ext cx="8229600" cy="2289687"/>
          </a:xfrm>
        </p:spPr>
      </p:pic>
      <p:pic>
        <p:nvPicPr>
          <p:cNvPr id="8" name="Picture 7" descr="vbox-flightcheck3.png"/>
          <p:cNvPicPr>
            <a:picLocks noChangeAspect="1"/>
          </p:cNvPicPr>
          <p:nvPr/>
        </p:nvPicPr>
        <p:blipFill>
          <a:blip r:embed="rId3" cstate="print"/>
          <a:stretch>
            <a:fillRect/>
          </a:stretch>
        </p:blipFill>
        <p:spPr>
          <a:xfrm>
            <a:off x="838200" y="4800600"/>
            <a:ext cx="2013053" cy="673135"/>
          </a:xfrm>
          <a:prstGeom prst="rect">
            <a:avLst/>
          </a:prstGeom>
        </p:spPr>
      </p:pic>
      <p:pic>
        <p:nvPicPr>
          <p:cNvPr id="9" name="Picture 8" descr="vbox-flightcheck4.png"/>
          <p:cNvPicPr>
            <a:picLocks noChangeAspect="1"/>
          </p:cNvPicPr>
          <p:nvPr/>
        </p:nvPicPr>
        <p:blipFill>
          <a:blip r:embed="rId4" cstate="print"/>
          <a:stretch>
            <a:fillRect/>
          </a:stretch>
        </p:blipFill>
        <p:spPr>
          <a:xfrm>
            <a:off x="4953000" y="4267200"/>
            <a:ext cx="3206915" cy="1968601"/>
          </a:xfrm>
          <a:prstGeom prst="rect">
            <a:avLst/>
          </a:prstGeom>
        </p:spPr>
      </p:pic>
      <p:cxnSp>
        <p:nvCxnSpPr>
          <p:cNvPr id="10" name="Straight Arrow Connector 9"/>
          <p:cNvCxnSpPr/>
          <p:nvPr/>
        </p:nvCxnSpPr>
        <p:spPr>
          <a:xfrm>
            <a:off x="2133600" y="39624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667000" y="4724400"/>
            <a:ext cx="24384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a:t>
            </a:r>
            <a:r>
              <a:rPr lang="en-US" smtClean="0">
                <a:solidFill>
                  <a:srgbClr val="00B0F0"/>
                </a:solidFill>
              </a:rPr>
              <a:t>OSX editions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269</a:t>
            </a:fld>
            <a:endParaRPr lang="en-US"/>
          </a:p>
        </p:txBody>
      </p:sp>
      <p:pic>
        <p:nvPicPr>
          <p:cNvPr id="6" name="Content Placeholder 5" descr="vbox-flightcheck5.png"/>
          <p:cNvPicPr>
            <a:picLocks noGrp="1" noChangeAspect="1"/>
          </p:cNvPicPr>
          <p:nvPr>
            <p:ph idx="1"/>
          </p:nvPr>
        </p:nvPicPr>
        <p:blipFill>
          <a:blip r:embed="rId2" cstate="print"/>
          <a:stretch>
            <a:fillRect/>
          </a:stretch>
        </p:blipFill>
        <p:spPr>
          <a:xfrm>
            <a:off x="1828800" y="1447800"/>
            <a:ext cx="5429529" cy="2946551"/>
          </a:xfrm>
        </p:spPr>
      </p:pic>
      <p:pic>
        <p:nvPicPr>
          <p:cNvPr id="7" name="Picture 6" descr="vbox-flightcheck6.png"/>
          <p:cNvPicPr>
            <a:picLocks noChangeAspect="1"/>
          </p:cNvPicPr>
          <p:nvPr/>
        </p:nvPicPr>
        <p:blipFill>
          <a:blip r:embed="rId3" cstate="print"/>
          <a:stretch>
            <a:fillRect/>
          </a:stretch>
        </p:blipFill>
        <p:spPr>
          <a:xfrm>
            <a:off x="1828800" y="4419600"/>
            <a:ext cx="5346975" cy="145422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Tools of the Trade – OSX Apps</a:t>
            </a:r>
            <a:endParaRPr lang="en-US" dirty="0">
              <a:solidFill>
                <a:srgbClr val="00B0F0"/>
              </a:solidFill>
            </a:endParaRPr>
          </a:p>
        </p:txBody>
      </p:sp>
      <p:sp>
        <p:nvSpPr>
          <p:cNvPr id="7" name="Content Placeholder 6"/>
          <p:cNvSpPr>
            <a:spLocks noGrp="1"/>
          </p:cNvSpPr>
          <p:nvPr>
            <p:ph idx="1"/>
          </p:nvPr>
        </p:nvSpPr>
        <p:spPr>
          <a:xfrm>
            <a:off x="457200" y="1219200"/>
            <a:ext cx="8229600" cy="5181600"/>
          </a:xfrm>
        </p:spPr>
        <p:txBody>
          <a:bodyPr>
            <a:normAutofit lnSpcReduction="10000"/>
          </a:bodyPr>
          <a:lstStyle/>
          <a:p>
            <a:r>
              <a:rPr lang="en-US" sz="2600" dirty="0" smtClean="0">
                <a:solidFill>
                  <a:srgbClr val="00B0F0"/>
                </a:solidFill>
              </a:rPr>
              <a:t>Native terminal applications (pre-installed):</a:t>
            </a:r>
          </a:p>
          <a:p>
            <a:pPr lvl="1"/>
            <a:r>
              <a:rPr lang="en-US" sz="2200" dirty="0" smtClean="0">
                <a:solidFill>
                  <a:srgbClr val="00B0F0"/>
                </a:solidFill>
              </a:rPr>
              <a:t>vi/vim – a very old text editor that is universally available on most UNIX-like operating systems</a:t>
            </a:r>
          </a:p>
          <a:p>
            <a:pPr lvl="1"/>
            <a:r>
              <a:rPr lang="en-US" sz="2200" dirty="0" smtClean="0">
                <a:solidFill>
                  <a:srgbClr val="00B0F0"/>
                </a:solidFill>
              </a:rPr>
              <a:t>ssh – a client application that allows to connect secure to remote SSH servers</a:t>
            </a:r>
          </a:p>
          <a:p>
            <a:pPr lvl="1"/>
            <a:r>
              <a:rPr lang="en-US" sz="2200" dirty="0" smtClean="0">
                <a:solidFill>
                  <a:srgbClr val="00B0F0"/>
                </a:solidFill>
              </a:rPr>
              <a:t>scp – secure copy protocol client. Allows you to transfer files to/from a remote system utilizing the SSH protocol</a:t>
            </a:r>
          </a:p>
          <a:p>
            <a:pPr lvl="1"/>
            <a:r>
              <a:rPr lang="en-US" sz="2200" dirty="0" smtClean="0">
                <a:solidFill>
                  <a:srgbClr val="00B0F0"/>
                </a:solidFill>
              </a:rPr>
              <a:t>ssh-keygen – allows you to generate a public/private key pair. Enables passwordless login, OR two-factor authentication</a:t>
            </a:r>
          </a:p>
          <a:p>
            <a:pPr lvl="1"/>
            <a:r>
              <a:rPr lang="en-US" sz="2200" dirty="0" smtClean="0">
                <a:solidFill>
                  <a:srgbClr val="00B0F0"/>
                </a:solidFill>
              </a:rPr>
              <a:t>ssh-copy-id – a pain-free method of copying your public key to a remote SSH server to enable key-based authentication</a:t>
            </a:r>
          </a:p>
          <a:p>
            <a:pPr lvl="1"/>
            <a:r>
              <a:rPr lang="en-US" sz="2200" dirty="0" smtClean="0">
                <a:solidFill>
                  <a:srgbClr val="00B0F0"/>
                </a:solidFill>
              </a:rPr>
              <a:t>zip/unzip, gzip/gunzip – command line utilities that allow you to decompress .zip or .gz files</a:t>
            </a:r>
          </a:p>
          <a:p>
            <a:pPr lvl="1"/>
            <a:r>
              <a:rPr lang="en-US" sz="2200" dirty="0" smtClean="0">
                <a:solidFill>
                  <a:srgbClr val="00B0F0"/>
                </a:solidFill>
              </a:rPr>
              <a:t>Alias – command line tool that lets you alias entire commands plus their arguments to another name (think: shortcuts)</a:t>
            </a:r>
          </a:p>
        </p:txBody>
      </p:sp>
      <p:sp>
        <p:nvSpPr>
          <p:cNvPr id="4" name="Footer Placeholder 3"/>
          <p:cNvSpPr>
            <a:spLocks noGrp="1"/>
          </p:cNvSpPr>
          <p:nvPr>
            <p:ph type="ftr" sz="quarter" idx="11"/>
          </p:nvPr>
        </p:nvSpPr>
        <p:spPr/>
        <p:txBody>
          <a:bodyPr/>
          <a:lstStyle/>
          <a:p>
            <a:r>
              <a:rPr lang="en-US" dirty="0" smtClean="0"/>
              <a:t>twitter:@da_667 email:deusexmachina667@gmail.com</a:t>
            </a:r>
            <a:endParaRPr lang="en-US" dirty="0"/>
          </a:p>
        </p:txBody>
      </p:sp>
      <p:sp>
        <p:nvSpPr>
          <p:cNvPr id="5" name="Slide Number Placeholder 4"/>
          <p:cNvSpPr>
            <a:spLocks noGrp="1"/>
          </p:cNvSpPr>
          <p:nvPr>
            <p:ph type="sldNum" sz="quarter" idx="12"/>
          </p:nvPr>
        </p:nvSpPr>
        <p:spPr/>
        <p:txBody>
          <a:bodyPr/>
          <a:lstStyle/>
          <a:p>
            <a:fld id="{231DE8AF-F1B2-427F-9742-F22C1896C1AE}" type="slidenum">
              <a:rPr lang="en-US" smtClean="0"/>
              <a:pPr/>
              <a:t>27</a:t>
            </a:fld>
            <a:endParaRPr lang="en-US"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Adding a Static Route - Windows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270</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10000"/>
          </a:bodyPr>
          <a:lstStyle/>
          <a:p>
            <a:r>
              <a:rPr lang="en-US" dirty="0" smtClean="0">
                <a:solidFill>
                  <a:srgbClr val="00B0F0"/>
                </a:solidFill>
                <a:sym typeface="Wingdings" pitchFamily="2" charset="2"/>
              </a:rPr>
              <a:t>Start</a:t>
            </a:r>
          </a:p>
          <a:p>
            <a:pPr lvl="1"/>
            <a:r>
              <a:rPr lang="en-US" dirty="0" smtClean="0">
                <a:solidFill>
                  <a:srgbClr val="00B0F0"/>
                </a:solidFill>
                <a:sym typeface="Wingdings" pitchFamily="2" charset="2"/>
              </a:rPr>
              <a:t>Search for cmd</a:t>
            </a:r>
          </a:p>
          <a:p>
            <a:pPr lvl="1"/>
            <a:r>
              <a:rPr lang="en-US" dirty="0" smtClean="0">
                <a:solidFill>
                  <a:srgbClr val="00B0F0"/>
                </a:solidFill>
                <a:sym typeface="Wingdings" pitchFamily="2" charset="2"/>
              </a:rPr>
              <a:t>Right click -&gt; run as administrator</a:t>
            </a:r>
          </a:p>
          <a:p>
            <a:pPr lvl="1"/>
            <a:r>
              <a:rPr lang="en-US" dirty="0" smtClean="0">
                <a:solidFill>
                  <a:srgbClr val="00B0F0"/>
                </a:solidFill>
                <a:sym typeface="Wingdings" pitchFamily="2" charset="2"/>
              </a:rPr>
              <a:t>route add -p 172.16.2.0 netmask 255.255.255.0 172.16.1.1</a:t>
            </a:r>
          </a:p>
          <a:p>
            <a:pPr lvl="2"/>
            <a:r>
              <a:rPr lang="en-US" dirty="0" smtClean="0">
                <a:solidFill>
                  <a:srgbClr val="00B0F0"/>
                </a:solidFill>
                <a:sym typeface="Wingdings" pitchFamily="2" charset="2"/>
              </a:rPr>
              <a:t>To view your routes: route print</a:t>
            </a:r>
          </a:p>
          <a:p>
            <a:pPr lvl="1"/>
            <a:r>
              <a:rPr lang="en-US" dirty="0" smtClean="0">
                <a:solidFill>
                  <a:srgbClr val="00B0F0"/>
                </a:solidFill>
                <a:sym typeface="Wingdings" pitchFamily="2" charset="2"/>
              </a:rPr>
              <a:t>Thats it. Persists through reboots</a:t>
            </a:r>
          </a:p>
          <a:p>
            <a:pPr lvl="1"/>
            <a:r>
              <a:rPr lang="en-US" dirty="0" smtClean="0">
                <a:solidFill>
                  <a:srgbClr val="00B0F0"/>
                </a:solidFill>
                <a:sym typeface="Wingdings" pitchFamily="2" charset="2"/>
              </a:rPr>
              <a:t>Why: virtualbox host-only network adapter got registered with the windows network manager on creation.</a:t>
            </a:r>
          </a:p>
          <a:p>
            <a:pPr lvl="2"/>
            <a:r>
              <a:rPr lang="en-US" dirty="0" smtClean="0">
                <a:solidFill>
                  <a:srgbClr val="00B0F0"/>
                </a:solidFill>
                <a:sym typeface="Wingdings" pitchFamily="2" charset="2"/>
              </a:rPr>
              <a:t>Doesn’t disappear on reboot like on OSX/Linux, doesn’t lose its IP address</a:t>
            </a:r>
          </a:p>
          <a:p>
            <a:pPr lvl="2"/>
            <a:r>
              <a:rPr lang="en-US" dirty="0" smtClean="0">
                <a:solidFill>
                  <a:srgbClr val="00B0F0"/>
                </a:solidFill>
                <a:sym typeface="Wingdings" pitchFamily="2" charset="2"/>
              </a:rPr>
              <a:t>Route’s “-p” option persists the route via the windows registry</a:t>
            </a: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box-windows-static-route2.png"/>
          <p:cNvPicPr>
            <a:picLocks noChangeAspect="1"/>
          </p:cNvPicPr>
          <p:nvPr/>
        </p:nvPicPr>
        <p:blipFill>
          <a:blip r:embed="rId2" cstate="print"/>
          <a:stretch>
            <a:fillRect/>
          </a:stretch>
        </p:blipFill>
        <p:spPr>
          <a:xfrm>
            <a:off x="4191000" y="1600200"/>
            <a:ext cx="3873699" cy="4172164"/>
          </a:xfrm>
          <a:prstGeom prst="rect">
            <a:avLst/>
          </a:prstGeom>
        </p:spPr>
      </p:pic>
      <p:sp>
        <p:nvSpPr>
          <p:cNvPr id="2" name="Title 1"/>
          <p:cNvSpPr>
            <a:spLocks noGrp="1"/>
          </p:cNvSpPr>
          <p:nvPr>
            <p:ph type="title"/>
          </p:nvPr>
        </p:nvSpPr>
        <p:spPr/>
        <p:txBody>
          <a:bodyPr>
            <a:normAutofit fontScale="90000"/>
          </a:bodyPr>
          <a:lstStyle/>
          <a:p>
            <a:r>
              <a:rPr lang="en-US" dirty="0" smtClean="0">
                <a:solidFill>
                  <a:srgbClr val="00B0F0"/>
                </a:solidFill>
              </a:rPr>
              <a:t>Adding a Static Route – Windows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271</a:t>
            </a:fld>
            <a:endParaRPr lang="en-US"/>
          </a:p>
        </p:txBody>
      </p:sp>
      <p:pic>
        <p:nvPicPr>
          <p:cNvPr id="6" name="Content Placeholder 5" descr="vbox-windows-static-route1.png"/>
          <p:cNvPicPr>
            <a:picLocks noGrp="1" noChangeAspect="1"/>
          </p:cNvPicPr>
          <p:nvPr>
            <p:ph idx="1"/>
          </p:nvPr>
        </p:nvPicPr>
        <p:blipFill>
          <a:blip r:embed="rId3" cstate="print"/>
          <a:stretch>
            <a:fillRect/>
          </a:stretch>
        </p:blipFill>
        <p:spPr>
          <a:xfrm>
            <a:off x="228600" y="2133600"/>
            <a:ext cx="1974951" cy="3384724"/>
          </a:xfrm>
        </p:spPr>
      </p:pic>
      <p:cxnSp>
        <p:nvCxnSpPr>
          <p:cNvPr id="8" name="Straight Arrow Connector 7"/>
          <p:cNvCxnSpPr/>
          <p:nvPr/>
        </p:nvCxnSpPr>
        <p:spPr>
          <a:xfrm>
            <a:off x="2209800" y="3505200"/>
            <a:ext cx="1981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Remote Access - Windows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272</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Have you downloaded/installed mremoteng, winscp and puttygen yet?</a:t>
            </a:r>
          </a:p>
          <a:p>
            <a:pPr lvl="1"/>
            <a:r>
              <a:rPr lang="en-US" dirty="0" smtClean="0">
                <a:solidFill>
                  <a:srgbClr val="00B0F0"/>
                </a:solidFill>
                <a:sym typeface="Wingdings" pitchFamily="2" charset="2"/>
              </a:rPr>
              <a:t>You’d best do so now.</a:t>
            </a:r>
          </a:p>
          <a:p>
            <a:pPr lvl="1"/>
            <a:r>
              <a:rPr lang="en-US" dirty="0" smtClean="0">
                <a:solidFill>
                  <a:srgbClr val="00B0F0"/>
                </a:solidFill>
                <a:sym typeface="Wingdings" pitchFamily="2" charset="2"/>
              </a:rPr>
              <a:t>Note: when asked, be sure to select the “commander” interface for winSCP.</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Goals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273</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Create mremoteng AND WinSCP connection profiles for SIEM, IPS, and kali</a:t>
            </a:r>
          </a:p>
          <a:p>
            <a:r>
              <a:rPr lang="en-US" dirty="0" smtClean="0">
                <a:solidFill>
                  <a:srgbClr val="00B0F0"/>
                </a:solidFill>
                <a:sym typeface="Wingdings" pitchFamily="2" charset="2"/>
              </a:rPr>
              <a:t>Verify connectivity to the SIEM and IPS vms via SSH and SCP</a:t>
            </a:r>
          </a:p>
          <a:p>
            <a:r>
              <a:rPr lang="en-US" dirty="0" smtClean="0">
                <a:solidFill>
                  <a:srgbClr val="00B0F0"/>
                </a:solidFill>
                <a:sym typeface="Wingdings" pitchFamily="2" charset="2"/>
              </a:rPr>
              <a:t>Discuss key-based authentication</a:t>
            </a:r>
          </a:p>
          <a:p>
            <a:r>
              <a:rPr lang="en-US" dirty="0" smtClean="0">
                <a:solidFill>
                  <a:srgbClr val="00B0F0"/>
                </a:solidFill>
                <a:sym typeface="Wingdings" pitchFamily="2" charset="2"/>
              </a:rPr>
              <a:t>Generate SSH public/private key pair</a:t>
            </a:r>
          </a:p>
          <a:p>
            <a:r>
              <a:rPr lang="en-US" dirty="0" smtClean="0">
                <a:solidFill>
                  <a:srgbClr val="00B0F0"/>
                </a:solidFill>
                <a:sym typeface="Wingdings" pitchFamily="2" charset="2"/>
              </a:rPr>
              <a:t>Format and transfer SSH public key and place it in to the user’s ~/.ssh/authorized_keys file with correct directory/file permissions</a:t>
            </a:r>
          </a:p>
          <a:p>
            <a:pPr lvl="1"/>
            <a:r>
              <a:rPr lang="en-US" dirty="0" smtClean="0">
                <a:solidFill>
                  <a:srgbClr val="00B0F0"/>
                </a:solidFill>
                <a:sym typeface="Wingdings" pitchFamily="2" charset="2"/>
              </a:rPr>
              <a:t>Display different methods of uploading/transferring the key</a:t>
            </a:r>
          </a:p>
          <a:p>
            <a:pPr lvl="1"/>
            <a:r>
              <a:rPr lang="en-US" dirty="0" smtClean="0">
                <a:solidFill>
                  <a:srgbClr val="00B0F0"/>
                </a:solidFill>
                <a:sym typeface="Wingdings" pitchFamily="2" charset="2"/>
              </a:rPr>
              <a:t>Show how to configure key-based auth in mremoteng AND WinSCP</a:t>
            </a: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Customizing mremoteng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274</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10000"/>
          </a:bodyPr>
          <a:lstStyle/>
          <a:p>
            <a:r>
              <a:rPr lang="en-US" dirty="0" smtClean="0">
                <a:solidFill>
                  <a:srgbClr val="00B0F0"/>
                </a:solidFill>
                <a:sym typeface="Wingdings" pitchFamily="2" charset="2"/>
              </a:rPr>
              <a:t>Fire up mremoteng.</a:t>
            </a:r>
          </a:p>
          <a:p>
            <a:pPr lvl="1"/>
            <a:r>
              <a:rPr lang="en-US" dirty="0" smtClean="0">
                <a:solidFill>
                  <a:srgbClr val="00B0F0"/>
                </a:solidFill>
                <a:sym typeface="Wingdings" pitchFamily="2" charset="2"/>
              </a:rPr>
              <a:t>Before we get started: </a:t>
            </a:r>
          </a:p>
          <a:p>
            <a:pPr lvl="2"/>
            <a:r>
              <a:rPr lang="en-US" dirty="0" smtClean="0">
                <a:solidFill>
                  <a:srgbClr val="00B0F0"/>
                </a:solidFill>
                <a:sym typeface="Wingdings" pitchFamily="2" charset="2"/>
              </a:rPr>
              <a:t>Remove the quick connect toolbar</a:t>
            </a:r>
          </a:p>
          <a:p>
            <a:pPr lvl="3"/>
            <a:r>
              <a:rPr lang="en-US" dirty="0" smtClean="0">
                <a:solidFill>
                  <a:srgbClr val="00B0F0"/>
                </a:solidFill>
                <a:sym typeface="Wingdings" pitchFamily="2" charset="2"/>
              </a:rPr>
              <a:t>View  Quick Connect Toolbar</a:t>
            </a:r>
          </a:p>
          <a:p>
            <a:pPr lvl="2"/>
            <a:r>
              <a:rPr lang="en-US" dirty="0" smtClean="0">
                <a:solidFill>
                  <a:srgbClr val="00B0F0"/>
                </a:solidFill>
                <a:sym typeface="Wingdings" pitchFamily="2" charset="2"/>
              </a:rPr>
              <a:t>Enable the dark theme so your eyes don’t melt</a:t>
            </a:r>
          </a:p>
          <a:p>
            <a:pPr lvl="3"/>
            <a:r>
              <a:rPr lang="en-US" dirty="0" smtClean="0">
                <a:solidFill>
                  <a:srgbClr val="00B0F0"/>
                </a:solidFill>
                <a:sym typeface="Wingdings" pitchFamily="2" charset="2"/>
              </a:rPr>
              <a:t>Tools  Options  Theme  Enable Themes checkbox  Select a theme (e.g. vs2015dark)</a:t>
            </a:r>
          </a:p>
          <a:p>
            <a:pPr lvl="2"/>
            <a:r>
              <a:rPr lang="en-US" dirty="0" smtClean="0">
                <a:solidFill>
                  <a:srgbClr val="00B0F0"/>
                </a:solidFill>
                <a:sym typeface="Wingdings" pitchFamily="2" charset="2"/>
              </a:rPr>
              <a:t>Encrypt your connection files!</a:t>
            </a:r>
          </a:p>
          <a:p>
            <a:pPr lvl="3"/>
            <a:r>
              <a:rPr lang="en-US" dirty="0" smtClean="0">
                <a:solidFill>
                  <a:srgbClr val="00B0F0"/>
                </a:solidFill>
                <a:sym typeface="Wingdings" pitchFamily="2" charset="2"/>
              </a:rPr>
              <a:t>Tools  Options  Security  Completely encrypt connection file checkbox</a:t>
            </a:r>
          </a:p>
          <a:p>
            <a:pPr lvl="2"/>
            <a:r>
              <a:rPr lang="en-US" dirty="0" smtClean="0">
                <a:solidFill>
                  <a:srgbClr val="00B0F0"/>
                </a:solidFill>
                <a:sym typeface="Wingdings" pitchFamily="2" charset="2"/>
              </a:rPr>
              <a:t>Note: The Connections/Config panes panes are resizable (vertically </a:t>
            </a:r>
            <a:r>
              <a:rPr lang="en-US" smtClean="0">
                <a:solidFill>
                  <a:srgbClr val="00B0F0"/>
                </a:solidFill>
                <a:sym typeface="Wingdings" pitchFamily="2" charset="2"/>
              </a:rPr>
              <a:t>and horizontally)</a:t>
            </a:r>
            <a:endParaRPr lang="en-US" dirty="0" smtClean="0">
              <a:solidFill>
                <a:srgbClr val="00B0F0"/>
              </a:solidFill>
              <a:sym typeface="Wingdings" pitchFamily="2" charset="2"/>
            </a:endParaRPr>
          </a:p>
          <a:p>
            <a:pPr lvl="3"/>
            <a:r>
              <a:rPr lang="en-US" dirty="0" smtClean="0">
                <a:solidFill>
                  <a:srgbClr val="00B0F0"/>
                </a:solidFill>
                <a:sym typeface="Wingdings" pitchFamily="2" charset="2"/>
              </a:rPr>
              <a:t>Resize the windows by hovering around the edges, and dragging/dropping.</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Customizing mremoteng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275</a:t>
            </a:fld>
            <a:endParaRPr lang="en-US"/>
          </a:p>
        </p:txBody>
      </p:sp>
      <p:pic>
        <p:nvPicPr>
          <p:cNvPr id="6" name="Content Placeholder 5" descr="vbox-mremoteng1.png"/>
          <p:cNvPicPr>
            <a:picLocks noGrp="1" noChangeAspect="1"/>
          </p:cNvPicPr>
          <p:nvPr>
            <p:ph idx="1"/>
          </p:nvPr>
        </p:nvPicPr>
        <p:blipFill>
          <a:blip r:embed="rId2" cstate="print"/>
          <a:stretch>
            <a:fillRect/>
          </a:stretch>
        </p:blipFill>
        <p:spPr>
          <a:xfrm>
            <a:off x="762000" y="1371600"/>
            <a:ext cx="1263715" cy="1676486"/>
          </a:xfrm>
        </p:spPr>
      </p:pic>
      <p:pic>
        <p:nvPicPr>
          <p:cNvPr id="8" name="Picture 7" descr="vbox-mremoteng3.png"/>
          <p:cNvPicPr>
            <a:picLocks noChangeAspect="1"/>
          </p:cNvPicPr>
          <p:nvPr/>
        </p:nvPicPr>
        <p:blipFill>
          <a:blip r:embed="rId3" cstate="print"/>
          <a:stretch>
            <a:fillRect/>
          </a:stretch>
        </p:blipFill>
        <p:spPr>
          <a:xfrm>
            <a:off x="4191000" y="1143000"/>
            <a:ext cx="4832598" cy="3562533"/>
          </a:xfrm>
          <a:prstGeom prst="rect">
            <a:avLst/>
          </a:prstGeom>
        </p:spPr>
      </p:pic>
      <p:pic>
        <p:nvPicPr>
          <p:cNvPr id="10" name="Picture 9" descr="vbox-mremoteng4.png"/>
          <p:cNvPicPr>
            <a:picLocks noChangeAspect="1"/>
          </p:cNvPicPr>
          <p:nvPr/>
        </p:nvPicPr>
        <p:blipFill>
          <a:blip r:embed="rId4" cstate="print"/>
          <a:stretch>
            <a:fillRect/>
          </a:stretch>
        </p:blipFill>
        <p:spPr>
          <a:xfrm>
            <a:off x="5867400" y="4800600"/>
            <a:ext cx="3041806" cy="1873346"/>
          </a:xfrm>
          <a:prstGeom prst="rect">
            <a:avLst/>
          </a:prstGeom>
        </p:spPr>
      </p:pic>
      <p:pic>
        <p:nvPicPr>
          <p:cNvPr id="11" name="Picture 10" descr="vbox-mremoteng2.png"/>
          <p:cNvPicPr>
            <a:picLocks noChangeAspect="1"/>
          </p:cNvPicPr>
          <p:nvPr/>
        </p:nvPicPr>
        <p:blipFill>
          <a:blip r:embed="rId5" cstate="print"/>
          <a:stretch>
            <a:fillRect/>
          </a:stretch>
        </p:blipFill>
        <p:spPr>
          <a:xfrm>
            <a:off x="762000" y="3733800"/>
            <a:ext cx="1155759" cy="914447"/>
          </a:xfrm>
          <a:prstGeom prst="rect">
            <a:avLst/>
          </a:prstGeom>
        </p:spPr>
      </p:pic>
      <p:cxnSp>
        <p:nvCxnSpPr>
          <p:cNvPr id="13" name="Straight Arrow Connector 12"/>
          <p:cNvCxnSpPr/>
          <p:nvPr/>
        </p:nvCxnSpPr>
        <p:spPr>
          <a:xfrm flipV="1">
            <a:off x="1676400" y="2743200"/>
            <a:ext cx="2590800" cy="1828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572000" y="2971800"/>
            <a:ext cx="1371600" cy="3581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676400" y="2819400"/>
            <a:ext cx="2286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276</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Get familiar with creating new connection profiles and/or folders</a:t>
            </a:r>
          </a:p>
          <a:p>
            <a:pPr lvl="1"/>
            <a:r>
              <a:rPr lang="en-US" dirty="0" smtClean="0">
                <a:solidFill>
                  <a:srgbClr val="00B0F0"/>
                </a:solidFill>
                <a:sym typeface="Wingdings" pitchFamily="2" charset="2"/>
              </a:rPr>
              <a:t>Connection profiles: entries that have info on how to connect to a host (credentials, protocol to use, port, etc.)</a:t>
            </a:r>
          </a:p>
          <a:p>
            <a:pPr lvl="1"/>
            <a:r>
              <a:rPr lang="en-US" dirty="0" smtClean="0">
                <a:solidFill>
                  <a:srgbClr val="00B0F0"/>
                </a:solidFill>
                <a:sym typeface="Wingdings" pitchFamily="2" charset="2"/>
              </a:rPr>
              <a:t>Folders: can be used to organize connection profiles into categories. Folders can also contain other folders.</a:t>
            </a:r>
          </a:p>
          <a:p>
            <a:r>
              <a:rPr lang="en-US" dirty="0" smtClean="0">
                <a:solidFill>
                  <a:srgbClr val="00B0F0"/>
                </a:solidFill>
                <a:sym typeface="Wingdings" pitchFamily="2" charset="2"/>
              </a:rPr>
              <a:t>Connection profiles can be created one of two ways:</a:t>
            </a:r>
          </a:p>
          <a:p>
            <a:pPr lvl="1"/>
            <a:r>
              <a:rPr lang="en-US" dirty="0" smtClean="0">
                <a:solidFill>
                  <a:srgbClr val="00B0F0"/>
                </a:solidFill>
                <a:sym typeface="Wingdings" pitchFamily="2" charset="2"/>
              </a:rPr>
              <a:t>Option 1: File menu option  New Connection/New Folder</a:t>
            </a:r>
          </a:p>
          <a:p>
            <a:pPr lvl="1"/>
            <a:r>
              <a:rPr lang="en-US" dirty="0" smtClean="0">
                <a:solidFill>
                  <a:srgbClr val="00B0F0"/>
                </a:solidFill>
                <a:sym typeface="Wingdings" pitchFamily="2" charset="2"/>
              </a:rPr>
              <a:t>Option 2: New connection or New Folder icons in the connections window pane</a:t>
            </a:r>
          </a:p>
        </p:txBody>
      </p:sp>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277</a:t>
            </a:fld>
            <a:endParaRPr lang="en-US"/>
          </a:p>
        </p:txBody>
      </p:sp>
      <p:pic>
        <p:nvPicPr>
          <p:cNvPr id="6" name="Content Placeholder 5" descr="vbox-mremoteng5.png"/>
          <p:cNvPicPr>
            <a:picLocks noGrp="1" noChangeAspect="1"/>
          </p:cNvPicPr>
          <p:nvPr>
            <p:ph idx="1"/>
          </p:nvPr>
        </p:nvPicPr>
        <p:blipFill>
          <a:blip r:embed="rId2" cstate="print"/>
          <a:stretch>
            <a:fillRect/>
          </a:stretch>
        </p:blipFill>
        <p:spPr>
          <a:xfrm>
            <a:off x="3581400" y="2133600"/>
            <a:ext cx="1581231" cy="412771"/>
          </a:xfrm>
        </p:spPr>
      </p:pic>
      <p:pic>
        <p:nvPicPr>
          <p:cNvPr id="7" name="Picture 6" descr="vbox-mremoteng6.png"/>
          <p:cNvPicPr>
            <a:picLocks noChangeAspect="1"/>
          </p:cNvPicPr>
          <p:nvPr/>
        </p:nvPicPr>
        <p:blipFill>
          <a:blip r:embed="rId3" cstate="print"/>
          <a:stretch>
            <a:fillRect/>
          </a:stretch>
        </p:blipFill>
        <p:spPr>
          <a:xfrm>
            <a:off x="3514670" y="2955900"/>
            <a:ext cx="2114659" cy="946199"/>
          </a:xfrm>
          <a:prstGeom prst="rect">
            <a:avLst/>
          </a:prstGeom>
        </p:spPr>
      </p:pic>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278</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First, lets create a folder</a:t>
            </a:r>
          </a:p>
          <a:p>
            <a:pPr lvl="1"/>
            <a:r>
              <a:rPr lang="en-US" dirty="0" smtClean="0">
                <a:solidFill>
                  <a:srgbClr val="00B0F0"/>
                </a:solidFill>
                <a:sym typeface="Wingdings" pitchFamily="2" charset="2"/>
              </a:rPr>
              <a:t>Create a folder, labeled “Virtual Machine Lab - Virtualbox”</a:t>
            </a:r>
          </a:p>
          <a:p>
            <a:pPr lvl="2"/>
            <a:r>
              <a:rPr lang="en-US" dirty="0" smtClean="0">
                <a:solidFill>
                  <a:srgbClr val="00B0F0"/>
                </a:solidFill>
                <a:sym typeface="Wingdings" pitchFamily="2" charset="2"/>
              </a:rPr>
              <a:t>Click the folder icon. A new folder is placed under “Connections”. The text is highlighted so you can rename it. Folder name is highlighted and ready for editing</a:t>
            </a:r>
          </a:p>
          <a:p>
            <a:pPr lvl="2"/>
            <a:r>
              <a:rPr lang="en-US" dirty="0" smtClean="0">
                <a:solidFill>
                  <a:srgbClr val="00B0F0"/>
                </a:solidFill>
                <a:sym typeface="Wingdings" pitchFamily="2" charset="2"/>
              </a:rPr>
              <a:t>What do I do if I mess up the name?</a:t>
            </a:r>
          </a:p>
          <a:p>
            <a:pPr lvl="3"/>
            <a:r>
              <a:rPr lang="en-US" dirty="0" smtClean="0">
                <a:solidFill>
                  <a:srgbClr val="00B0F0"/>
                </a:solidFill>
                <a:sym typeface="Wingdings" pitchFamily="2" charset="2"/>
              </a:rPr>
              <a:t>Option 1: Right click New Folder  Rename</a:t>
            </a:r>
          </a:p>
          <a:p>
            <a:pPr lvl="3"/>
            <a:r>
              <a:rPr lang="en-US" dirty="0" smtClean="0">
                <a:solidFill>
                  <a:srgbClr val="00B0F0"/>
                </a:solidFill>
                <a:sym typeface="Wingdings" pitchFamily="2" charset="2"/>
              </a:rPr>
              <a:t>Option 2: Left click New Folder to highlight, navigate to Config pane, double click on the text “New Folder” next to the name field</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279</a:t>
            </a:fld>
            <a:endParaRPr lang="en-US"/>
          </a:p>
        </p:txBody>
      </p:sp>
      <p:pic>
        <p:nvPicPr>
          <p:cNvPr id="6" name="Content Placeholder 5" descr="vbox-mremoteng7.png"/>
          <p:cNvPicPr>
            <a:picLocks noGrp="1" noChangeAspect="1"/>
          </p:cNvPicPr>
          <p:nvPr>
            <p:ph idx="1"/>
          </p:nvPr>
        </p:nvPicPr>
        <p:blipFill>
          <a:blip r:embed="rId2" cstate="print"/>
          <a:stretch>
            <a:fillRect/>
          </a:stretch>
        </p:blipFill>
        <p:spPr>
          <a:xfrm>
            <a:off x="1371600" y="2590800"/>
            <a:ext cx="1581231" cy="1168460"/>
          </a:xfrm>
        </p:spPr>
      </p:pic>
      <p:pic>
        <p:nvPicPr>
          <p:cNvPr id="7" name="Picture 6" descr="vbox-mremoteng8.png"/>
          <p:cNvPicPr>
            <a:picLocks noChangeAspect="1"/>
          </p:cNvPicPr>
          <p:nvPr/>
        </p:nvPicPr>
        <p:blipFill>
          <a:blip r:embed="rId3" cstate="print"/>
          <a:stretch>
            <a:fillRect/>
          </a:stretch>
        </p:blipFill>
        <p:spPr>
          <a:xfrm>
            <a:off x="4953000" y="1752600"/>
            <a:ext cx="2057506" cy="3352972"/>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OSX Apps (cont’d)</a:t>
            </a:r>
            <a:endParaRPr lang="en-US" dirty="0">
              <a:solidFill>
                <a:srgbClr val="00B0F0"/>
              </a:solidFill>
            </a:endParaRPr>
          </a:p>
        </p:txBody>
      </p:sp>
      <p:sp>
        <p:nvSpPr>
          <p:cNvPr id="3" name="Content Placeholder 2"/>
          <p:cNvSpPr>
            <a:spLocks noGrp="1"/>
          </p:cNvSpPr>
          <p:nvPr>
            <p:ph idx="1"/>
          </p:nvPr>
        </p:nvSpPr>
        <p:spPr>
          <a:xfrm>
            <a:off x="0" y="1600200"/>
            <a:ext cx="9144000" cy="4525963"/>
          </a:xfrm>
        </p:spPr>
        <p:txBody>
          <a:bodyPr/>
          <a:lstStyle/>
          <a:p>
            <a:r>
              <a:rPr lang="en-US" dirty="0" smtClean="0">
                <a:solidFill>
                  <a:srgbClr val="00B0F0"/>
                </a:solidFill>
              </a:rPr>
              <a:t>Third-party Tools (download and install):</a:t>
            </a:r>
          </a:p>
          <a:p>
            <a:pPr lvl="1"/>
            <a:r>
              <a:rPr lang="en-US" dirty="0" smtClean="0">
                <a:solidFill>
                  <a:srgbClr val="00B0F0"/>
                </a:solidFill>
              </a:rPr>
              <a:t>iTerm2 – a better replacement for the OSX terminal application</a:t>
            </a:r>
          </a:p>
          <a:p>
            <a:pPr lvl="2"/>
            <a:r>
              <a:rPr lang="en-US" dirty="0" smtClean="0">
                <a:solidFill>
                  <a:srgbClr val="00B0F0"/>
                </a:solidFill>
              </a:rPr>
              <a:t>https://www.iterm2.com/downloads.html</a:t>
            </a:r>
          </a:p>
          <a:p>
            <a:pPr lvl="1"/>
            <a:r>
              <a:rPr lang="en-US" dirty="0" smtClean="0">
                <a:solidFill>
                  <a:srgbClr val="00B0F0"/>
                </a:solidFill>
              </a:rPr>
              <a:t>BBEdit – powerful text editor</a:t>
            </a:r>
          </a:p>
          <a:p>
            <a:pPr lvl="2"/>
            <a:r>
              <a:rPr lang="en-US" dirty="0" smtClean="0">
                <a:solidFill>
                  <a:srgbClr val="00B0F0"/>
                </a:solidFill>
              </a:rPr>
              <a:t>https://www.barebones.com/products/bbedit/download.html</a:t>
            </a:r>
          </a:p>
          <a:p>
            <a:pPr lvl="2"/>
            <a:r>
              <a:rPr lang="en-US" dirty="0" smtClean="0">
                <a:solidFill>
                  <a:srgbClr val="00B0F0"/>
                </a:solidFill>
              </a:rPr>
              <a:t>Note: you do NOT need to pay for the licensed features</a:t>
            </a:r>
          </a:p>
          <a:p>
            <a:pPr lvl="1"/>
            <a:r>
              <a:rPr lang="en-US" dirty="0" smtClean="0">
                <a:solidFill>
                  <a:srgbClr val="00B0F0"/>
                </a:solidFill>
              </a:rPr>
              <a:t>KeepassXC – multiplatform password manager</a:t>
            </a:r>
          </a:p>
          <a:p>
            <a:pPr lvl="2"/>
            <a:r>
              <a:rPr lang="en-US" dirty="0" smtClean="0">
                <a:solidFill>
                  <a:srgbClr val="00B0F0"/>
                </a:solidFill>
              </a:rPr>
              <a:t>https://keepassxc.org/download/#mac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a:t>
            </a:fld>
            <a:endParaRPr 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280</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10000"/>
          </a:bodyPr>
          <a:lstStyle/>
          <a:p>
            <a:r>
              <a:rPr lang="en-US" dirty="0" smtClean="0">
                <a:solidFill>
                  <a:srgbClr val="00B0F0"/>
                </a:solidFill>
                <a:sym typeface="Wingdings" pitchFamily="2" charset="2"/>
              </a:rPr>
              <a:t>Next, lets create our first connection profile.</a:t>
            </a:r>
          </a:p>
          <a:p>
            <a:pPr lvl="1"/>
            <a:r>
              <a:rPr lang="en-US" dirty="0" smtClean="0">
                <a:solidFill>
                  <a:srgbClr val="00B0F0"/>
                </a:solidFill>
                <a:sym typeface="Wingdings" pitchFamily="2" charset="2"/>
              </a:rPr>
              <a:t>Click the profile icon, or create a new one from the File menu.</a:t>
            </a:r>
          </a:p>
          <a:p>
            <a:pPr lvl="2"/>
            <a:r>
              <a:rPr lang="en-US" dirty="0" smtClean="0">
                <a:solidFill>
                  <a:srgbClr val="00B0F0"/>
                </a:solidFill>
                <a:sym typeface="Wingdings" pitchFamily="2" charset="2"/>
              </a:rPr>
              <a:t>Name: SIEM</a:t>
            </a:r>
          </a:p>
          <a:p>
            <a:pPr lvl="1"/>
            <a:r>
              <a:rPr lang="en-US" dirty="0" smtClean="0">
                <a:solidFill>
                  <a:srgbClr val="00B0F0"/>
                </a:solidFill>
                <a:sym typeface="Wingdings" pitchFamily="2" charset="2"/>
              </a:rPr>
              <a:t>Highlight the connection profile you made and in the config section, enter the following:</a:t>
            </a:r>
          </a:p>
          <a:p>
            <a:pPr lvl="2"/>
            <a:r>
              <a:rPr lang="en-US" dirty="0" smtClean="0">
                <a:solidFill>
                  <a:srgbClr val="00B0F0"/>
                </a:solidFill>
                <a:sym typeface="Wingdings" pitchFamily="2" charset="2"/>
              </a:rPr>
              <a:t>Protocol: SSH version 2</a:t>
            </a:r>
          </a:p>
          <a:p>
            <a:pPr lvl="2"/>
            <a:r>
              <a:rPr lang="en-US" dirty="0" smtClean="0">
                <a:solidFill>
                  <a:srgbClr val="00B0F0"/>
                </a:solidFill>
                <a:sym typeface="Wingdings" pitchFamily="2" charset="2"/>
              </a:rPr>
              <a:t>Hostname/IP: 172.16.1.3</a:t>
            </a:r>
          </a:p>
          <a:p>
            <a:pPr lvl="2"/>
            <a:r>
              <a:rPr lang="en-US" dirty="0" smtClean="0">
                <a:solidFill>
                  <a:srgbClr val="00B0F0"/>
                </a:solidFill>
                <a:sym typeface="Wingdings" pitchFamily="2" charset="2"/>
              </a:rPr>
              <a:t>Username: [username you created on OS install]</a:t>
            </a:r>
          </a:p>
          <a:p>
            <a:pPr lvl="2"/>
            <a:r>
              <a:rPr lang="en-US" dirty="0" smtClean="0">
                <a:solidFill>
                  <a:srgbClr val="00B0F0"/>
                </a:solidFill>
                <a:sym typeface="Wingdings" pitchFamily="2" charset="2"/>
              </a:rPr>
              <a:t>Password [password for the user you created]</a:t>
            </a:r>
          </a:p>
          <a:p>
            <a:pPr lvl="1"/>
            <a:r>
              <a:rPr lang="en-US" dirty="0" smtClean="0">
                <a:solidFill>
                  <a:srgbClr val="00B0F0"/>
                </a:solidFill>
                <a:sym typeface="Wingdings" pitchFamily="2" charset="2"/>
              </a:rPr>
              <a:t>Note: This connection profile WILL contain valid credentials for the SIEM VM. Make sure you checked the option to enable encryption for the connection file</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281</a:t>
            </a:fld>
            <a:endParaRPr lang="en-US"/>
          </a:p>
        </p:txBody>
      </p:sp>
      <p:pic>
        <p:nvPicPr>
          <p:cNvPr id="6" name="Content Placeholder 5" descr="vbox-mremoteng10.png"/>
          <p:cNvPicPr>
            <a:picLocks noGrp="1" noChangeAspect="1"/>
          </p:cNvPicPr>
          <p:nvPr>
            <p:ph idx="1"/>
          </p:nvPr>
        </p:nvPicPr>
        <p:blipFill>
          <a:blip r:embed="rId2" cstate="print"/>
          <a:stretch>
            <a:fillRect/>
          </a:stretch>
        </p:blipFill>
        <p:spPr>
          <a:xfrm>
            <a:off x="3816311" y="1755669"/>
            <a:ext cx="1511378" cy="4108661"/>
          </a:xfrm>
        </p:spPr>
      </p:pic>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282</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Double click on SIEM on the Connections pane.</a:t>
            </a:r>
          </a:p>
          <a:p>
            <a:pPr lvl="1"/>
            <a:r>
              <a:rPr lang="en-US" dirty="0" smtClean="0">
                <a:solidFill>
                  <a:srgbClr val="00B0F0"/>
                </a:solidFill>
                <a:sym typeface="Wingdings" pitchFamily="2" charset="2"/>
              </a:rPr>
              <a:t>If everything is correct, you should have an SSH session on the SIEM VM.</a:t>
            </a:r>
          </a:p>
          <a:p>
            <a:pPr lvl="1"/>
            <a:r>
              <a:rPr lang="en-US" dirty="0" smtClean="0">
                <a:solidFill>
                  <a:srgbClr val="00B0F0"/>
                </a:solidFill>
                <a:sym typeface="Wingdings" pitchFamily="2" charset="2"/>
              </a:rPr>
              <a:t>Note: if you get a message “PuTTYNG Security Alert” – “WARNING – POTENTIAL SECURITY B REACH”, don’t panic.</a:t>
            </a:r>
          </a:p>
          <a:p>
            <a:pPr lvl="2"/>
            <a:r>
              <a:rPr lang="en-US" dirty="0" smtClean="0">
                <a:solidFill>
                  <a:srgbClr val="00B0F0"/>
                </a:solidFill>
                <a:sym typeface="Wingdings" pitchFamily="2" charset="2"/>
              </a:rPr>
              <a:t>SSH key fingerprints are a thing used to confirm the identity of an SSH host.</a:t>
            </a:r>
          </a:p>
          <a:p>
            <a:pPr lvl="2"/>
            <a:r>
              <a:rPr lang="en-US" dirty="0" smtClean="0">
                <a:solidFill>
                  <a:srgbClr val="00B0F0"/>
                </a:solidFill>
                <a:sym typeface="Wingdings" pitchFamily="2" charset="2"/>
              </a:rPr>
              <a:t>Select “Yes” to continue.</a:t>
            </a: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283</a:t>
            </a:fld>
            <a:endParaRPr lang="en-US"/>
          </a:p>
        </p:txBody>
      </p:sp>
      <p:pic>
        <p:nvPicPr>
          <p:cNvPr id="7" name="Content Placeholder 6" descr="vbox-mremoteng11.png"/>
          <p:cNvPicPr>
            <a:picLocks noGrp="1" noChangeAspect="1"/>
          </p:cNvPicPr>
          <p:nvPr>
            <p:ph idx="1"/>
          </p:nvPr>
        </p:nvPicPr>
        <p:blipFill>
          <a:blip r:embed="rId2" cstate="print"/>
          <a:stretch>
            <a:fillRect/>
          </a:stretch>
        </p:blipFill>
        <p:spPr>
          <a:xfrm>
            <a:off x="1942965" y="2400227"/>
            <a:ext cx="5258070" cy="2819545"/>
          </a:xfrm>
        </p:spPr>
      </p:pic>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284</a:t>
            </a:fld>
            <a:endParaRPr lang="en-US"/>
          </a:p>
        </p:txBody>
      </p:sp>
      <p:sp>
        <p:nvSpPr>
          <p:cNvPr id="12" name="Content Placeholder 11"/>
          <p:cNvSpPr>
            <a:spLocks noGrp="1"/>
          </p:cNvSpPr>
          <p:nvPr>
            <p:ph idx="1"/>
          </p:nvPr>
        </p:nvSpPr>
        <p:spPr>
          <a:xfrm>
            <a:off x="457200" y="1371600"/>
            <a:ext cx="8229600" cy="4876800"/>
          </a:xfrm>
        </p:spPr>
        <p:txBody>
          <a:bodyPr>
            <a:normAutofit fontScale="70000" lnSpcReduction="20000"/>
          </a:bodyPr>
          <a:lstStyle/>
          <a:p>
            <a:r>
              <a:rPr lang="en-US" dirty="0" smtClean="0">
                <a:solidFill>
                  <a:srgbClr val="00B0F0"/>
                </a:solidFill>
                <a:sym typeface="Wingdings" pitchFamily="2" charset="2"/>
              </a:rPr>
              <a:t>Success! What now?</a:t>
            </a:r>
          </a:p>
          <a:p>
            <a:pPr lvl="1"/>
            <a:r>
              <a:rPr lang="en-US" dirty="0" smtClean="0">
                <a:solidFill>
                  <a:srgbClr val="00B0F0"/>
                </a:solidFill>
                <a:sym typeface="Wingdings" pitchFamily="2" charset="2"/>
              </a:rPr>
              <a:t>Right click on the SIEM tab and select disconnect (or type exit on the terminal) to disconnect your session.</a:t>
            </a:r>
          </a:p>
          <a:p>
            <a:pPr lvl="1"/>
            <a:r>
              <a:rPr lang="en-US" dirty="0" smtClean="0">
                <a:solidFill>
                  <a:srgbClr val="00B0F0"/>
                </a:solidFill>
                <a:sym typeface="Wingdings" pitchFamily="2" charset="2"/>
              </a:rPr>
              <a:t>Create two more connection profiles.</a:t>
            </a:r>
          </a:p>
          <a:p>
            <a:pPr lvl="2"/>
            <a:r>
              <a:rPr lang="en-US" dirty="0" smtClean="0">
                <a:solidFill>
                  <a:srgbClr val="00B0F0"/>
                </a:solidFill>
                <a:sym typeface="Wingdings" pitchFamily="2" charset="2"/>
              </a:rPr>
              <a:t>IPS</a:t>
            </a:r>
          </a:p>
          <a:p>
            <a:pPr lvl="3"/>
            <a:r>
              <a:rPr lang="en-US" dirty="0" smtClean="0">
                <a:solidFill>
                  <a:srgbClr val="00B0F0"/>
                </a:solidFill>
                <a:sym typeface="Wingdings" pitchFamily="2" charset="2"/>
              </a:rPr>
              <a:t>Protocol: SSH version 2</a:t>
            </a:r>
          </a:p>
          <a:p>
            <a:pPr lvl="3"/>
            <a:r>
              <a:rPr lang="en-US" dirty="0" smtClean="0">
                <a:solidFill>
                  <a:srgbClr val="00B0F0"/>
                </a:solidFill>
                <a:sym typeface="Wingdings" pitchFamily="2" charset="2"/>
              </a:rPr>
              <a:t>Hostname/IP: 172.16.1.4</a:t>
            </a:r>
          </a:p>
          <a:p>
            <a:pPr lvl="3"/>
            <a:r>
              <a:rPr lang="en-US" dirty="0" smtClean="0">
                <a:solidFill>
                  <a:srgbClr val="00B0F0"/>
                </a:solidFill>
                <a:sym typeface="Wingdings" pitchFamily="2" charset="2"/>
              </a:rPr>
              <a:t>Username: [username you created on OS install]</a:t>
            </a:r>
          </a:p>
          <a:p>
            <a:pPr lvl="3"/>
            <a:r>
              <a:rPr lang="en-US" dirty="0" smtClean="0">
                <a:solidFill>
                  <a:srgbClr val="00B0F0"/>
                </a:solidFill>
                <a:sym typeface="Wingdings" pitchFamily="2" charset="2"/>
              </a:rPr>
              <a:t>Password: [password you created for your user]</a:t>
            </a:r>
          </a:p>
          <a:p>
            <a:pPr lvl="2"/>
            <a:r>
              <a:rPr lang="en-US" dirty="0" smtClean="0">
                <a:solidFill>
                  <a:srgbClr val="00B0F0"/>
                </a:solidFill>
                <a:sym typeface="Wingdings" pitchFamily="2" charset="2"/>
              </a:rPr>
              <a:t>Kali</a:t>
            </a:r>
          </a:p>
          <a:p>
            <a:pPr lvl="3"/>
            <a:r>
              <a:rPr lang="en-US" dirty="0" smtClean="0">
                <a:solidFill>
                  <a:srgbClr val="00B0F0"/>
                </a:solidFill>
                <a:sym typeface="Wingdings" pitchFamily="2" charset="2"/>
              </a:rPr>
              <a:t>Protocol: SSH version 2</a:t>
            </a:r>
          </a:p>
          <a:p>
            <a:pPr lvl="3"/>
            <a:r>
              <a:rPr lang="en-US" dirty="0" smtClean="0">
                <a:solidFill>
                  <a:srgbClr val="00B0F0"/>
                </a:solidFill>
                <a:sym typeface="Wingdings" pitchFamily="2" charset="2"/>
              </a:rPr>
              <a:t>Hostname/IP: 172.16.2.2</a:t>
            </a:r>
          </a:p>
          <a:p>
            <a:pPr lvl="3"/>
            <a:r>
              <a:rPr lang="en-US" dirty="0" smtClean="0">
                <a:solidFill>
                  <a:srgbClr val="00B0F0"/>
                </a:solidFill>
                <a:sym typeface="Wingdings" pitchFamily="2" charset="2"/>
              </a:rPr>
              <a:t>Username: root</a:t>
            </a:r>
          </a:p>
          <a:p>
            <a:pPr lvl="3"/>
            <a:r>
              <a:rPr lang="en-US" dirty="0" smtClean="0">
                <a:solidFill>
                  <a:srgbClr val="00B0F0"/>
                </a:solidFill>
                <a:sym typeface="Wingdings" pitchFamily="2" charset="2"/>
              </a:rPr>
              <a:t>Password: [password you created for the root user on install]</a:t>
            </a:r>
          </a:p>
          <a:p>
            <a:pPr lvl="1"/>
            <a:r>
              <a:rPr lang="en-US" dirty="0" smtClean="0">
                <a:solidFill>
                  <a:srgbClr val="00B0F0"/>
                </a:solidFill>
                <a:sym typeface="Wingdings" pitchFamily="2" charset="2"/>
              </a:rPr>
              <a:t>Confirm SSH connectivity to the IPS VM, but don’t bother with kali just yet. We’ll be fixing this in a moment..</a:t>
            </a:r>
          </a:p>
          <a:p>
            <a:pPr lvl="1"/>
            <a:r>
              <a:rPr lang="en-US" dirty="0" smtClean="0">
                <a:solidFill>
                  <a:srgbClr val="00B0F0"/>
                </a:solidFill>
                <a:sym typeface="Wingdings" pitchFamily="2" charset="2"/>
              </a:rPr>
              <a:t>Drag and drop the SIEM, IPS and kali connection profiles into the “Virtual Machine Lab – Virtualbox” folder</a:t>
            </a:r>
          </a:p>
          <a:p>
            <a:pPr lvl="1"/>
            <a:r>
              <a:rPr lang="en-US" dirty="0" smtClean="0">
                <a:solidFill>
                  <a:srgbClr val="00B0F0"/>
                </a:solidFill>
                <a:sym typeface="Wingdings" pitchFamily="2" charset="2"/>
              </a:rPr>
              <a:t>Save your Connection File via File  Save Connection File</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285</a:t>
            </a:fld>
            <a:endParaRPr lang="en-US"/>
          </a:p>
        </p:txBody>
      </p:sp>
      <p:pic>
        <p:nvPicPr>
          <p:cNvPr id="6" name="Content Placeholder 5" descr="vbox-mremoteng12.png"/>
          <p:cNvPicPr>
            <a:picLocks noGrp="1" noChangeAspect="1"/>
          </p:cNvPicPr>
          <p:nvPr>
            <p:ph idx="1"/>
          </p:nvPr>
        </p:nvPicPr>
        <p:blipFill>
          <a:blip r:embed="rId2" cstate="print"/>
          <a:stretch>
            <a:fillRect/>
          </a:stretch>
        </p:blipFill>
        <p:spPr>
          <a:xfrm>
            <a:off x="381000" y="1600200"/>
            <a:ext cx="1454225" cy="1797142"/>
          </a:xfrm>
        </p:spPr>
      </p:pic>
      <p:pic>
        <p:nvPicPr>
          <p:cNvPr id="7" name="Picture 6" descr="vbox-mremoteng13.png"/>
          <p:cNvPicPr>
            <a:picLocks noChangeAspect="1"/>
          </p:cNvPicPr>
          <p:nvPr/>
        </p:nvPicPr>
        <p:blipFill>
          <a:blip r:embed="rId3" cstate="print"/>
          <a:stretch>
            <a:fillRect/>
          </a:stretch>
        </p:blipFill>
        <p:spPr>
          <a:xfrm>
            <a:off x="2286000" y="1600200"/>
            <a:ext cx="1505027" cy="1854295"/>
          </a:xfrm>
          <a:prstGeom prst="rect">
            <a:avLst/>
          </a:prstGeom>
        </p:spPr>
      </p:pic>
      <p:pic>
        <p:nvPicPr>
          <p:cNvPr id="8" name="Picture 7" descr="vbox-mremoteng15.png"/>
          <p:cNvPicPr>
            <a:picLocks noChangeAspect="1"/>
          </p:cNvPicPr>
          <p:nvPr/>
        </p:nvPicPr>
        <p:blipFill>
          <a:blip r:embed="rId4" cstate="print"/>
          <a:stretch>
            <a:fillRect/>
          </a:stretch>
        </p:blipFill>
        <p:spPr>
          <a:xfrm>
            <a:off x="1143000" y="3962400"/>
            <a:ext cx="1435174" cy="577880"/>
          </a:xfrm>
          <a:prstGeom prst="rect">
            <a:avLst/>
          </a:prstGeom>
        </p:spPr>
      </p:pic>
      <p:pic>
        <p:nvPicPr>
          <p:cNvPr id="9" name="Picture 8" descr="vbox-mremoteng14.png"/>
          <p:cNvPicPr>
            <a:picLocks noChangeAspect="1"/>
          </p:cNvPicPr>
          <p:nvPr/>
        </p:nvPicPr>
        <p:blipFill>
          <a:blip r:embed="rId5" cstate="print"/>
          <a:stretch>
            <a:fillRect/>
          </a:stretch>
        </p:blipFill>
        <p:spPr>
          <a:xfrm>
            <a:off x="4267200" y="1600200"/>
            <a:ext cx="4102311" cy="3225966"/>
          </a:xfrm>
          <a:prstGeom prst="rect">
            <a:avLst/>
          </a:prstGeom>
        </p:spPr>
      </p:pic>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286</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Open up winSCP</a:t>
            </a:r>
          </a:p>
          <a:p>
            <a:pPr lvl="1"/>
            <a:r>
              <a:rPr lang="en-US" dirty="0" smtClean="0">
                <a:solidFill>
                  <a:srgbClr val="00B0F0"/>
                </a:solidFill>
                <a:sym typeface="Wingdings" pitchFamily="2" charset="2"/>
              </a:rPr>
              <a:t>If you didn’t select the commander UI or never got the option, navigate to Tools  Preferences  Interface  Commander radio button</a:t>
            </a:r>
          </a:p>
          <a:p>
            <a:pPr lvl="1"/>
            <a:r>
              <a:rPr lang="en-US" dirty="0" smtClean="0">
                <a:solidFill>
                  <a:srgbClr val="00B0F0"/>
                </a:solidFill>
                <a:sym typeface="Wingdings" pitchFamily="2" charset="2"/>
              </a:rPr>
              <a:t>Highlight “New Site”</a:t>
            </a:r>
          </a:p>
          <a:p>
            <a:pPr lvl="2"/>
            <a:r>
              <a:rPr lang="en-US" dirty="0" smtClean="0">
                <a:solidFill>
                  <a:srgbClr val="00B0F0"/>
                </a:solidFill>
                <a:sym typeface="Wingdings" pitchFamily="2" charset="2"/>
              </a:rPr>
              <a:t>File Protocol: SFTP (default)</a:t>
            </a:r>
          </a:p>
          <a:p>
            <a:pPr lvl="2"/>
            <a:r>
              <a:rPr lang="en-US" dirty="0" smtClean="0">
                <a:solidFill>
                  <a:srgbClr val="00B0F0"/>
                </a:solidFill>
                <a:sym typeface="Wingdings" pitchFamily="2" charset="2"/>
              </a:rPr>
              <a:t>Hostname: 172.16.1.3</a:t>
            </a:r>
          </a:p>
          <a:p>
            <a:pPr lvl="2"/>
            <a:r>
              <a:rPr lang="en-US" dirty="0" smtClean="0">
                <a:solidFill>
                  <a:srgbClr val="00B0F0"/>
                </a:solidFill>
                <a:sym typeface="Wingdings" pitchFamily="2" charset="2"/>
              </a:rPr>
              <a:t>Username: [username for SIEM user created at install]</a:t>
            </a:r>
          </a:p>
          <a:p>
            <a:pPr lvl="2"/>
            <a:r>
              <a:rPr lang="en-US" dirty="0" smtClean="0">
                <a:solidFill>
                  <a:srgbClr val="00B0F0"/>
                </a:solidFill>
                <a:sym typeface="Wingdings" pitchFamily="2" charset="2"/>
              </a:rPr>
              <a:t>Click Save, enter “siem” as the site name, and click OK</a:t>
            </a:r>
          </a:p>
          <a:p>
            <a:pPr lvl="1"/>
            <a:r>
              <a:rPr lang="en-US" dirty="0" smtClean="0">
                <a:solidFill>
                  <a:srgbClr val="00B0F0"/>
                </a:solidFill>
                <a:sym typeface="Wingdings" pitchFamily="2" charset="2"/>
              </a:rPr>
              <a:t>Double click the siem connection profile, enter the password for your user, and verify you can connect successfully.</a:t>
            </a:r>
          </a:p>
          <a:p>
            <a:pPr lvl="2"/>
            <a:r>
              <a:rPr lang="en-US" dirty="0" smtClean="0">
                <a:solidFill>
                  <a:srgbClr val="00B0F0"/>
                </a:solidFill>
                <a:sym typeface="Wingdings" pitchFamily="2" charset="2"/>
              </a:rPr>
              <a:t>Note: you may get a “potential security breach” warning (similar to mremoteng. Select “Update” to continue.</a:t>
            </a: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287</a:t>
            </a:fld>
            <a:endParaRPr lang="en-US"/>
          </a:p>
        </p:txBody>
      </p:sp>
      <p:pic>
        <p:nvPicPr>
          <p:cNvPr id="6" name="Content Placeholder 5" descr="vbox-winscp1.png"/>
          <p:cNvPicPr>
            <a:picLocks noGrp="1" noChangeAspect="1"/>
          </p:cNvPicPr>
          <p:nvPr>
            <p:ph idx="1"/>
          </p:nvPr>
        </p:nvPicPr>
        <p:blipFill>
          <a:blip r:embed="rId2" cstate="print"/>
          <a:stretch>
            <a:fillRect/>
          </a:stretch>
        </p:blipFill>
        <p:spPr>
          <a:xfrm>
            <a:off x="457200" y="1371600"/>
            <a:ext cx="2209914" cy="1378021"/>
          </a:xfrm>
        </p:spPr>
      </p:pic>
      <p:pic>
        <p:nvPicPr>
          <p:cNvPr id="7" name="Picture 6" descr="vbox-winscp2.png"/>
          <p:cNvPicPr>
            <a:picLocks noChangeAspect="1"/>
          </p:cNvPicPr>
          <p:nvPr/>
        </p:nvPicPr>
        <p:blipFill>
          <a:blip r:embed="rId3" cstate="print"/>
          <a:stretch>
            <a:fillRect/>
          </a:stretch>
        </p:blipFill>
        <p:spPr>
          <a:xfrm>
            <a:off x="3505200" y="1447800"/>
            <a:ext cx="2057506" cy="1327218"/>
          </a:xfrm>
          <a:prstGeom prst="rect">
            <a:avLst/>
          </a:prstGeom>
        </p:spPr>
      </p:pic>
      <p:pic>
        <p:nvPicPr>
          <p:cNvPr id="8" name="Picture 7" descr="vbox-winscp3.png"/>
          <p:cNvPicPr>
            <a:picLocks noChangeAspect="1"/>
          </p:cNvPicPr>
          <p:nvPr/>
        </p:nvPicPr>
        <p:blipFill>
          <a:blip r:embed="rId4" cstate="print"/>
          <a:stretch>
            <a:fillRect/>
          </a:stretch>
        </p:blipFill>
        <p:spPr>
          <a:xfrm>
            <a:off x="6248400" y="1371600"/>
            <a:ext cx="2368672" cy="1879697"/>
          </a:xfrm>
          <a:prstGeom prst="rect">
            <a:avLst/>
          </a:prstGeom>
        </p:spPr>
      </p:pic>
      <p:pic>
        <p:nvPicPr>
          <p:cNvPr id="9" name="Picture 8" descr="vbox-winscp4.png"/>
          <p:cNvPicPr>
            <a:picLocks noChangeAspect="1"/>
          </p:cNvPicPr>
          <p:nvPr/>
        </p:nvPicPr>
        <p:blipFill>
          <a:blip r:embed="rId5" cstate="print"/>
          <a:stretch>
            <a:fillRect/>
          </a:stretch>
        </p:blipFill>
        <p:spPr>
          <a:xfrm>
            <a:off x="1066800" y="3810000"/>
            <a:ext cx="6807550" cy="920797"/>
          </a:xfrm>
          <a:prstGeom prst="rect">
            <a:avLst/>
          </a:prstGeom>
        </p:spPr>
      </p:pic>
      <p:cxnSp>
        <p:nvCxnSpPr>
          <p:cNvPr id="10" name="Straight Arrow Connector 9"/>
          <p:cNvCxnSpPr/>
          <p:nvPr/>
        </p:nvCxnSpPr>
        <p:spPr>
          <a:xfrm flipV="1">
            <a:off x="990600" y="1524000"/>
            <a:ext cx="25146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486400" y="22860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447800" y="3124200"/>
            <a:ext cx="56388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288</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Success! Wat do?</a:t>
            </a:r>
          </a:p>
          <a:p>
            <a:pPr lvl="1"/>
            <a:r>
              <a:rPr lang="en-US" dirty="0" smtClean="0">
                <a:solidFill>
                  <a:srgbClr val="00B0F0"/>
                </a:solidFill>
                <a:sym typeface="Wingdings" pitchFamily="2" charset="2"/>
              </a:rPr>
              <a:t>Create two more connection profiles</a:t>
            </a:r>
          </a:p>
          <a:p>
            <a:pPr lvl="2"/>
            <a:r>
              <a:rPr lang="en-US" dirty="0" smtClean="0">
                <a:solidFill>
                  <a:srgbClr val="00B0F0"/>
                </a:solidFill>
                <a:sym typeface="Wingdings" pitchFamily="2" charset="2"/>
              </a:rPr>
              <a:t>IPS</a:t>
            </a:r>
          </a:p>
          <a:p>
            <a:pPr lvl="3"/>
            <a:r>
              <a:rPr lang="en-US" dirty="0" smtClean="0">
                <a:solidFill>
                  <a:srgbClr val="00B0F0"/>
                </a:solidFill>
                <a:sym typeface="Wingdings" pitchFamily="2" charset="2"/>
              </a:rPr>
              <a:t>File Protocol: SFTP</a:t>
            </a:r>
          </a:p>
          <a:p>
            <a:pPr lvl="3"/>
            <a:r>
              <a:rPr lang="en-US" dirty="0" smtClean="0">
                <a:solidFill>
                  <a:srgbClr val="00B0F0"/>
                </a:solidFill>
                <a:sym typeface="Wingdings" pitchFamily="2" charset="2"/>
              </a:rPr>
              <a:t>Hostname: 172.16.1.4</a:t>
            </a:r>
          </a:p>
          <a:p>
            <a:pPr lvl="3"/>
            <a:r>
              <a:rPr lang="en-US" dirty="0" smtClean="0">
                <a:solidFill>
                  <a:srgbClr val="00B0F0"/>
                </a:solidFill>
                <a:sym typeface="Wingdings" pitchFamily="2" charset="2"/>
              </a:rPr>
              <a:t>Username: [username assigned on install]</a:t>
            </a:r>
          </a:p>
          <a:p>
            <a:pPr lvl="3"/>
            <a:r>
              <a:rPr lang="en-US" dirty="0" smtClean="0">
                <a:solidFill>
                  <a:srgbClr val="00B0F0"/>
                </a:solidFill>
                <a:sym typeface="Wingdings" pitchFamily="2" charset="2"/>
              </a:rPr>
              <a:t>Save site name: ips</a:t>
            </a:r>
          </a:p>
          <a:p>
            <a:pPr lvl="2"/>
            <a:r>
              <a:rPr lang="en-US" dirty="0" smtClean="0">
                <a:solidFill>
                  <a:srgbClr val="00B0F0"/>
                </a:solidFill>
                <a:sym typeface="Wingdings" pitchFamily="2" charset="2"/>
              </a:rPr>
              <a:t>Kali</a:t>
            </a:r>
          </a:p>
          <a:p>
            <a:pPr lvl="3"/>
            <a:r>
              <a:rPr lang="en-US" dirty="0" smtClean="0">
                <a:solidFill>
                  <a:srgbClr val="00B0F0"/>
                </a:solidFill>
                <a:sym typeface="Wingdings" pitchFamily="2" charset="2"/>
              </a:rPr>
              <a:t>File Protocol: SFTP</a:t>
            </a:r>
          </a:p>
          <a:p>
            <a:pPr lvl="3"/>
            <a:r>
              <a:rPr lang="en-US" dirty="0" smtClean="0">
                <a:solidFill>
                  <a:srgbClr val="00B0F0"/>
                </a:solidFill>
                <a:sym typeface="Wingdings" pitchFamily="2" charset="2"/>
              </a:rPr>
              <a:t>Hostname: 172.16.2.2</a:t>
            </a:r>
          </a:p>
          <a:p>
            <a:pPr lvl="3"/>
            <a:r>
              <a:rPr lang="en-US" dirty="0" smtClean="0">
                <a:solidFill>
                  <a:srgbClr val="00B0F0"/>
                </a:solidFill>
                <a:sym typeface="Wingdings" pitchFamily="2" charset="2"/>
              </a:rPr>
              <a:t>Username: root</a:t>
            </a:r>
          </a:p>
          <a:p>
            <a:pPr lvl="3"/>
            <a:r>
              <a:rPr lang="en-US" dirty="0" smtClean="0">
                <a:solidFill>
                  <a:srgbClr val="00B0F0"/>
                </a:solidFill>
                <a:sym typeface="Wingdings" pitchFamily="2" charset="2"/>
              </a:rPr>
              <a:t>Save site name: kali</a:t>
            </a:r>
          </a:p>
          <a:p>
            <a:pPr lvl="1"/>
            <a:r>
              <a:rPr lang="en-US" dirty="0" smtClean="0">
                <a:solidFill>
                  <a:srgbClr val="00B0F0"/>
                </a:solidFill>
                <a:sym typeface="Wingdings" pitchFamily="2" charset="2"/>
              </a:rPr>
              <a:t>Confirm successful connectivity to IPS vm</a:t>
            </a:r>
          </a:p>
          <a:p>
            <a:pPr lvl="2"/>
            <a:r>
              <a:rPr lang="en-US" dirty="0" smtClean="0">
                <a:solidFill>
                  <a:srgbClr val="00B0F0"/>
                </a:solidFill>
                <a:sym typeface="Wingdings" pitchFamily="2" charset="2"/>
              </a:rPr>
              <a:t>Again, don’t bother with the kali VM just yet.</a:t>
            </a: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289</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Success! Wat do?</a:t>
            </a:r>
          </a:p>
          <a:p>
            <a:pPr lvl="1"/>
            <a:r>
              <a:rPr lang="en-US" dirty="0" smtClean="0">
                <a:solidFill>
                  <a:srgbClr val="00B0F0"/>
                </a:solidFill>
                <a:sym typeface="Wingdings" pitchFamily="2" charset="2"/>
              </a:rPr>
              <a:t>Create two more connection profiles</a:t>
            </a:r>
          </a:p>
          <a:p>
            <a:pPr lvl="2"/>
            <a:r>
              <a:rPr lang="en-US" dirty="0" smtClean="0">
                <a:solidFill>
                  <a:srgbClr val="00B0F0"/>
                </a:solidFill>
                <a:sym typeface="Wingdings" pitchFamily="2" charset="2"/>
              </a:rPr>
              <a:t>IPS</a:t>
            </a:r>
          </a:p>
          <a:p>
            <a:pPr lvl="3"/>
            <a:r>
              <a:rPr lang="en-US" dirty="0" smtClean="0">
                <a:solidFill>
                  <a:srgbClr val="00B0F0"/>
                </a:solidFill>
                <a:sym typeface="Wingdings" pitchFamily="2" charset="2"/>
              </a:rPr>
              <a:t>File Protocol: SFTP</a:t>
            </a:r>
          </a:p>
          <a:p>
            <a:pPr lvl="3"/>
            <a:r>
              <a:rPr lang="en-US" dirty="0" smtClean="0">
                <a:solidFill>
                  <a:srgbClr val="00B0F0"/>
                </a:solidFill>
                <a:sym typeface="Wingdings" pitchFamily="2" charset="2"/>
              </a:rPr>
              <a:t>Hostname: 172.16.1.4</a:t>
            </a:r>
          </a:p>
          <a:p>
            <a:pPr lvl="3"/>
            <a:r>
              <a:rPr lang="en-US" dirty="0" smtClean="0">
                <a:solidFill>
                  <a:srgbClr val="00B0F0"/>
                </a:solidFill>
                <a:sym typeface="Wingdings" pitchFamily="2" charset="2"/>
              </a:rPr>
              <a:t>Username: [username assigned on install]</a:t>
            </a:r>
          </a:p>
          <a:p>
            <a:pPr lvl="3"/>
            <a:r>
              <a:rPr lang="en-US" dirty="0" smtClean="0">
                <a:solidFill>
                  <a:srgbClr val="00B0F0"/>
                </a:solidFill>
                <a:sym typeface="Wingdings" pitchFamily="2" charset="2"/>
              </a:rPr>
              <a:t>Save site name: ips</a:t>
            </a:r>
          </a:p>
          <a:p>
            <a:pPr lvl="2"/>
            <a:r>
              <a:rPr lang="en-US" dirty="0" smtClean="0">
                <a:solidFill>
                  <a:srgbClr val="00B0F0"/>
                </a:solidFill>
                <a:sym typeface="Wingdings" pitchFamily="2" charset="2"/>
              </a:rPr>
              <a:t>Kali</a:t>
            </a:r>
          </a:p>
          <a:p>
            <a:pPr lvl="3"/>
            <a:r>
              <a:rPr lang="en-US" dirty="0" smtClean="0">
                <a:solidFill>
                  <a:srgbClr val="00B0F0"/>
                </a:solidFill>
                <a:sym typeface="Wingdings" pitchFamily="2" charset="2"/>
              </a:rPr>
              <a:t>File Protocol: SFTP</a:t>
            </a:r>
          </a:p>
          <a:p>
            <a:pPr lvl="3"/>
            <a:r>
              <a:rPr lang="en-US" dirty="0" smtClean="0">
                <a:solidFill>
                  <a:srgbClr val="00B0F0"/>
                </a:solidFill>
                <a:sym typeface="Wingdings" pitchFamily="2" charset="2"/>
              </a:rPr>
              <a:t>Hostname: 172.16.2.2</a:t>
            </a:r>
          </a:p>
          <a:p>
            <a:pPr lvl="3"/>
            <a:r>
              <a:rPr lang="en-US" dirty="0" smtClean="0">
                <a:solidFill>
                  <a:srgbClr val="00B0F0"/>
                </a:solidFill>
                <a:sym typeface="Wingdings" pitchFamily="2" charset="2"/>
              </a:rPr>
              <a:t>Username: root</a:t>
            </a:r>
          </a:p>
          <a:p>
            <a:pPr lvl="3"/>
            <a:r>
              <a:rPr lang="en-US" dirty="0" smtClean="0">
                <a:solidFill>
                  <a:srgbClr val="00B0F0"/>
                </a:solidFill>
                <a:sym typeface="Wingdings" pitchFamily="2" charset="2"/>
              </a:rPr>
              <a:t>Save site name: kali</a:t>
            </a:r>
          </a:p>
          <a:p>
            <a:pPr lvl="1"/>
            <a:r>
              <a:rPr lang="en-US" dirty="0" smtClean="0">
                <a:solidFill>
                  <a:srgbClr val="00B0F0"/>
                </a:solidFill>
                <a:sym typeface="Wingdings" pitchFamily="2" charset="2"/>
              </a:rPr>
              <a:t>Confirm successful connectivity to IPS vm</a:t>
            </a:r>
          </a:p>
          <a:p>
            <a:pPr lvl="2"/>
            <a:r>
              <a:rPr lang="en-US" dirty="0" smtClean="0">
                <a:solidFill>
                  <a:srgbClr val="00B0F0"/>
                </a:solidFill>
                <a:sym typeface="Wingdings" pitchFamily="2" charset="2"/>
              </a:rPr>
              <a:t>Again, don’t bother with the kali VM just yet.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Tools of the Trade – Linux Apps</a:t>
            </a:r>
            <a:endParaRPr lang="en-US" dirty="0">
              <a:solidFill>
                <a:srgbClr val="00B0F0"/>
              </a:solidFill>
            </a:endParaRPr>
          </a:p>
        </p:txBody>
      </p:sp>
      <p:sp>
        <p:nvSpPr>
          <p:cNvPr id="3" name="Content Placeholder 2"/>
          <p:cNvSpPr>
            <a:spLocks noGrp="1"/>
          </p:cNvSpPr>
          <p:nvPr>
            <p:ph idx="1"/>
          </p:nvPr>
        </p:nvSpPr>
        <p:spPr>
          <a:xfrm>
            <a:off x="0" y="1600200"/>
            <a:ext cx="9144000" cy="4525963"/>
          </a:xfrm>
        </p:spPr>
        <p:txBody>
          <a:bodyPr>
            <a:normAutofit fontScale="92500" lnSpcReduction="10000"/>
          </a:bodyPr>
          <a:lstStyle/>
          <a:p>
            <a:r>
              <a:rPr lang="en-US" sz="2600" dirty="0" smtClean="0">
                <a:solidFill>
                  <a:srgbClr val="00B0F0"/>
                </a:solidFill>
              </a:rPr>
              <a:t>Terminal applications (usually installed as ‘core utilities’):</a:t>
            </a:r>
          </a:p>
          <a:p>
            <a:pPr lvl="1"/>
            <a:r>
              <a:rPr lang="en-US" sz="2200" dirty="0" smtClean="0">
                <a:solidFill>
                  <a:srgbClr val="00B0F0"/>
                </a:solidFill>
              </a:rPr>
              <a:t>vi/vim – a very old text editor that is universally available on most UNIX-like operating systems</a:t>
            </a:r>
          </a:p>
          <a:p>
            <a:pPr lvl="1"/>
            <a:r>
              <a:rPr lang="en-US" sz="2200" dirty="0" smtClean="0">
                <a:solidFill>
                  <a:srgbClr val="00B0F0"/>
                </a:solidFill>
              </a:rPr>
              <a:t>ssh – a client application that allows to connect secure to remote SSH servers</a:t>
            </a:r>
          </a:p>
          <a:p>
            <a:pPr lvl="1"/>
            <a:r>
              <a:rPr lang="en-US" sz="2200" dirty="0" smtClean="0">
                <a:solidFill>
                  <a:srgbClr val="00B0F0"/>
                </a:solidFill>
              </a:rPr>
              <a:t>scp – secure copy protocol client. Allows you to transfer files to/from a remote system utilizing the SSH protocol</a:t>
            </a:r>
          </a:p>
          <a:p>
            <a:pPr lvl="1"/>
            <a:r>
              <a:rPr lang="en-US" sz="2200" dirty="0" smtClean="0">
                <a:solidFill>
                  <a:srgbClr val="00B0F0"/>
                </a:solidFill>
              </a:rPr>
              <a:t>ssh-keygen – allows you to generate a public/private key pair. Enables passwordless login, OR two-factor authentication</a:t>
            </a:r>
          </a:p>
          <a:p>
            <a:pPr lvl="1"/>
            <a:r>
              <a:rPr lang="en-US" sz="2200" dirty="0" smtClean="0">
                <a:solidFill>
                  <a:srgbClr val="00B0F0"/>
                </a:solidFill>
              </a:rPr>
              <a:t>ssh-copy-id – a pain-free method of copying your public key to a remote SSH server to enable key-based authentication</a:t>
            </a:r>
          </a:p>
          <a:p>
            <a:pPr lvl="1"/>
            <a:r>
              <a:rPr lang="en-US" sz="2200" dirty="0" smtClean="0">
                <a:solidFill>
                  <a:srgbClr val="00B0F0"/>
                </a:solidFill>
              </a:rPr>
              <a:t>zip/unzip, gzip/gunzip – command line utilities that allow you to decompress .zip or .gz files</a:t>
            </a:r>
          </a:p>
          <a:p>
            <a:pPr lvl="1"/>
            <a:r>
              <a:rPr lang="en-US" sz="2200" dirty="0" smtClean="0">
                <a:solidFill>
                  <a:srgbClr val="00B0F0"/>
                </a:solidFill>
              </a:rPr>
              <a:t>alias – command line tool that lets you alias entire commands plus their arguments to another name (think: shortcuts)</a:t>
            </a:r>
          </a:p>
          <a:p>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a:t>
            </a:fld>
            <a:endParaRPr 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290</a:t>
            </a:fld>
            <a:endParaRPr lang="en-US"/>
          </a:p>
        </p:txBody>
      </p:sp>
      <p:pic>
        <p:nvPicPr>
          <p:cNvPr id="6" name="Content Placeholder 5" descr="vbox-winscp5.png"/>
          <p:cNvPicPr>
            <a:picLocks noGrp="1" noChangeAspect="1"/>
          </p:cNvPicPr>
          <p:nvPr>
            <p:ph idx="1"/>
          </p:nvPr>
        </p:nvPicPr>
        <p:blipFill>
          <a:blip r:embed="rId2" cstate="print"/>
          <a:stretch>
            <a:fillRect/>
          </a:stretch>
        </p:blipFill>
        <p:spPr>
          <a:xfrm>
            <a:off x="381000" y="1295400"/>
            <a:ext cx="2203563" cy="1416123"/>
          </a:xfrm>
        </p:spPr>
      </p:pic>
      <p:pic>
        <p:nvPicPr>
          <p:cNvPr id="7" name="Picture 6" descr="vbox-winscp6.png"/>
          <p:cNvPicPr>
            <a:picLocks noChangeAspect="1"/>
          </p:cNvPicPr>
          <p:nvPr/>
        </p:nvPicPr>
        <p:blipFill>
          <a:blip r:embed="rId3" cstate="print"/>
          <a:stretch>
            <a:fillRect/>
          </a:stretch>
        </p:blipFill>
        <p:spPr>
          <a:xfrm>
            <a:off x="304800" y="2819400"/>
            <a:ext cx="2279767" cy="1384371"/>
          </a:xfrm>
          <a:prstGeom prst="rect">
            <a:avLst/>
          </a:prstGeom>
        </p:spPr>
      </p:pic>
      <p:pic>
        <p:nvPicPr>
          <p:cNvPr id="8" name="Picture 7" descr="vbox-winscp9.png"/>
          <p:cNvPicPr>
            <a:picLocks noChangeAspect="1"/>
          </p:cNvPicPr>
          <p:nvPr/>
        </p:nvPicPr>
        <p:blipFill>
          <a:blip r:embed="rId4" cstate="print"/>
          <a:stretch>
            <a:fillRect/>
          </a:stretch>
        </p:blipFill>
        <p:spPr>
          <a:xfrm>
            <a:off x="3048000" y="2438400"/>
            <a:ext cx="1670136" cy="774740"/>
          </a:xfrm>
          <a:prstGeom prst="rect">
            <a:avLst/>
          </a:prstGeom>
        </p:spPr>
      </p:pic>
      <p:pic>
        <p:nvPicPr>
          <p:cNvPr id="9" name="Picture 8" descr="vbox-winscp7.png"/>
          <p:cNvPicPr>
            <a:picLocks noChangeAspect="1"/>
          </p:cNvPicPr>
          <p:nvPr/>
        </p:nvPicPr>
        <p:blipFill>
          <a:blip r:embed="rId5" cstate="print"/>
          <a:stretch>
            <a:fillRect/>
          </a:stretch>
        </p:blipFill>
        <p:spPr>
          <a:xfrm>
            <a:off x="5257800" y="1447800"/>
            <a:ext cx="2375022" cy="1854295"/>
          </a:xfrm>
          <a:prstGeom prst="rect">
            <a:avLst/>
          </a:prstGeom>
        </p:spPr>
      </p:pic>
      <p:pic>
        <p:nvPicPr>
          <p:cNvPr id="10" name="Picture 9" descr="vbox-winscp8.png"/>
          <p:cNvPicPr>
            <a:picLocks noChangeAspect="1"/>
          </p:cNvPicPr>
          <p:nvPr/>
        </p:nvPicPr>
        <p:blipFill>
          <a:blip r:embed="rId6" cstate="print"/>
          <a:stretch>
            <a:fillRect/>
          </a:stretch>
        </p:blipFill>
        <p:spPr>
          <a:xfrm>
            <a:off x="2457106" y="4648200"/>
            <a:ext cx="6686894" cy="895396"/>
          </a:xfrm>
          <a:prstGeom prst="rect">
            <a:avLst/>
          </a:prstGeom>
        </p:spPr>
      </p:pic>
      <p:cxnSp>
        <p:nvCxnSpPr>
          <p:cNvPr id="11" name="Straight Arrow Connector 10"/>
          <p:cNvCxnSpPr/>
          <p:nvPr/>
        </p:nvCxnSpPr>
        <p:spPr>
          <a:xfrm>
            <a:off x="2209800" y="2133600"/>
            <a:ext cx="91440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286000" y="2743200"/>
            <a:ext cx="8382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429000" y="2590800"/>
            <a:ext cx="1981200" cy="76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819400" y="3276600"/>
            <a:ext cx="3352800" cy="1371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291</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Double click puttygen.exe to run puttygen</a:t>
            </a:r>
          </a:p>
          <a:p>
            <a:r>
              <a:rPr lang="en-US" dirty="0" smtClean="0">
                <a:solidFill>
                  <a:srgbClr val="00B0F0"/>
                </a:solidFill>
                <a:sym typeface="Wingdings" pitchFamily="2" charset="2"/>
              </a:rPr>
              <a:t>Select “ED25519” radio button under Parameters</a:t>
            </a:r>
          </a:p>
          <a:p>
            <a:r>
              <a:rPr lang="en-US" dirty="0" smtClean="0">
                <a:solidFill>
                  <a:srgbClr val="00B0F0"/>
                </a:solidFill>
                <a:sym typeface="Wingdings" pitchFamily="2" charset="2"/>
              </a:rPr>
              <a:t>Click “Generate” under Actions</a:t>
            </a:r>
          </a:p>
          <a:p>
            <a:pPr lvl="1"/>
            <a:r>
              <a:rPr lang="en-US" dirty="0" smtClean="0">
                <a:solidFill>
                  <a:srgbClr val="00B0F0"/>
                </a:solidFill>
                <a:sym typeface="Wingdings" pitchFamily="2" charset="2"/>
              </a:rPr>
              <a:t>You’ll be asked to move your mouse around to generate “randomness” (entropy) for the key.</a:t>
            </a:r>
          </a:p>
          <a:p>
            <a:r>
              <a:rPr lang="en-US" dirty="0" smtClean="0">
                <a:solidFill>
                  <a:srgbClr val="00B0F0"/>
                </a:solidFill>
                <a:sym typeface="Wingdings" pitchFamily="2" charset="2"/>
              </a:rPr>
              <a:t>Window changes a bit as new fields and information appear.</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292</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Key passphrase/Confirm passphrase</a:t>
            </a:r>
          </a:p>
          <a:p>
            <a:pPr lvl="1"/>
            <a:r>
              <a:rPr lang="en-US" dirty="0" smtClean="0">
                <a:solidFill>
                  <a:srgbClr val="00B0F0"/>
                </a:solidFill>
                <a:sym typeface="Wingdings" pitchFamily="2" charset="2"/>
              </a:rPr>
              <a:t>Very important fields. Sets password to encrypt your private key file.</a:t>
            </a:r>
          </a:p>
          <a:p>
            <a:pPr lvl="1"/>
            <a:r>
              <a:rPr lang="en-US" dirty="0" smtClean="0">
                <a:solidFill>
                  <a:srgbClr val="00B0F0"/>
                </a:solidFill>
                <a:sym typeface="Wingdings" pitchFamily="2" charset="2"/>
              </a:rPr>
              <a:t>If encrypted, means you need both the private key file AND the password for the key to use key-based auth.</a:t>
            </a:r>
          </a:p>
          <a:p>
            <a:pPr lvl="2"/>
            <a:r>
              <a:rPr lang="en-US" dirty="0" smtClean="0">
                <a:solidFill>
                  <a:srgbClr val="00B0F0"/>
                </a:solidFill>
                <a:sym typeface="Wingdings" pitchFamily="2" charset="2"/>
              </a:rPr>
              <a:t>Two-factor Authentication: something you have (private key) + something you know (password to decrypt key)</a:t>
            </a:r>
          </a:p>
          <a:p>
            <a:pPr lvl="1"/>
            <a:r>
              <a:rPr lang="en-US" dirty="0" smtClean="0">
                <a:solidFill>
                  <a:srgbClr val="00B0F0"/>
                </a:solidFill>
                <a:sym typeface="Wingdings" pitchFamily="2" charset="2"/>
              </a:rPr>
              <a:t>If you leave the fields blank: no password required to use your SSH key.</a:t>
            </a:r>
          </a:p>
          <a:p>
            <a:pPr lvl="2"/>
            <a:r>
              <a:rPr lang="en-US" dirty="0" smtClean="0">
                <a:solidFill>
                  <a:srgbClr val="00B0F0"/>
                </a:solidFill>
                <a:sym typeface="Wingdings" pitchFamily="2" charset="2"/>
              </a:rPr>
              <a:t>Fast Access, but anyone who acquires your private key and knows the correct username can log in as you. </a:t>
            </a:r>
          </a:p>
          <a:p>
            <a:pPr lvl="1"/>
            <a:r>
              <a:rPr lang="en-US" dirty="0" smtClean="0">
                <a:solidFill>
                  <a:srgbClr val="00B0F0"/>
                </a:solidFill>
                <a:sym typeface="Wingdings" pitchFamily="2" charset="2"/>
              </a:rPr>
              <a:t>Recommendation:</a:t>
            </a:r>
          </a:p>
          <a:p>
            <a:pPr lvl="2"/>
            <a:r>
              <a:rPr lang="en-US" dirty="0" smtClean="0">
                <a:solidFill>
                  <a:srgbClr val="00B0F0"/>
                </a:solidFill>
                <a:sym typeface="Wingdings" pitchFamily="2" charset="2"/>
              </a:rPr>
              <a:t>Personal lab? Can probably get away with no password protection.</a:t>
            </a:r>
          </a:p>
          <a:p>
            <a:pPr lvl="2"/>
            <a:r>
              <a:rPr lang="en-US" dirty="0" smtClean="0">
                <a:solidFill>
                  <a:srgbClr val="00B0F0"/>
                </a:solidFill>
                <a:sym typeface="Wingdings" pitchFamily="2" charset="2"/>
              </a:rPr>
              <a:t>Shared lab environment? Lab hosted on a shared/enterprise network? Encrypt your SSH key.</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293</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Click “Save public key”</a:t>
            </a:r>
          </a:p>
          <a:p>
            <a:pPr lvl="1"/>
            <a:r>
              <a:rPr lang="en-US" dirty="0" smtClean="0">
                <a:solidFill>
                  <a:srgbClr val="00B0F0"/>
                </a:solidFill>
                <a:sym typeface="Wingdings" pitchFamily="2" charset="2"/>
              </a:rPr>
              <a:t>Save As prompt comes up. Name the file lab-pubkey.txt</a:t>
            </a:r>
          </a:p>
          <a:p>
            <a:r>
              <a:rPr lang="en-US" dirty="0" smtClean="0">
                <a:solidFill>
                  <a:srgbClr val="00B0F0"/>
                </a:solidFill>
                <a:sym typeface="Wingdings" pitchFamily="2" charset="2"/>
              </a:rPr>
              <a:t>Click “Save private key”</a:t>
            </a:r>
          </a:p>
          <a:p>
            <a:pPr lvl="1"/>
            <a:r>
              <a:rPr lang="en-US" dirty="0" smtClean="0">
                <a:solidFill>
                  <a:srgbClr val="00B0F0"/>
                </a:solidFill>
                <a:sym typeface="Wingdings" pitchFamily="2" charset="2"/>
              </a:rPr>
              <a:t>Save As prompt comes up again. Name the file lab-privkey.ppk</a:t>
            </a:r>
          </a:p>
          <a:p>
            <a:pPr lvl="2"/>
            <a:r>
              <a:rPr lang="en-US" dirty="0" smtClean="0">
                <a:solidFill>
                  <a:srgbClr val="00B0F0"/>
                </a:solidFill>
                <a:sym typeface="Wingdings" pitchFamily="2" charset="2"/>
              </a:rPr>
              <a:t>Note: if you save the key without a password, puttygen will warn you. Click Yes to continue.</a:t>
            </a:r>
          </a:p>
          <a:p>
            <a:pPr lvl="1"/>
            <a:r>
              <a:rPr lang="en-US" dirty="0" smtClean="0">
                <a:solidFill>
                  <a:srgbClr val="00B0F0"/>
                </a:solidFill>
                <a:sym typeface="Wingdings" pitchFamily="2" charset="2"/>
              </a:rPr>
              <a:t>Recommend saving in the same directory as the public key</a:t>
            </a: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294</a:t>
            </a:fld>
            <a:endParaRPr lang="en-US"/>
          </a:p>
        </p:txBody>
      </p:sp>
      <p:pic>
        <p:nvPicPr>
          <p:cNvPr id="8" name="Content Placeholder 7" descr="vbox-puttygen1.png"/>
          <p:cNvPicPr>
            <a:picLocks noGrp="1" noChangeAspect="1"/>
          </p:cNvPicPr>
          <p:nvPr>
            <p:ph idx="1"/>
          </p:nvPr>
        </p:nvPicPr>
        <p:blipFill>
          <a:blip r:embed="rId2" cstate="print"/>
          <a:stretch>
            <a:fillRect/>
          </a:stretch>
        </p:blipFill>
        <p:spPr>
          <a:xfrm>
            <a:off x="381000" y="1219200"/>
            <a:ext cx="2991004" cy="2978303"/>
          </a:xfrm>
        </p:spPr>
      </p:pic>
      <p:pic>
        <p:nvPicPr>
          <p:cNvPr id="9" name="Picture 8" descr="vbox-puttygen2.png"/>
          <p:cNvPicPr>
            <a:picLocks noChangeAspect="1"/>
          </p:cNvPicPr>
          <p:nvPr/>
        </p:nvPicPr>
        <p:blipFill>
          <a:blip r:embed="rId3" cstate="print"/>
          <a:stretch>
            <a:fillRect/>
          </a:stretch>
        </p:blipFill>
        <p:spPr>
          <a:xfrm>
            <a:off x="381000" y="4419600"/>
            <a:ext cx="2946551" cy="1428823"/>
          </a:xfrm>
          <a:prstGeom prst="rect">
            <a:avLst/>
          </a:prstGeom>
        </p:spPr>
      </p:pic>
      <p:pic>
        <p:nvPicPr>
          <p:cNvPr id="10" name="Picture 9" descr="vbox-puttygen3.png"/>
          <p:cNvPicPr>
            <a:picLocks noChangeAspect="1"/>
          </p:cNvPicPr>
          <p:nvPr/>
        </p:nvPicPr>
        <p:blipFill>
          <a:blip r:embed="rId4" cstate="print"/>
          <a:stretch>
            <a:fillRect/>
          </a:stretch>
        </p:blipFill>
        <p:spPr>
          <a:xfrm>
            <a:off x="4876800" y="1219200"/>
            <a:ext cx="3048157" cy="3022755"/>
          </a:xfrm>
          <a:prstGeom prst="rect">
            <a:avLst/>
          </a:prstGeom>
        </p:spPr>
      </p:pic>
      <p:pic>
        <p:nvPicPr>
          <p:cNvPr id="11" name="Picture 10" descr="vbox-puttygen4.png"/>
          <p:cNvPicPr>
            <a:picLocks noChangeAspect="1"/>
          </p:cNvPicPr>
          <p:nvPr/>
        </p:nvPicPr>
        <p:blipFill>
          <a:blip r:embed="rId5" cstate="print"/>
          <a:stretch>
            <a:fillRect/>
          </a:stretch>
        </p:blipFill>
        <p:spPr>
          <a:xfrm>
            <a:off x="3352800" y="4724400"/>
            <a:ext cx="2863997" cy="660434"/>
          </a:xfrm>
          <a:prstGeom prst="rect">
            <a:avLst/>
          </a:prstGeom>
        </p:spPr>
      </p:pic>
      <p:pic>
        <p:nvPicPr>
          <p:cNvPr id="13" name="Picture 12" descr="vbox-puttygen5.png"/>
          <p:cNvPicPr>
            <a:picLocks noChangeAspect="1"/>
          </p:cNvPicPr>
          <p:nvPr/>
        </p:nvPicPr>
        <p:blipFill>
          <a:blip r:embed="rId6" cstate="print"/>
          <a:stretch>
            <a:fillRect/>
          </a:stretch>
        </p:blipFill>
        <p:spPr>
          <a:xfrm>
            <a:off x="6299054" y="4724400"/>
            <a:ext cx="2844946" cy="647733"/>
          </a:xfrm>
          <a:prstGeom prst="rect">
            <a:avLst/>
          </a:prstGeom>
        </p:spPr>
      </p:pic>
      <p:cxnSp>
        <p:nvCxnSpPr>
          <p:cNvPr id="14" name="Straight Arrow Connector 13"/>
          <p:cNvCxnSpPr/>
          <p:nvPr/>
        </p:nvCxnSpPr>
        <p:spPr>
          <a:xfrm>
            <a:off x="2743200" y="41148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124200" y="2667000"/>
            <a:ext cx="1828800" cy="2209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91400" y="3581400"/>
            <a:ext cx="15240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181600" y="3581400"/>
            <a:ext cx="152400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295</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10000"/>
          </a:bodyPr>
          <a:lstStyle/>
          <a:p>
            <a:r>
              <a:rPr lang="en-US" dirty="0" smtClean="0">
                <a:solidFill>
                  <a:srgbClr val="00B0F0"/>
                </a:solidFill>
                <a:sym typeface="Wingdings" pitchFamily="2" charset="2"/>
              </a:rPr>
              <a:t>Need to format our public key</a:t>
            </a:r>
          </a:p>
          <a:p>
            <a:r>
              <a:rPr lang="en-US" dirty="0" smtClean="0">
                <a:solidFill>
                  <a:srgbClr val="00B0F0"/>
                </a:solidFill>
                <a:sym typeface="Wingdings" pitchFamily="2" charset="2"/>
              </a:rPr>
              <a:t>If you haven’t installed notepad++, do so now.</a:t>
            </a:r>
          </a:p>
          <a:p>
            <a:pPr lvl="1"/>
            <a:r>
              <a:rPr lang="en-US" dirty="0" smtClean="0">
                <a:solidFill>
                  <a:srgbClr val="00B0F0"/>
                </a:solidFill>
                <a:sym typeface="Wingdings" pitchFamily="2" charset="2"/>
              </a:rPr>
              <a:t>If you try to use the public key puttygen creates, most OpenSSH servers will laugh at you. Or vomit. Maybe both.</a:t>
            </a:r>
          </a:p>
          <a:p>
            <a:pPr lvl="1"/>
            <a:r>
              <a:rPr lang="en-US" dirty="0" smtClean="0">
                <a:solidFill>
                  <a:srgbClr val="00B0F0"/>
                </a:solidFill>
                <a:sym typeface="Wingdings" pitchFamily="2" charset="2"/>
              </a:rPr>
              <a:t>Public key contents need to be squeezed on to a single line</a:t>
            </a:r>
          </a:p>
          <a:p>
            <a:pPr lvl="2"/>
            <a:r>
              <a:rPr lang="en-US" dirty="0" smtClean="0">
                <a:solidFill>
                  <a:srgbClr val="00B0F0"/>
                </a:solidFill>
                <a:sym typeface="Wingdings" pitchFamily="2" charset="2"/>
              </a:rPr>
              <a:t>[Key Type] [Key itself] [comment/note (optional)]</a:t>
            </a:r>
          </a:p>
          <a:p>
            <a:pPr lvl="2"/>
            <a:r>
              <a:rPr lang="en-US" sz="1100" dirty="0" smtClean="0">
                <a:solidFill>
                  <a:srgbClr val="00B0F0"/>
                </a:solidFill>
                <a:sym typeface="Wingdings" pitchFamily="2" charset="2"/>
              </a:rPr>
              <a:t>ssh-ed25519 AAAAC3NzaC1lZDI1NTE5AAAAIHV65RYCO58j4fNI0edXrFOgeMYQAWn9MeApOPIxLIl6 ed25519-key-20190508</a:t>
            </a:r>
          </a:p>
          <a:p>
            <a:pPr lvl="1"/>
            <a:r>
              <a:rPr lang="en-US" dirty="0" smtClean="0">
                <a:solidFill>
                  <a:srgbClr val="00B0F0"/>
                </a:solidFill>
                <a:sym typeface="Wingdings" pitchFamily="2" charset="2"/>
              </a:rPr>
              <a:t>Two options: </a:t>
            </a:r>
          </a:p>
          <a:p>
            <a:pPr lvl="2"/>
            <a:r>
              <a:rPr lang="en-US" dirty="0" smtClean="0">
                <a:solidFill>
                  <a:srgbClr val="00B0F0"/>
                </a:solidFill>
                <a:sym typeface="Wingdings" pitchFamily="2" charset="2"/>
              </a:rPr>
              <a:t>take the existing SSH public we saved, and reformat it to look something like the line above, configure EOL Conversion for Unix (LF) and save as “lab-pubkey-formatted.txt”</a:t>
            </a:r>
          </a:p>
          <a:p>
            <a:pPr lvl="2"/>
            <a:r>
              <a:rPr lang="en-US" dirty="0" smtClean="0">
                <a:solidFill>
                  <a:srgbClr val="00B0F0"/>
                </a:solidFill>
                <a:sym typeface="Wingdings" pitchFamily="2" charset="2"/>
              </a:rPr>
              <a:t>Copy the content from “Public key for pasting into OpenSSH authorized_keys file:” into notepad++, configure EOL Conversion for Unix (LF) and save as “lab-pubkey-formatted.txt”</a:t>
            </a:r>
          </a:p>
          <a:p>
            <a:pPr lvl="2"/>
            <a:endParaRPr lang="en-US" dirty="0" smtClean="0">
              <a:solidFill>
                <a:srgbClr val="00B0F0"/>
              </a:solidFill>
              <a:sym typeface="Wingdings" pitchFamily="2" charset="2"/>
            </a:endParaRP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296</a:t>
            </a:fld>
            <a:endParaRPr lang="en-US"/>
          </a:p>
        </p:txBody>
      </p:sp>
      <p:pic>
        <p:nvPicPr>
          <p:cNvPr id="6" name="Content Placeholder 5" descr="vbox-puttygen6.png"/>
          <p:cNvPicPr>
            <a:picLocks noGrp="1" noChangeAspect="1"/>
          </p:cNvPicPr>
          <p:nvPr>
            <p:ph idx="1"/>
          </p:nvPr>
        </p:nvPicPr>
        <p:blipFill>
          <a:blip r:embed="rId2" cstate="print"/>
          <a:stretch>
            <a:fillRect/>
          </a:stretch>
        </p:blipFill>
        <p:spPr>
          <a:xfrm>
            <a:off x="228600" y="1524000"/>
            <a:ext cx="2825895" cy="895396"/>
          </a:xfrm>
        </p:spPr>
      </p:pic>
      <p:pic>
        <p:nvPicPr>
          <p:cNvPr id="7" name="Picture 6" descr="vbox-puttygen7.png"/>
          <p:cNvPicPr>
            <a:picLocks noChangeAspect="1"/>
          </p:cNvPicPr>
          <p:nvPr/>
        </p:nvPicPr>
        <p:blipFill>
          <a:blip r:embed="rId3" cstate="print"/>
          <a:stretch>
            <a:fillRect/>
          </a:stretch>
        </p:blipFill>
        <p:spPr>
          <a:xfrm>
            <a:off x="228600" y="2895600"/>
            <a:ext cx="3308520" cy="2508379"/>
          </a:xfrm>
          <a:prstGeom prst="rect">
            <a:avLst/>
          </a:prstGeom>
        </p:spPr>
      </p:pic>
      <p:cxnSp>
        <p:nvCxnSpPr>
          <p:cNvPr id="9" name="Straight Arrow Connector 8"/>
          <p:cNvCxnSpPr/>
          <p:nvPr/>
        </p:nvCxnSpPr>
        <p:spPr>
          <a:xfrm>
            <a:off x="2209800" y="23622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descr="vbox-puttygen9.png"/>
          <p:cNvPicPr>
            <a:picLocks noChangeAspect="1"/>
          </p:cNvPicPr>
          <p:nvPr/>
        </p:nvPicPr>
        <p:blipFill>
          <a:blip r:embed="rId4" cstate="print"/>
          <a:stretch>
            <a:fillRect/>
          </a:stretch>
        </p:blipFill>
        <p:spPr>
          <a:xfrm>
            <a:off x="4648200" y="1600200"/>
            <a:ext cx="2965602" cy="2273417"/>
          </a:xfrm>
          <a:prstGeom prst="rect">
            <a:avLst/>
          </a:prstGeom>
        </p:spPr>
      </p:pic>
      <p:pic>
        <p:nvPicPr>
          <p:cNvPr id="14" name="Picture 13" descr="vbox-puttygen8.png"/>
          <p:cNvPicPr>
            <a:picLocks noChangeAspect="1"/>
          </p:cNvPicPr>
          <p:nvPr/>
        </p:nvPicPr>
        <p:blipFill>
          <a:blip r:embed="rId5" cstate="print"/>
          <a:stretch>
            <a:fillRect/>
          </a:stretch>
        </p:blipFill>
        <p:spPr>
          <a:xfrm>
            <a:off x="3606515" y="4648200"/>
            <a:ext cx="5537485" cy="317516"/>
          </a:xfrm>
          <a:prstGeom prst="rect">
            <a:avLst/>
          </a:prstGeom>
        </p:spPr>
      </p:pic>
      <p:cxnSp>
        <p:nvCxnSpPr>
          <p:cNvPr id="15" name="Straight Arrow Connector 14"/>
          <p:cNvCxnSpPr/>
          <p:nvPr/>
        </p:nvCxnSpPr>
        <p:spPr>
          <a:xfrm flipV="1">
            <a:off x="3352800" y="2590800"/>
            <a:ext cx="1447800" cy="1143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81600" y="38100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Transferring the public key to our VMs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297</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We need to get the formatted public key to the IPS and SIEM vms.</a:t>
            </a:r>
          </a:p>
          <a:p>
            <a:pPr lvl="1"/>
            <a:r>
              <a:rPr lang="en-US" dirty="0" smtClean="0">
                <a:solidFill>
                  <a:srgbClr val="00B0F0"/>
                </a:solidFill>
                <a:sym typeface="Wingdings" pitchFamily="2" charset="2"/>
              </a:rPr>
              <a:t>Because this is Windows (and Windows is pain) we have to get creative.</a:t>
            </a:r>
          </a:p>
          <a:p>
            <a:pPr lvl="2"/>
            <a:r>
              <a:rPr lang="en-US" dirty="0" smtClean="0">
                <a:solidFill>
                  <a:srgbClr val="00B0F0"/>
                </a:solidFill>
                <a:sym typeface="Wingdings" pitchFamily="2" charset="2"/>
              </a:rPr>
              <a:t>Method 1: SCP the formatted key file to the system, SSH on to the system, and configure the system to use the public key</a:t>
            </a:r>
          </a:p>
          <a:p>
            <a:pPr lvl="2"/>
            <a:r>
              <a:rPr lang="en-US" dirty="0" smtClean="0">
                <a:solidFill>
                  <a:srgbClr val="00B0F0"/>
                </a:solidFill>
                <a:sym typeface="Wingdings" pitchFamily="2" charset="2"/>
              </a:rPr>
              <a:t>Method 2: Copy/Paste the contents of the formatted key file into the terminal, the configure the system to write the key to a file for use</a:t>
            </a:r>
          </a:p>
          <a:p>
            <a:pPr lvl="2"/>
            <a:r>
              <a:rPr lang="en-US" dirty="0" smtClean="0">
                <a:solidFill>
                  <a:srgbClr val="00B0F0"/>
                </a:solidFill>
                <a:sym typeface="Wingdings" pitchFamily="2" charset="2"/>
              </a:rPr>
              <a:t>Method 3: Similar to method 2, but involves using “vi”</a:t>
            </a:r>
          </a:p>
          <a:p>
            <a:pPr lvl="1"/>
            <a:r>
              <a:rPr lang="en-US" dirty="0" smtClean="0">
                <a:solidFill>
                  <a:srgbClr val="00B0F0"/>
                </a:solidFill>
                <a:sym typeface="Wingdings" pitchFamily="2" charset="2"/>
              </a:rPr>
              <a:t>Needs to be renamed to “authorized_keys”</a:t>
            </a:r>
          </a:p>
          <a:p>
            <a:pPr lvl="1"/>
            <a:r>
              <a:rPr lang="en-US" dirty="0" smtClean="0">
                <a:solidFill>
                  <a:srgbClr val="00B0F0"/>
                </a:solidFill>
                <a:sym typeface="Wingdings" pitchFamily="2" charset="2"/>
              </a:rPr>
              <a:t>Needs to be placed in the user’s home directory in a subdirectory called “.ssh” (aka ~/.ssh)</a:t>
            </a:r>
          </a:p>
          <a:p>
            <a:pPr lvl="1"/>
            <a:r>
              <a:rPr lang="en-US" dirty="0" smtClean="0">
                <a:solidFill>
                  <a:srgbClr val="00B0F0"/>
                </a:solidFill>
                <a:sym typeface="Wingdings" pitchFamily="2" charset="2"/>
              </a:rPr>
              <a:t>The authorized_keys file and .ssh directory need to be owned by the user/group you want to login as and need to have specific file permissions</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298</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Open up winSCP to either SIEM or IPS</a:t>
            </a:r>
          </a:p>
          <a:p>
            <a:r>
              <a:rPr lang="en-US" dirty="0" smtClean="0">
                <a:solidFill>
                  <a:srgbClr val="00B0F0"/>
                </a:solidFill>
                <a:sym typeface="Wingdings" pitchFamily="2" charset="2"/>
              </a:rPr>
              <a:t>Copy lab-pubkey-formatted.txt to the VM (drag and drop from the directory on your computer, to the /home/[username] directory)</a:t>
            </a:r>
          </a:p>
          <a:p>
            <a:r>
              <a:rPr lang="en-US" dirty="0" smtClean="0">
                <a:solidFill>
                  <a:srgbClr val="00B0F0"/>
                </a:solidFill>
                <a:sym typeface="Wingdings" pitchFamily="2" charset="2"/>
              </a:rPr>
              <a:t>Run the following commands in order:</a:t>
            </a:r>
          </a:p>
          <a:p>
            <a:pPr lvl="1"/>
            <a:r>
              <a:rPr lang="en-US" dirty="0" smtClean="0">
                <a:solidFill>
                  <a:srgbClr val="00B0F0"/>
                </a:solidFill>
                <a:sym typeface="Wingdings" pitchFamily="2" charset="2"/>
              </a:rPr>
              <a:t>mkdir ~/.ssh</a:t>
            </a:r>
          </a:p>
          <a:p>
            <a:pPr lvl="1"/>
            <a:r>
              <a:rPr lang="en-US" dirty="0" smtClean="0">
                <a:solidFill>
                  <a:srgbClr val="00B0F0"/>
                </a:solidFill>
                <a:sym typeface="Wingdings" pitchFamily="2" charset="2"/>
              </a:rPr>
              <a:t>mv ~/lab-pubkey-formatted.txt ~/.ssh/authorized_keys</a:t>
            </a:r>
          </a:p>
          <a:p>
            <a:pPr lvl="1"/>
            <a:r>
              <a:rPr lang="en-US" dirty="0" smtClean="0">
                <a:solidFill>
                  <a:srgbClr val="00B0F0"/>
                </a:solidFill>
                <a:sym typeface="Wingdings" pitchFamily="2" charset="2"/>
              </a:rPr>
              <a:t>chown –R username:group ~/.ssh</a:t>
            </a:r>
          </a:p>
          <a:p>
            <a:pPr lvl="2"/>
            <a:r>
              <a:rPr lang="en-US" dirty="0" smtClean="0">
                <a:solidFill>
                  <a:srgbClr val="00B0F0"/>
                </a:solidFill>
                <a:sym typeface="Wingdings" pitchFamily="2" charset="2"/>
              </a:rPr>
              <a:t>Note: the username and group for your first user are usually the same (e.g. Username:ayy group:ayy, so chown –R ayy:ayy ~/.ssh)</a:t>
            </a:r>
          </a:p>
          <a:p>
            <a:pPr lvl="1"/>
            <a:r>
              <a:rPr lang="en-US" dirty="0" smtClean="0">
                <a:solidFill>
                  <a:srgbClr val="00B0F0"/>
                </a:solidFill>
                <a:sym typeface="Wingdings" pitchFamily="2" charset="2"/>
              </a:rPr>
              <a:t>chmod 700 ~/.ssh</a:t>
            </a:r>
          </a:p>
          <a:p>
            <a:pPr lvl="1"/>
            <a:r>
              <a:rPr lang="en-US" dirty="0" smtClean="0">
                <a:solidFill>
                  <a:srgbClr val="00B0F0"/>
                </a:solidFill>
                <a:sym typeface="Wingdings" pitchFamily="2" charset="2"/>
              </a:rPr>
              <a:t>chmod 600 ~/.ssh/authorized_keys</a:t>
            </a:r>
          </a:p>
          <a:p>
            <a:pPr lvl="1"/>
            <a:r>
              <a:rPr lang="en-US" dirty="0" smtClean="0">
                <a:solidFill>
                  <a:srgbClr val="00B0F0"/>
                </a:solidFill>
                <a:sym typeface="Wingdings" pitchFamily="2" charset="2"/>
              </a:rPr>
              <a:t>Note: Can chain this commands together use “&amp;&amp;” to run them one after the other</a:t>
            </a:r>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299</a:t>
            </a:fld>
            <a:endParaRPr lang="en-US"/>
          </a:p>
        </p:txBody>
      </p:sp>
      <p:pic>
        <p:nvPicPr>
          <p:cNvPr id="6" name="Content Placeholder 5" descr="vbox-pubkeytransfer-windows1.png"/>
          <p:cNvPicPr>
            <a:picLocks noGrp="1" noChangeAspect="1"/>
          </p:cNvPicPr>
          <p:nvPr>
            <p:ph idx="1"/>
          </p:nvPr>
        </p:nvPicPr>
        <p:blipFill>
          <a:blip r:embed="rId2" cstate="print"/>
          <a:stretch>
            <a:fillRect/>
          </a:stretch>
        </p:blipFill>
        <p:spPr>
          <a:xfrm>
            <a:off x="1295400" y="1371600"/>
            <a:ext cx="6667843" cy="831893"/>
          </a:xfrm>
        </p:spPr>
      </p:pic>
      <p:pic>
        <p:nvPicPr>
          <p:cNvPr id="7" name="Picture 6" descr="vbox-pubkeytransfer-windows2.png"/>
          <p:cNvPicPr>
            <a:picLocks noChangeAspect="1"/>
          </p:cNvPicPr>
          <p:nvPr/>
        </p:nvPicPr>
        <p:blipFill>
          <a:blip r:embed="rId3" cstate="print"/>
          <a:stretch>
            <a:fillRect/>
          </a:stretch>
        </p:blipFill>
        <p:spPr>
          <a:xfrm>
            <a:off x="1981200" y="3352800"/>
            <a:ext cx="5156465" cy="1619333"/>
          </a:xfrm>
          <a:prstGeom prst="rect">
            <a:avLst/>
          </a:prstGeom>
        </p:spPr>
      </p:pic>
      <p:cxnSp>
        <p:nvCxnSpPr>
          <p:cNvPr id="8" name="Straight Arrow Connector 7"/>
          <p:cNvCxnSpPr/>
          <p:nvPr/>
        </p:nvCxnSpPr>
        <p:spPr>
          <a:xfrm>
            <a:off x="4495800" y="2133600"/>
            <a:ext cx="0" cy="1295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Hello There</a:t>
            </a:r>
            <a:endParaRPr lang="en-US" dirty="0">
              <a:solidFill>
                <a:srgbClr val="00B0F0"/>
              </a:solidFill>
            </a:endParaRPr>
          </a:p>
        </p:txBody>
      </p:sp>
      <p:pic>
        <p:nvPicPr>
          <p:cNvPr id="4" name="Content Placeholder 3" descr="avatar.png"/>
          <p:cNvPicPr>
            <a:picLocks noGrp="1" noChangeAspect="1"/>
          </p:cNvPicPr>
          <p:nvPr>
            <p:ph sz="half" idx="1"/>
          </p:nvPr>
        </p:nvPicPr>
        <p:blipFill>
          <a:blip r:embed="rId2" cstate="print"/>
          <a:stretch>
            <a:fillRect/>
          </a:stretch>
        </p:blipFill>
        <p:spPr>
          <a:xfrm>
            <a:off x="457200" y="2491581"/>
            <a:ext cx="4038600" cy="2743200"/>
          </a:xfrm>
        </p:spPr>
      </p:pic>
      <p:sp>
        <p:nvSpPr>
          <p:cNvPr id="5" name="Content Placeholder 4"/>
          <p:cNvSpPr>
            <a:spLocks noGrp="1"/>
          </p:cNvSpPr>
          <p:nvPr>
            <p:ph sz="half" idx="2"/>
          </p:nvPr>
        </p:nvSpPr>
        <p:spPr/>
        <p:txBody>
          <a:bodyPr/>
          <a:lstStyle/>
          <a:p>
            <a:r>
              <a:rPr lang="en-US" dirty="0" smtClean="0">
                <a:solidFill>
                  <a:srgbClr val="00B0F0"/>
                </a:solidFill>
              </a:rPr>
              <a:t>Tony Robinson/da_667</a:t>
            </a:r>
          </a:p>
          <a:p>
            <a:r>
              <a:rPr lang="en-US" dirty="0" smtClean="0">
                <a:solidFill>
                  <a:srgbClr val="00B0F0"/>
                </a:solidFill>
              </a:rPr>
              <a:t>Security Analyst, Hurricane Labs</a:t>
            </a:r>
          </a:p>
          <a:p>
            <a:r>
              <a:rPr lang="en-US" dirty="0" smtClean="0">
                <a:solidFill>
                  <a:srgbClr val="00B0F0"/>
                </a:solidFill>
              </a:rPr>
              <a:t>I do threat intel, documentation, and NSM things</a:t>
            </a:r>
          </a:p>
          <a:p>
            <a:endParaRPr lang="en-US" dirty="0" smtClean="0"/>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Linux Apps (cont’d)</a:t>
            </a:r>
            <a:endParaRPr lang="en-US" dirty="0">
              <a:solidFill>
                <a:srgbClr val="00B0F0"/>
              </a:solidFill>
            </a:endParaRPr>
          </a:p>
        </p:txBody>
      </p:sp>
      <p:sp>
        <p:nvSpPr>
          <p:cNvPr id="3" name="Content Placeholder 2"/>
          <p:cNvSpPr>
            <a:spLocks noGrp="1"/>
          </p:cNvSpPr>
          <p:nvPr>
            <p:ph idx="1"/>
          </p:nvPr>
        </p:nvSpPr>
        <p:spPr>
          <a:xfrm>
            <a:off x="0" y="1219200"/>
            <a:ext cx="9144000" cy="4906963"/>
          </a:xfrm>
        </p:spPr>
        <p:txBody>
          <a:bodyPr>
            <a:normAutofit fontScale="85000" lnSpcReduction="20000"/>
          </a:bodyPr>
          <a:lstStyle/>
          <a:p>
            <a:r>
              <a:rPr lang="en-US" dirty="0" smtClean="0">
                <a:solidFill>
                  <a:srgbClr val="00B0F0"/>
                </a:solidFill>
              </a:rPr>
              <a:t>Graphical text editor (if you don’t like vi/vim)</a:t>
            </a:r>
          </a:p>
          <a:p>
            <a:pPr lvl="1"/>
            <a:r>
              <a:rPr lang="en-US" dirty="0" smtClean="0">
                <a:solidFill>
                  <a:srgbClr val="00B0F0"/>
                </a:solidFill>
              </a:rPr>
              <a:t>Common editors: gedit, kwrite, leafpad, etc.</a:t>
            </a:r>
          </a:p>
          <a:p>
            <a:r>
              <a:rPr lang="en-US" dirty="0" smtClean="0">
                <a:solidFill>
                  <a:srgbClr val="00B0F0"/>
                </a:solidFill>
              </a:rPr>
              <a:t>A terminal application</a:t>
            </a:r>
          </a:p>
          <a:p>
            <a:pPr lvl="1"/>
            <a:r>
              <a:rPr lang="en-US" dirty="0" smtClean="0">
                <a:solidFill>
                  <a:srgbClr val="00B0F0"/>
                </a:solidFill>
              </a:rPr>
              <a:t>Common terminal apps: Konsole, Terminal, Gnome-Terminal</a:t>
            </a:r>
          </a:p>
          <a:p>
            <a:pPr lvl="2"/>
            <a:r>
              <a:rPr lang="en-US" dirty="0" smtClean="0">
                <a:solidFill>
                  <a:srgbClr val="00B0F0"/>
                </a:solidFill>
              </a:rPr>
              <a:t>Special Mention: Gnome Terminator – install this if you can. </a:t>
            </a:r>
          </a:p>
          <a:p>
            <a:pPr lvl="3"/>
            <a:r>
              <a:rPr lang="en-US" dirty="0" smtClean="0">
                <a:solidFill>
                  <a:srgbClr val="00B0F0"/>
                </a:solidFill>
              </a:rPr>
              <a:t>Very similar to iTerm2</a:t>
            </a:r>
          </a:p>
          <a:p>
            <a:pPr lvl="3"/>
            <a:r>
              <a:rPr lang="en-US" dirty="0" smtClean="0">
                <a:solidFill>
                  <a:srgbClr val="00B0F0"/>
                </a:solidFill>
              </a:rPr>
              <a:t>https://gnometerminator.blogspot.com/p/introduction.html</a:t>
            </a:r>
          </a:p>
          <a:p>
            <a:r>
              <a:rPr lang="en-US" dirty="0" smtClean="0">
                <a:solidFill>
                  <a:srgbClr val="00B0F0"/>
                </a:solidFill>
              </a:rPr>
              <a:t>A window manager</a:t>
            </a:r>
          </a:p>
          <a:p>
            <a:pPr lvl="1"/>
            <a:r>
              <a:rPr lang="en-US" dirty="0" smtClean="0">
                <a:solidFill>
                  <a:srgbClr val="00B0F0"/>
                </a:solidFill>
              </a:rPr>
              <a:t>I know you’re a leet console cowboy, but I am NOT playing with virtualbox headless.</a:t>
            </a:r>
          </a:p>
          <a:p>
            <a:pPr lvl="1"/>
            <a:r>
              <a:rPr lang="en-US" dirty="0" smtClean="0">
                <a:solidFill>
                  <a:srgbClr val="00B0F0"/>
                </a:solidFill>
              </a:rPr>
              <a:t>Common WMs: Gnome, Cinnamon, KDE, flux, XFCE, etc.</a:t>
            </a:r>
          </a:p>
          <a:p>
            <a:r>
              <a:rPr lang="en-US" dirty="0" smtClean="0">
                <a:solidFill>
                  <a:srgbClr val="00B0F0"/>
                </a:solidFill>
              </a:rPr>
              <a:t>KeepassXC – multiplatform password manager</a:t>
            </a:r>
          </a:p>
          <a:p>
            <a:pPr lvl="1"/>
            <a:r>
              <a:rPr lang="en-US" dirty="0" smtClean="0">
                <a:solidFill>
                  <a:srgbClr val="00B0F0"/>
                </a:solidFill>
              </a:rPr>
              <a:t>https://keepassxc.org/download/#linux</a:t>
            </a:r>
          </a:p>
          <a:p>
            <a:pPr lvl="2"/>
            <a:r>
              <a:rPr lang="en-US" dirty="0" smtClean="0">
                <a:solidFill>
                  <a:srgbClr val="00B0F0"/>
                </a:solidFill>
              </a:rPr>
              <a:t>Recommend using the AppImage installer</a:t>
            </a:r>
          </a:p>
          <a:p>
            <a:pPr lvl="3"/>
            <a:endParaRPr lang="en-US" dirty="0" smtClean="0">
              <a:solidFill>
                <a:srgbClr val="00B0F0"/>
              </a:solidFill>
            </a:endParaRPr>
          </a:p>
          <a:p>
            <a:pPr lvl="3"/>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a:t>
            </a:fld>
            <a:endParaRPr lang="en-US"/>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300</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Open up lab-pubkey-formatted.txt in notepad++</a:t>
            </a:r>
          </a:p>
          <a:p>
            <a:r>
              <a:rPr lang="en-US" dirty="0" smtClean="0">
                <a:solidFill>
                  <a:srgbClr val="00B0F0"/>
                </a:solidFill>
                <a:sym typeface="Wingdings" pitchFamily="2" charset="2"/>
              </a:rPr>
              <a:t>Ctrl+A (highlight everything), Ctrl-C (Copy to clipboard)</a:t>
            </a:r>
          </a:p>
          <a:p>
            <a:r>
              <a:rPr lang="en-US" dirty="0" smtClean="0">
                <a:solidFill>
                  <a:srgbClr val="00B0F0"/>
                </a:solidFill>
                <a:sym typeface="Wingdings" pitchFamily="2" charset="2"/>
              </a:rPr>
              <a:t>SSH to SIEM or IPS VM, run the following commands:</a:t>
            </a:r>
          </a:p>
          <a:p>
            <a:pPr lvl="1"/>
            <a:r>
              <a:rPr lang="en-US" dirty="0" smtClean="0">
                <a:solidFill>
                  <a:srgbClr val="00B0F0"/>
                </a:solidFill>
                <a:sym typeface="Wingdings" pitchFamily="2" charset="2"/>
              </a:rPr>
              <a:t>mkdir ~/.ssh</a:t>
            </a:r>
          </a:p>
          <a:p>
            <a:pPr lvl="1"/>
            <a:r>
              <a:rPr lang="en-US" dirty="0" smtClean="0">
                <a:solidFill>
                  <a:srgbClr val="00B0F0"/>
                </a:solidFill>
                <a:sym typeface="Wingdings" pitchFamily="2" charset="2"/>
              </a:rPr>
              <a:t>echo “[right-click to paste clipboard contents here]” &gt;&gt; ~/.ssh/authorized_keys</a:t>
            </a:r>
          </a:p>
          <a:p>
            <a:pPr lvl="2"/>
            <a:r>
              <a:rPr lang="en-US" dirty="0" smtClean="0">
                <a:solidFill>
                  <a:srgbClr val="00B0F0"/>
                </a:solidFill>
                <a:sym typeface="Wingdings" pitchFamily="2" charset="2"/>
              </a:rPr>
              <a:t>Note: right click to paste doesn’t seem to work on Kali (like most things) hit the “Insert” key on your keyboard if right click to paste isn’t working properly</a:t>
            </a:r>
          </a:p>
          <a:p>
            <a:pPr lvl="1"/>
            <a:r>
              <a:rPr lang="en-US" dirty="0" smtClean="0">
                <a:solidFill>
                  <a:srgbClr val="00B0F0"/>
                </a:solidFill>
                <a:sym typeface="Wingdings" pitchFamily="2" charset="2"/>
              </a:rPr>
              <a:t>chown –R username:group ~/.ssh</a:t>
            </a:r>
          </a:p>
          <a:p>
            <a:pPr lvl="2"/>
            <a:r>
              <a:rPr lang="en-US" dirty="0" smtClean="0">
                <a:solidFill>
                  <a:srgbClr val="00B0F0"/>
                </a:solidFill>
                <a:sym typeface="Wingdings" pitchFamily="2" charset="2"/>
              </a:rPr>
              <a:t>Note: the username and group for your first user are usually the same (e.g. Username:ayy group:ayy, so chown –R ayy:ayy ~/.ssh)</a:t>
            </a:r>
          </a:p>
          <a:p>
            <a:pPr lvl="1"/>
            <a:r>
              <a:rPr lang="en-US" dirty="0" smtClean="0">
                <a:solidFill>
                  <a:srgbClr val="00B0F0"/>
                </a:solidFill>
                <a:sym typeface="Wingdings" pitchFamily="2" charset="2"/>
              </a:rPr>
              <a:t>chmod 700 ~/.ssh</a:t>
            </a:r>
          </a:p>
          <a:p>
            <a:pPr lvl="1"/>
            <a:r>
              <a:rPr lang="en-US" dirty="0" smtClean="0">
                <a:solidFill>
                  <a:srgbClr val="00B0F0"/>
                </a:solidFill>
                <a:sym typeface="Wingdings" pitchFamily="2" charset="2"/>
              </a:rPr>
              <a:t>chmod 600 ~/.ssh/authorized_keys</a:t>
            </a:r>
          </a:p>
          <a:p>
            <a:r>
              <a:rPr lang="en-US" dirty="0" smtClean="0">
                <a:solidFill>
                  <a:srgbClr val="00B0F0"/>
                </a:solidFill>
                <a:sym typeface="Wingdings" pitchFamily="2" charset="2"/>
              </a:rPr>
              <a:t>This method can be used to add more than 1 key to the authorized_keys file</a:t>
            </a:r>
          </a:p>
          <a:p>
            <a:pPr lvl="1"/>
            <a:r>
              <a:rPr lang="en-US" dirty="0" smtClean="0">
                <a:solidFill>
                  <a:srgbClr val="00B0F0"/>
                </a:solidFill>
                <a:sym typeface="Wingdings" pitchFamily="2" charset="2"/>
              </a:rPr>
              <a:t>“&gt;&gt;” shell redirect.</a:t>
            </a:r>
          </a:p>
          <a:p>
            <a:pPr lvl="2"/>
            <a:r>
              <a:rPr lang="en-US" dirty="0" smtClean="0">
                <a:solidFill>
                  <a:srgbClr val="00B0F0"/>
                </a:solidFill>
                <a:sym typeface="Wingdings" pitchFamily="2" charset="2"/>
              </a:rPr>
              <a:t>“If this file doesn’t exist create it, and write the contents from the previous command to the file I specify. If the file DOES exist, APPEND the contents to the end of the file.”</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301</a:t>
            </a:fld>
            <a:endParaRPr lang="en-US"/>
          </a:p>
        </p:txBody>
      </p:sp>
      <p:pic>
        <p:nvPicPr>
          <p:cNvPr id="6" name="Content Placeholder 5" descr="vbox-pubkeytransfer-windows3.png"/>
          <p:cNvPicPr>
            <a:picLocks noGrp="1" noChangeAspect="1"/>
          </p:cNvPicPr>
          <p:nvPr>
            <p:ph idx="1"/>
          </p:nvPr>
        </p:nvPicPr>
        <p:blipFill>
          <a:blip r:embed="rId2" cstate="print"/>
          <a:stretch>
            <a:fillRect/>
          </a:stretch>
        </p:blipFill>
        <p:spPr>
          <a:xfrm>
            <a:off x="1828800" y="1752600"/>
            <a:ext cx="5397777" cy="520727"/>
          </a:xfrm>
        </p:spPr>
      </p:pic>
      <p:pic>
        <p:nvPicPr>
          <p:cNvPr id="7" name="Picture 6" descr="vbox-pubkeytransfer-windows4.png"/>
          <p:cNvPicPr>
            <a:picLocks noChangeAspect="1"/>
          </p:cNvPicPr>
          <p:nvPr/>
        </p:nvPicPr>
        <p:blipFill>
          <a:blip r:embed="rId3" cstate="print"/>
          <a:stretch>
            <a:fillRect/>
          </a:stretch>
        </p:blipFill>
        <p:spPr>
          <a:xfrm>
            <a:off x="914400" y="3276600"/>
            <a:ext cx="7404481" cy="1238314"/>
          </a:xfrm>
          <a:prstGeom prst="rect">
            <a:avLst/>
          </a:prstGeom>
        </p:spPr>
      </p:pic>
      <p:cxnSp>
        <p:nvCxnSpPr>
          <p:cNvPr id="8" name="Straight Arrow Connector 7"/>
          <p:cNvCxnSpPr/>
          <p:nvPr/>
        </p:nvCxnSpPr>
        <p:spPr>
          <a:xfrm>
            <a:off x="4495800" y="2133600"/>
            <a:ext cx="0" cy="1295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3:</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302</a:t>
            </a:fld>
            <a:endParaRPr lang="en-US"/>
          </a:p>
        </p:txBody>
      </p:sp>
      <p:sp>
        <p:nvSpPr>
          <p:cNvPr id="12" name="Content Placeholder 11"/>
          <p:cNvSpPr>
            <a:spLocks noGrp="1"/>
          </p:cNvSpPr>
          <p:nvPr>
            <p:ph idx="1"/>
          </p:nvPr>
        </p:nvSpPr>
        <p:spPr>
          <a:xfrm>
            <a:off x="457200" y="1371600"/>
            <a:ext cx="8229600" cy="4876800"/>
          </a:xfrm>
        </p:spPr>
        <p:txBody>
          <a:bodyPr>
            <a:normAutofit fontScale="55000" lnSpcReduction="20000"/>
          </a:bodyPr>
          <a:lstStyle/>
          <a:p>
            <a:r>
              <a:rPr lang="en-US" dirty="0" smtClean="0">
                <a:solidFill>
                  <a:srgbClr val="00B0F0"/>
                </a:solidFill>
                <a:sym typeface="Wingdings" pitchFamily="2" charset="2"/>
              </a:rPr>
              <a:t>Open up lab-pubkey-formatted.txt in </a:t>
            </a:r>
            <a:r>
              <a:rPr lang="en-US" smtClean="0">
                <a:solidFill>
                  <a:srgbClr val="00B0F0"/>
                </a:solidFill>
                <a:sym typeface="Wingdings" pitchFamily="2" charset="2"/>
              </a:rPr>
              <a:t>notepad++</a:t>
            </a:r>
            <a:endParaRPr lang="en-US" dirty="0" smtClean="0">
              <a:solidFill>
                <a:srgbClr val="00B0F0"/>
              </a:solidFill>
              <a:sym typeface="Wingdings" pitchFamily="2" charset="2"/>
            </a:endParaRPr>
          </a:p>
          <a:p>
            <a:r>
              <a:rPr lang="en-US" dirty="0" smtClean="0">
                <a:solidFill>
                  <a:srgbClr val="00B0F0"/>
                </a:solidFill>
                <a:sym typeface="Wingdings" pitchFamily="2" charset="2"/>
              </a:rPr>
              <a:t>Ctrl+A (highlight everything), Ctrl-C (Copy to clipboard)</a:t>
            </a:r>
          </a:p>
          <a:p>
            <a:r>
              <a:rPr lang="en-US" dirty="0" smtClean="0">
                <a:solidFill>
                  <a:srgbClr val="00B0F0"/>
                </a:solidFill>
                <a:sym typeface="Wingdings" pitchFamily="2" charset="2"/>
              </a:rPr>
              <a:t>SSH to SIEM or IPS VM, run the following commands:</a:t>
            </a:r>
          </a:p>
          <a:p>
            <a:pPr lvl="1"/>
            <a:r>
              <a:rPr lang="en-US" dirty="0" smtClean="0">
                <a:solidFill>
                  <a:srgbClr val="00B0F0"/>
                </a:solidFill>
                <a:sym typeface="Wingdings" pitchFamily="2" charset="2"/>
              </a:rPr>
              <a:t>mkdir ~/.ssh</a:t>
            </a:r>
          </a:p>
          <a:p>
            <a:pPr lvl="1"/>
            <a:r>
              <a:rPr lang="en-US" dirty="0" smtClean="0">
                <a:solidFill>
                  <a:srgbClr val="00B0F0"/>
                </a:solidFill>
                <a:sym typeface="Wingdings" pitchFamily="2" charset="2"/>
              </a:rPr>
              <a:t>vi ~/.ssh/authorized_keys</a:t>
            </a:r>
          </a:p>
          <a:p>
            <a:pPr lvl="2"/>
            <a:r>
              <a:rPr lang="en-US" dirty="0" smtClean="0">
                <a:solidFill>
                  <a:srgbClr val="00B0F0"/>
                </a:solidFill>
                <a:sym typeface="Wingdings" pitchFamily="2" charset="2"/>
              </a:rPr>
              <a:t>Hit ‘i’ for insert mode</a:t>
            </a:r>
          </a:p>
          <a:p>
            <a:pPr lvl="2"/>
            <a:r>
              <a:rPr lang="en-US" dirty="0" smtClean="0">
                <a:solidFill>
                  <a:srgbClr val="00B0F0"/>
                </a:solidFill>
                <a:sym typeface="Wingdings" pitchFamily="2" charset="2"/>
              </a:rPr>
              <a:t>[right-click to paste contents into text editor]</a:t>
            </a:r>
          </a:p>
          <a:p>
            <a:pPr lvl="2"/>
            <a:r>
              <a:rPr lang="en-US" dirty="0" smtClean="0">
                <a:solidFill>
                  <a:srgbClr val="00B0F0"/>
                </a:solidFill>
                <a:sym typeface="Wingdings" pitchFamily="2" charset="2"/>
              </a:rPr>
              <a:t>Hit ESC</a:t>
            </a:r>
          </a:p>
          <a:p>
            <a:pPr lvl="2"/>
            <a:r>
              <a:rPr lang="en-US" dirty="0" smtClean="0">
                <a:solidFill>
                  <a:srgbClr val="00B0F0"/>
                </a:solidFill>
                <a:sym typeface="Wingdings" pitchFamily="2" charset="2"/>
              </a:rPr>
              <a:t>Type “:wq!”&gt;&gt; ~/.ssh/authorized_keys</a:t>
            </a:r>
          </a:p>
          <a:p>
            <a:pPr lvl="1"/>
            <a:r>
              <a:rPr lang="en-US" dirty="0" smtClean="0">
                <a:solidFill>
                  <a:srgbClr val="00B0F0"/>
                </a:solidFill>
                <a:sym typeface="Wingdings" pitchFamily="2" charset="2"/>
              </a:rPr>
              <a:t>chown –R username:group ~/.ssh</a:t>
            </a:r>
          </a:p>
          <a:p>
            <a:pPr lvl="2"/>
            <a:r>
              <a:rPr lang="en-US" dirty="0" smtClean="0">
                <a:solidFill>
                  <a:srgbClr val="00B0F0"/>
                </a:solidFill>
                <a:sym typeface="Wingdings" pitchFamily="2" charset="2"/>
              </a:rPr>
              <a:t>Note: the username and group for your first user are usually the same (e.g. Username:ayy group:ayy, so chown –R ayy:ayy ~/.ssh)</a:t>
            </a:r>
          </a:p>
          <a:p>
            <a:pPr lvl="1"/>
            <a:r>
              <a:rPr lang="en-US" dirty="0" smtClean="0">
                <a:solidFill>
                  <a:srgbClr val="00B0F0"/>
                </a:solidFill>
                <a:sym typeface="Wingdings" pitchFamily="2" charset="2"/>
              </a:rPr>
              <a:t>chmod 700 ~/.ssh</a:t>
            </a:r>
          </a:p>
          <a:p>
            <a:pPr lvl="1"/>
            <a:r>
              <a:rPr lang="en-US" dirty="0" smtClean="0">
                <a:solidFill>
                  <a:srgbClr val="00B0F0"/>
                </a:solidFill>
                <a:sym typeface="Wingdings" pitchFamily="2" charset="2"/>
              </a:rPr>
              <a:t>chmod 600 ~/.ssh/authorized_keys</a:t>
            </a:r>
          </a:p>
          <a:p>
            <a:r>
              <a:rPr lang="en-US" dirty="0" smtClean="0">
                <a:solidFill>
                  <a:srgbClr val="00B0F0"/>
                </a:solidFill>
                <a:sym typeface="Wingdings" pitchFamily="2" charset="2"/>
              </a:rPr>
              <a:t>This method can also be used to add more than 1 key to the authorized_keys file</a:t>
            </a:r>
          </a:p>
          <a:p>
            <a:pPr lvl="1"/>
            <a:r>
              <a:rPr lang="en-US" dirty="0" smtClean="0">
                <a:solidFill>
                  <a:srgbClr val="00B0F0"/>
                </a:solidFill>
                <a:sym typeface="Wingdings" pitchFamily="2" charset="2"/>
              </a:rPr>
              <a:t>Open file in vi</a:t>
            </a:r>
          </a:p>
          <a:p>
            <a:pPr lvl="1"/>
            <a:r>
              <a:rPr lang="en-US" dirty="0" smtClean="0">
                <a:solidFill>
                  <a:srgbClr val="00B0F0"/>
                </a:solidFill>
                <a:sym typeface="Wingdings" pitchFamily="2" charset="2"/>
              </a:rPr>
              <a:t>Shift+G = sends you to last line of the file</a:t>
            </a:r>
          </a:p>
          <a:p>
            <a:pPr lvl="1"/>
            <a:r>
              <a:rPr lang="en-US" dirty="0" smtClean="0">
                <a:solidFill>
                  <a:srgbClr val="00B0F0"/>
                </a:solidFill>
                <a:sym typeface="Wingdings" pitchFamily="2" charset="2"/>
              </a:rPr>
              <a:t>Shift +A = sends you to end of the line, and puts you into insert mode</a:t>
            </a:r>
          </a:p>
          <a:p>
            <a:pPr lvl="1"/>
            <a:r>
              <a:rPr lang="en-US" dirty="0" smtClean="0">
                <a:solidFill>
                  <a:srgbClr val="00B0F0"/>
                </a:solidFill>
                <a:sym typeface="Wingdings" pitchFamily="2" charset="2"/>
              </a:rPr>
              <a:t>Hit enter, paste in new key</a:t>
            </a:r>
          </a:p>
          <a:p>
            <a:pPr lvl="1"/>
            <a:r>
              <a:rPr lang="en-US" dirty="0" smtClean="0">
                <a:solidFill>
                  <a:srgbClr val="00B0F0"/>
                </a:solidFill>
                <a:sym typeface="Wingdings" pitchFamily="2" charset="2"/>
              </a:rPr>
              <a:t>Esc, “:wq!”</a:t>
            </a:r>
          </a:p>
        </p:txBody>
      </p: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3:</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303</a:t>
            </a:fld>
            <a:endParaRPr lang="en-US"/>
          </a:p>
        </p:txBody>
      </p:sp>
      <p:pic>
        <p:nvPicPr>
          <p:cNvPr id="6" name="Content Placeholder 5" descr="vbox-pubkeytransfer-windows3.png"/>
          <p:cNvPicPr>
            <a:picLocks noGrp="1" noChangeAspect="1"/>
          </p:cNvPicPr>
          <p:nvPr>
            <p:ph idx="1"/>
          </p:nvPr>
        </p:nvPicPr>
        <p:blipFill>
          <a:blip r:embed="rId2" cstate="print"/>
          <a:stretch>
            <a:fillRect/>
          </a:stretch>
        </p:blipFill>
        <p:spPr>
          <a:xfrm>
            <a:off x="1828800" y="1295400"/>
            <a:ext cx="5397777" cy="520727"/>
          </a:xfrm>
        </p:spPr>
      </p:pic>
      <p:pic>
        <p:nvPicPr>
          <p:cNvPr id="7" name="Picture 6" descr="vbox-pubkeytransfer-windows5.png"/>
          <p:cNvPicPr>
            <a:picLocks noChangeAspect="1"/>
          </p:cNvPicPr>
          <p:nvPr/>
        </p:nvPicPr>
        <p:blipFill>
          <a:blip r:embed="rId3" cstate="print"/>
          <a:stretch>
            <a:fillRect/>
          </a:stretch>
        </p:blipFill>
        <p:spPr>
          <a:xfrm>
            <a:off x="3581400" y="2133600"/>
            <a:ext cx="1854295" cy="273064"/>
          </a:xfrm>
          <a:prstGeom prst="rect">
            <a:avLst/>
          </a:prstGeom>
        </p:spPr>
      </p:pic>
      <p:pic>
        <p:nvPicPr>
          <p:cNvPr id="8" name="Picture 7" descr="vbox-pubkeytransfer-windows6.png"/>
          <p:cNvPicPr>
            <a:picLocks noChangeAspect="1"/>
          </p:cNvPicPr>
          <p:nvPr/>
        </p:nvPicPr>
        <p:blipFill>
          <a:blip r:embed="rId4" cstate="print"/>
          <a:stretch>
            <a:fillRect/>
          </a:stretch>
        </p:blipFill>
        <p:spPr>
          <a:xfrm>
            <a:off x="1905000" y="2819400"/>
            <a:ext cx="5251720" cy="215911"/>
          </a:xfrm>
          <a:prstGeom prst="rect">
            <a:avLst/>
          </a:prstGeom>
        </p:spPr>
      </p:pic>
      <p:pic>
        <p:nvPicPr>
          <p:cNvPr id="9" name="Picture 8" descr="vbox-pubkeytransfer-windows7.png"/>
          <p:cNvPicPr>
            <a:picLocks noChangeAspect="1"/>
          </p:cNvPicPr>
          <p:nvPr/>
        </p:nvPicPr>
        <p:blipFill>
          <a:blip r:embed="rId5" cstate="print"/>
          <a:stretch>
            <a:fillRect/>
          </a:stretch>
        </p:blipFill>
        <p:spPr>
          <a:xfrm>
            <a:off x="1905000" y="3048000"/>
            <a:ext cx="698536" cy="228612"/>
          </a:xfrm>
          <a:prstGeom prst="rect">
            <a:avLst/>
          </a:prstGeom>
        </p:spPr>
      </p:pic>
      <p:pic>
        <p:nvPicPr>
          <p:cNvPr id="10" name="Picture 9" descr="vbox-pubkeytransfer-windows8.png"/>
          <p:cNvPicPr>
            <a:picLocks noChangeAspect="1"/>
          </p:cNvPicPr>
          <p:nvPr/>
        </p:nvPicPr>
        <p:blipFill>
          <a:blip r:embed="rId6" cstate="print"/>
          <a:stretch>
            <a:fillRect/>
          </a:stretch>
        </p:blipFill>
        <p:spPr>
          <a:xfrm>
            <a:off x="4419600" y="3733800"/>
            <a:ext cx="317516" cy="158758"/>
          </a:xfrm>
          <a:prstGeom prst="rect">
            <a:avLst/>
          </a:prstGeom>
        </p:spPr>
      </p:pic>
      <p:pic>
        <p:nvPicPr>
          <p:cNvPr id="11" name="Picture 10" descr="vbox-pubkeytransfer-windows9.png"/>
          <p:cNvPicPr>
            <a:picLocks noChangeAspect="1"/>
          </p:cNvPicPr>
          <p:nvPr/>
        </p:nvPicPr>
        <p:blipFill>
          <a:blip r:embed="rId7" cstate="print"/>
          <a:stretch>
            <a:fillRect/>
          </a:stretch>
        </p:blipFill>
        <p:spPr>
          <a:xfrm>
            <a:off x="2057400" y="4724400"/>
            <a:ext cx="5207268" cy="1212912"/>
          </a:xfrm>
          <a:prstGeom prst="rect">
            <a:avLst/>
          </a:prstGeom>
        </p:spPr>
      </p:pic>
      <p:cxnSp>
        <p:nvCxnSpPr>
          <p:cNvPr id="13" name="Straight Arrow Connector 12"/>
          <p:cNvCxnSpPr/>
          <p:nvPr/>
        </p:nvCxnSpPr>
        <p:spPr>
          <a:xfrm>
            <a:off x="4191000" y="17526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495800" y="38862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90800" y="3200400"/>
            <a:ext cx="18288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191000" y="23622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Testing your key-based auth</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304</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At this point SIEM and IPS should have your public key</a:t>
            </a:r>
          </a:p>
          <a:p>
            <a:pPr lvl="1"/>
            <a:r>
              <a:rPr lang="en-US" dirty="0" smtClean="0">
                <a:solidFill>
                  <a:srgbClr val="00B0F0"/>
                </a:solidFill>
                <a:sym typeface="Wingdings" pitchFamily="2" charset="2"/>
              </a:rPr>
              <a:t>Located in /home/[username]/.ssh/authorized keys</a:t>
            </a:r>
          </a:p>
          <a:p>
            <a:pPr lvl="1"/>
            <a:r>
              <a:rPr lang="en-US" dirty="0" smtClean="0">
                <a:solidFill>
                  <a:srgbClr val="00B0F0"/>
                </a:solidFill>
                <a:sym typeface="Wingdings" pitchFamily="2" charset="2"/>
              </a:rPr>
              <a:t>The file ownership and permissions should be all set to go</a:t>
            </a:r>
          </a:p>
          <a:p>
            <a:r>
              <a:rPr lang="en-US" dirty="0" smtClean="0">
                <a:solidFill>
                  <a:srgbClr val="00B0F0"/>
                </a:solidFill>
                <a:sym typeface="Wingdings" pitchFamily="2" charset="2"/>
              </a:rPr>
              <a:t>So, how do we actually do key-based auth?</a:t>
            </a:r>
          </a:p>
          <a:p>
            <a:pPr lvl="1"/>
            <a:r>
              <a:rPr lang="en-US" dirty="0" smtClean="0">
                <a:solidFill>
                  <a:srgbClr val="00B0F0"/>
                </a:solidFill>
                <a:sym typeface="Wingdings" pitchFamily="2" charset="2"/>
              </a:rPr>
              <a:t>We have to create a puttyNG SSH profile in mRemoteNG.</a:t>
            </a: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305</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In mRemoteNG navigate to: Tools  Options  Advanced</a:t>
            </a:r>
          </a:p>
          <a:p>
            <a:pPr lvl="1"/>
            <a:r>
              <a:rPr lang="en-US" dirty="0" smtClean="0">
                <a:solidFill>
                  <a:srgbClr val="00B0F0"/>
                </a:solidFill>
                <a:sym typeface="Wingdings" pitchFamily="2" charset="2"/>
              </a:rPr>
              <a:t>Click the “Launch PuTTY” button.</a:t>
            </a:r>
          </a:p>
          <a:p>
            <a:r>
              <a:rPr lang="en-US" dirty="0" smtClean="0">
                <a:solidFill>
                  <a:srgbClr val="00B0F0"/>
                </a:solidFill>
                <a:sym typeface="Wingdings" pitchFamily="2" charset="2"/>
              </a:rPr>
              <a:t>In the PuTTYNG Configuration window:</a:t>
            </a:r>
          </a:p>
          <a:p>
            <a:pPr lvl="1"/>
            <a:r>
              <a:rPr lang="en-US" dirty="0" smtClean="0">
                <a:solidFill>
                  <a:srgbClr val="00B0F0"/>
                </a:solidFill>
                <a:sym typeface="Wingdings" pitchFamily="2" charset="2"/>
              </a:rPr>
              <a:t>Click the “+” Next to SSH in the Category pane</a:t>
            </a:r>
          </a:p>
          <a:p>
            <a:pPr lvl="2"/>
            <a:r>
              <a:rPr lang="en-US" dirty="0" smtClean="0">
                <a:solidFill>
                  <a:srgbClr val="00B0F0"/>
                </a:solidFill>
                <a:sym typeface="Wingdings" pitchFamily="2" charset="2"/>
              </a:rPr>
              <a:t>Click on the text labeled “Auth”. “Options controlling SSH authentication” appears.</a:t>
            </a:r>
          </a:p>
          <a:p>
            <a:pPr lvl="3"/>
            <a:r>
              <a:rPr lang="en-US" dirty="0" smtClean="0">
                <a:solidFill>
                  <a:srgbClr val="00B0F0"/>
                </a:solidFill>
                <a:sym typeface="Wingdings" pitchFamily="2" charset="2"/>
              </a:rPr>
              <a:t>Click the Browse button under “Authentication Parameters”</a:t>
            </a:r>
          </a:p>
          <a:p>
            <a:pPr lvl="3"/>
            <a:r>
              <a:rPr lang="en-US" dirty="0" smtClean="0">
                <a:solidFill>
                  <a:srgbClr val="00B0F0"/>
                </a:solidFill>
                <a:sym typeface="Wingdings" pitchFamily="2" charset="2"/>
              </a:rPr>
              <a:t>Labeled “Private key file for authentication”</a:t>
            </a:r>
          </a:p>
          <a:p>
            <a:pPr lvl="4"/>
            <a:r>
              <a:rPr lang="en-US" dirty="0" smtClean="0">
                <a:solidFill>
                  <a:srgbClr val="00B0F0"/>
                </a:solidFill>
                <a:sym typeface="Wingdings" pitchFamily="2" charset="2"/>
              </a:rPr>
              <a:t>Browse to the directory where you saved your private SSH key (the ppk file) and select it.</a:t>
            </a:r>
          </a:p>
          <a:p>
            <a:pPr lvl="1"/>
            <a:r>
              <a:rPr lang="en-US" dirty="0" smtClean="0">
                <a:solidFill>
                  <a:srgbClr val="00B0F0"/>
                </a:solidFill>
                <a:sym typeface="Wingdings" pitchFamily="2" charset="2"/>
              </a:rPr>
              <a:t>Scroll up on the “Category” pane, and click on “Session”.</a:t>
            </a:r>
          </a:p>
          <a:p>
            <a:pPr lvl="2"/>
            <a:r>
              <a:rPr lang="en-US" dirty="0" smtClean="0">
                <a:solidFill>
                  <a:srgbClr val="00B0F0"/>
                </a:solidFill>
                <a:sym typeface="Wingdings" pitchFamily="2" charset="2"/>
              </a:rPr>
              <a:t>Click on the input box labeled “Saved Sessions” under “Load, save or delete a stored session”</a:t>
            </a:r>
          </a:p>
          <a:p>
            <a:pPr lvl="3"/>
            <a:r>
              <a:rPr lang="en-US" dirty="0" smtClean="0">
                <a:solidFill>
                  <a:srgbClr val="00B0F0"/>
                </a:solidFill>
                <a:sym typeface="Wingdings" pitchFamily="2" charset="2"/>
              </a:rPr>
              <a:t>Type in something like “vbox_lab_keyauth”, then click the Save button. </a:t>
            </a:r>
          </a:p>
          <a:p>
            <a:pPr lvl="3"/>
            <a:r>
              <a:rPr lang="en-US" dirty="0" smtClean="0">
                <a:solidFill>
                  <a:srgbClr val="00B0F0"/>
                </a:solidFill>
                <a:sym typeface="Wingdings" pitchFamily="2" charset="2"/>
              </a:rPr>
              <a:t>Your putty session settings should be in the list along with “Default Settings”</a:t>
            </a:r>
          </a:p>
          <a:p>
            <a:pPr lvl="3"/>
            <a:r>
              <a:rPr lang="en-US" dirty="0" smtClean="0">
                <a:solidFill>
                  <a:srgbClr val="00B0F0"/>
                </a:solidFill>
                <a:sym typeface="Wingdings" pitchFamily="2" charset="2"/>
              </a:rPr>
              <a:t>Click the Close button, then click OK to close mRemoteNG options.</a:t>
            </a: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306</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10000"/>
          </a:bodyPr>
          <a:lstStyle/>
          <a:p>
            <a:r>
              <a:rPr lang="en-US" dirty="0" smtClean="0">
                <a:solidFill>
                  <a:srgbClr val="00B0F0"/>
                </a:solidFill>
                <a:sym typeface="Wingdings" pitchFamily="2" charset="2"/>
              </a:rPr>
              <a:t>Under the mRemoteNG Connections pane, select one of your SSH connection profiles.</a:t>
            </a:r>
          </a:p>
          <a:p>
            <a:pPr lvl="1"/>
            <a:r>
              <a:rPr lang="en-US" dirty="0" smtClean="0">
                <a:solidFill>
                  <a:srgbClr val="00B0F0"/>
                </a:solidFill>
                <a:sym typeface="Wingdings" pitchFamily="2" charset="2"/>
              </a:rPr>
              <a:t>In the Config pane, navigate to the “Protocol” section  PuTTY Session. Click on the text “Default Settings” and a dropdown icon appears next to it. </a:t>
            </a:r>
          </a:p>
          <a:p>
            <a:pPr lvl="2"/>
            <a:r>
              <a:rPr lang="en-US" dirty="0" smtClean="0">
                <a:solidFill>
                  <a:srgbClr val="00B0F0"/>
                </a:solidFill>
                <a:sym typeface="Wingdings" pitchFamily="2" charset="2"/>
              </a:rPr>
              <a:t>Click on vbox_lab_keyauth</a:t>
            </a:r>
          </a:p>
          <a:p>
            <a:r>
              <a:rPr lang="en-US" dirty="0" smtClean="0">
                <a:solidFill>
                  <a:srgbClr val="00B0F0"/>
                </a:solidFill>
                <a:sym typeface="Wingdings" pitchFamily="2" charset="2"/>
              </a:rPr>
              <a:t>Repeat this process for your other SSH connection profiles.</a:t>
            </a:r>
          </a:p>
          <a:p>
            <a:pPr lvl="1"/>
            <a:r>
              <a:rPr lang="en-US" dirty="0" smtClean="0">
                <a:solidFill>
                  <a:srgbClr val="00B0F0"/>
                </a:solidFill>
                <a:sym typeface="Wingdings" pitchFamily="2" charset="2"/>
              </a:rPr>
              <a:t>All three connecton profiles should be using your “vbox_lab_keyauth” connection profile.</a:t>
            </a:r>
          </a:p>
          <a:p>
            <a:pPr lvl="2"/>
            <a:r>
              <a:rPr lang="en-US" dirty="0" smtClean="0">
                <a:solidFill>
                  <a:srgbClr val="00B0F0"/>
                </a:solidFill>
                <a:sym typeface="Wingdings" pitchFamily="2" charset="2"/>
              </a:rPr>
              <a:t>No, this won’t fix Kali. (nothing can) </a:t>
            </a:r>
          </a:p>
          <a:p>
            <a:pPr lvl="3"/>
            <a:r>
              <a:rPr lang="en-US" dirty="0" smtClean="0">
                <a:solidFill>
                  <a:srgbClr val="00B0F0"/>
                </a:solidFill>
                <a:sym typeface="Wingdings" pitchFamily="2" charset="2"/>
              </a:rPr>
              <a:t>We’ll get to that. I promise.</a:t>
            </a: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307</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Under the mRemoteNG Connections pane, select one of your SSH connection profiles.</a:t>
            </a:r>
          </a:p>
          <a:p>
            <a:pPr lvl="1"/>
            <a:r>
              <a:rPr lang="en-US" dirty="0" smtClean="0">
                <a:solidFill>
                  <a:srgbClr val="00B0F0"/>
                </a:solidFill>
                <a:sym typeface="Wingdings" pitchFamily="2" charset="2"/>
              </a:rPr>
              <a:t>In the Config pane, navigate to the “Protocol” section  PuTTY Session. Click on the text “Default Settings” and a dropdown icon appears next to it. </a:t>
            </a:r>
          </a:p>
          <a:p>
            <a:pPr lvl="2"/>
            <a:r>
              <a:rPr lang="en-US" dirty="0" smtClean="0">
                <a:solidFill>
                  <a:srgbClr val="00B0F0"/>
                </a:solidFill>
                <a:sym typeface="Wingdings" pitchFamily="2" charset="2"/>
              </a:rPr>
              <a:t>Click on vbox_lab_keyauth</a:t>
            </a:r>
          </a:p>
          <a:p>
            <a:pPr lvl="1"/>
            <a:r>
              <a:rPr lang="en-US" dirty="0" smtClean="0">
                <a:solidFill>
                  <a:srgbClr val="00B0F0"/>
                </a:solidFill>
                <a:sym typeface="Wingdings" pitchFamily="2" charset="2"/>
              </a:rPr>
              <a:t>Under the Connection pane, delete the contents of the “Password” field (except for the kali connection profile)</a:t>
            </a:r>
          </a:p>
          <a:p>
            <a:r>
              <a:rPr lang="en-US" dirty="0" smtClean="0">
                <a:solidFill>
                  <a:srgbClr val="00B0F0"/>
                </a:solidFill>
                <a:sym typeface="Wingdings" pitchFamily="2" charset="2"/>
              </a:rPr>
              <a:t>Repeat this process for your other SSH connection profiles.</a:t>
            </a:r>
          </a:p>
          <a:p>
            <a:pPr lvl="1"/>
            <a:r>
              <a:rPr lang="en-US" dirty="0" smtClean="0">
                <a:solidFill>
                  <a:srgbClr val="00B0F0"/>
                </a:solidFill>
                <a:sym typeface="Wingdings" pitchFamily="2" charset="2"/>
              </a:rPr>
              <a:t>All three connecton profiles should be using your “vbox_lab_keyauth” connection profile.</a:t>
            </a:r>
          </a:p>
          <a:p>
            <a:pPr lvl="2"/>
            <a:r>
              <a:rPr lang="en-US" dirty="0" smtClean="0">
                <a:solidFill>
                  <a:srgbClr val="00B0F0"/>
                </a:solidFill>
                <a:sym typeface="Wingdings" pitchFamily="2" charset="2"/>
              </a:rPr>
              <a:t>No, this won’t fix Kali. (nothing can) </a:t>
            </a:r>
          </a:p>
          <a:p>
            <a:pPr lvl="3"/>
            <a:r>
              <a:rPr lang="en-US" dirty="0" smtClean="0">
                <a:solidFill>
                  <a:srgbClr val="00B0F0"/>
                </a:solidFill>
                <a:sym typeface="Wingdings" pitchFamily="2" charset="2"/>
              </a:rPr>
              <a:t>We’ll get to that. I promise.</a:t>
            </a:r>
          </a:p>
          <a:p>
            <a:r>
              <a:rPr lang="en-US" dirty="0" smtClean="0">
                <a:solidFill>
                  <a:srgbClr val="00B0F0"/>
                </a:solidFill>
                <a:sym typeface="Wingdings" pitchFamily="2" charset="2"/>
              </a:rPr>
              <a:t>File  Save Connection File (save your changes)</a:t>
            </a:r>
          </a:p>
          <a:p>
            <a:r>
              <a:rPr lang="en-US" dirty="0" smtClean="0">
                <a:solidFill>
                  <a:srgbClr val="00B0F0"/>
                </a:solidFill>
                <a:sym typeface="Wingdings" pitchFamily="2" charset="2"/>
              </a:rPr>
              <a:t>Test time</a:t>
            </a:r>
          </a:p>
          <a:p>
            <a:pPr lvl="1"/>
            <a:r>
              <a:rPr lang="en-US" dirty="0" smtClean="0">
                <a:solidFill>
                  <a:srgbClr val="00B0F0"/>
                </a:solidFill>
                <a:sym typeface="Wingdings" pitchFamily="2" charset="2"/>
              </a:rPr>
              <a:t>Double click on the SIEM and IPS connection profiles</a:t>
            </a:r>
          </a:p>
          <a:p>
            <a:pPr lvl="2"/>
            <a:r>
              <a:rPr lang="en-US" dirty="0" smtClean="0">
                <a:solidFill>
                  <a:srgbClr val="00B0F0"/>
                </a:solidFill>
                <a:sym typeface="Wingdings" pitchFamily="2" charset="2"/>
              </a:rPr>
              <a:t>If you made your SSH key without a password, you should have a connection.</a:t>
            </a:r>
          </a:p>
          <a:p>
            <a:pPr lvl="2"/>
            <a:r>
              <a:rPr lang="en-US" dirty="0" smtClean="0">
                <a:solidFill>
                  <a:srgbClr val="00B0F0"/>
                </a:solidFill>
                <a:sym typeface="Wingdings" pitchFamily="2" charset="2"/>
              </a:rPr>
              <a:t>If you made your SSH key with a password, you’ll be prompted for that password now.</a:t>
            </a:r>
          </a:p>
          <a:p>
            <a:pPr lvl="2"/>
            <a:r>
              <a:rPr lang="en-US" dirty="0" smtClean="0">
                <a:solidFill>
                  <a:srgbClr val="00B0F0"/>
                </a:solidFill>
                <a:sym typeface="Wingdings" pitchFamily="2" charset="2"/>
              </a:rPr>
              <a:t>If its not working, you’ve got troubleshooting to do! Go back through the previous slides and make sure you followed the steps in order.</a:t>
            </a:r>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308</a:t>
            </a:fld>
            <a:endParaRPr lang="en-US"/>
          </a:p>
        </p:txBody>
      </p:sp>
      <p:pic>
        <p:nvPicPr>
          <p:cNvPr id="6" name="Content Placeholder 5" descr="vbox-ssh-keyauthtest-windows1.png"/>
          <p:cNvPicPr>
            <a:picLocks noGrp="1" noChangeAspect="1"/>
          </p:cNvPicPr>
          <p:nvPr>
            <p:ph idx="1"/>
          </p:nvPr>
        </p:nvPicPr>
        <p:blipFill>
          <a:blip r:embed="rId2" cstate="print"/>
          <a:stretch>
            <a:fillRect/>
          </a:stretch>
        </p:blipFill>
        <p:spPr>
          <a:xfrm>
            <a:off x="685800" y="1524000"/>
            <a:ext cx="939848" cy="901746"/>
          </a:xfrm>
        </p:spPr>
      </p:pic>
      <p:pic>
        <p:nvPicPr>
          <p:cNvPr id="9" name="Picture 8" descr="vbox-ssh-keyauthtest-windows2.png"/>
          <p:cNvPicPr>
            <a:picLocks noChangeAspect="1"/>
          </p:cNvPicPr>
          <p:nvPr/>
        </p:nvPicPr>
        <p:blipFill>
          <a:blip r:embed="rId3" cstate="print"/>
          <a:stretch>
            <a:fillRect/>
          </a:stretch>
        </p:blipFill>
        <p:spPr>
          <a:xfrm>
            <a:off x="2590800" y="1524000"/>
            <a:ext cx="4064209" cy="2057506"/>
          </a:xfrm>
          <a:prstGeom prst="rect">
            <a:avLst/>
          </a:prstGeom>
        </p:spPr>
      </p:pic>
      <p:pic>
        <p:nvPicPr>
          <p:cNvPr id="10" name="Picture 9" descr="vbox-ssh-keyauthtest-windows3.png"/>
          <p:cNvPicPr>
            <a:picLocks noChangeAspect="1"/>
          </p:cNvPicPr>
          <p:nvPr/>
        </p:nvPicPr>
        <p:blipFill>
          <a:blip r:embed="rId4" cstate="print"/>
          <a:stretch>
            <a:fillRect/>
          </a:stretch>
        </p:blipFill>
        <p:spPr>
          <a:xfrm>
            <a:off x="152400" y="4343400"/>
            <a:ext cx="2736991" cy="1765391"/>
          </a:xfrm>
          <a:prstGeom prst="rect">
            <a:avLst/>
          </a:prstGeom>
        </p:spPr>
      </p:pic>
      <p:pic>
        <p:nvPicPr>
          <p:cNvPr id="11" name="Picture 10" descr="vbox-ssh-keyauthtest-windows5.png"/>
          <p:cNvPicPr>
            <a:picLocks noChangeAspect="1"/>
          </p:cNvPicPr>
          <p:nvPr/>
        </p:nvPicPr>
        <p:blipFill>
          <a:blip r:embed="rId5" cstate="print"/>
          <a:stretch>
            <a:fillRect/>
          </a:stretch>
        </p:blipFill>
        <p:spPr>
          <a:xfrm>
            <a:off x="3352800" y="4267200"/>
            <a:ext cx="2730640" cy="1835244"/>
          </a:xfrm>
          <a:prstGeom prst="rect">
            <a:avLst/>
          </a:prstGeom>
        </p:spPr>
      </p:pic>
      <p:pic>
        <p:nvPicPr>
          <p:cNvPr id="13" name="Picture 12" descr="vbox-ssh-keyauthtest-windows6.png"/>
          <p:cNvPicPr>
            <a:picLocks noChangeAspect="1"/>
          </p:cNvPicPr>
          <p:nvPr/>
        </p:nvPicPr>
        <p:blipFill>
          <a:blip r:embed="rId6" cstate="print"/>
          <a:stretch>
            <a:fillRect/>
          </a:stretch>
        </p:blipFill>
        <p:spPr>
          <a:xfrm>
            <a:off x="7010400" y="5105400"/>
            <a:ext cx="1333569" cy="273064"/>
          </a:xfrm>
          <a:prstGeom prst="rect">
            <a:avLst/>
          </a:prstGeom>
        </p:spPr>
      </p:pic>
      <p:cxnSp>
        <p:nvCxnSpPr>
          <p:cNvPr id="14" name="Straight Arrow Connector 13"/>
          <p:cNvCxnSpPr/>
          <p:nvPr/>
        </p:nvCxnSpPr>
        <p:spPr>
          <a:xfrm>
            <a:off x="1600200" y="2057400"/>
            <a:ext cx="990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66800" y="2743200"/>
            <a:ext cx="4876800" cy="1524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895600" y="5105400"/>
            <a:ext cx="457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019800" y="52578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309</a:t>
            </a:fld>
            <a:endParaRPr lang="en-US"/>
          </a:p>
        </p:txBody>
      </p:sp>
      <p:pic>
        <p:nvPicPr>
          <p:cNvPr id="8" name="Content Placeholder 7" descr="vbox-ssh-keyauthtest-windows7.png"/>
          <p:cNvPicPr>
            <a:picLocks noGrp="1" noChangeAspect="1"/>
          </p:cNvPicPr>
          <p:nvPr>
            <p:ph idx="1"/>
          </p:nvPr>
        </p:nvPicPr>
        <p:blipFill>
          <a:blip r:embed="rId2" cstate="print"/>
          <a:stretch>
            <a:fillRect/>
          </a:stretch>
        </p:blipFill>
        <p:spPr>
          <a:xfrm>
            <a:off x="685800" y="1524000"/>
            <a:ext cx="1348914" cy="4525963"/>
          </a:xfrm>
        </p:spPr>
      </p:pic>
      <p:pic>
        <p:nvPicPr>
          <p:cNvPr id="13" name="Picture 12" descr="vbox-ssh-keyauthtest-windows10.png"/>
          <p:cNvPicPr>
            <a:picLocks noChangeAspect="1"/>
          </p:cNvPicPr>
          <p:nvPr/>
        </p:nvPicPr>
        <p:blipFill>
          <a:blip r:embed="rId3" cstate="print"/>
          <a:stretch>
            <a:fillRect/>
          </a:stretch>
        </p:blipFill>
        <p:spPr>
          <a:xfrm>
            <a:off x="7315200" y="2362200"/>
            <a:ext cx="1327218" cy="1378021"/>
          </a:xfrm>
          <a:prstGeom prst="rect">
            <a:avLst/>
          </a:prstGeom>
        </p:spPr>
      </p:pic>
      <p:pic>
        <p:nvPicPr>
          <p:cNvPr id="14" name="Picture 13" descr="vbox-ssh-keyauthtest-windows8.png"/>
          <p:cNvPicPr>
            <a:picLocks noChangeAspect="1"/>
          </p:cNvPicPr>
          <p:nvPr/>
        </p:nvPicPr>
        <p:blipFill>
          <a:blip r:embed="rId4" cstate="print"/>
          <a:stretch>
            <a:fillRect/>
          </a:stretch>
        </p:blipFill>
        <p:spPr>
          <a:xfrm>
            <a:off x="2895600" y="2362200"/>
            <a:ext cx="1308167" cy="1371670"/>
          </a:xfrm>
          <a:prstGeom prst="rect">
            <a:avLst/>
          </a:prstGeom>
        </p:spPr>
      </p:pic>
      <p:pic>
        <p:nvPicPr>
          <p:cNvPr id="15" name="Picture 14" descr="vbox-ssh-keyauthtest-windows9.png"/>
          <p:cNvPicPr>
            <a:picLocks noChangeAspect="1"/>
          </p:cNvPicPr>
          <p:nvPr/>
        </p:nvPicPr>
        <p:blipFill>
          <a:blip r:embed="rId5" cstate="print"/>
          <a:stretch>
            <a:fillRect/>
          </a:stretch>
        </p:blipFill>
        <p:spPr>
          <a:xfrm>
            <a:off x="4876800" y="2362200"/>
            <a:ext cx="1327218" cy="1371670"/>
          </a:xfrm>
          <a:prstGeom prst="rect">
            <a:avLst/>
          </a:prstGeom>
        </p:spPr>
      </p:pic>
      <p:pic>
        <p:nvPicPr>
          <p:cNvPr id="16" name="Picture 15" descr="vbox-ssh-keyauthtest-windows11.png"/>
          <p:cNvPicPr>
            <a:picLocks noChangeAspect="1"/>
          </p:cNvPicPr>
          <p:nvPr/>
        </p:nvPicPr>
        <p:blipFill>
          <a:blip r:embed="rId6" cstate="print"/>
          <a:stretch>
            <a:fillRect/>
          </a:stretch>
        </p:blipFill>
        <p:spPr>
          <a:xfrm>
            <a:off x="2133600" y="4343400"/>
            <a:ext cx="3422826" cy="571529"/>
          </a:xfrm>
          <a:prstGeom prst="rect">
            <a:avLst/>
          </a:prstGeom>
        </p:spPr>
      </p:pic>
      <p:pic>
        <p:nvPicPr>
          <p:cNvPr id="17" name="Picture 16" descr="vbox-ssh-keyauthtest-windows12.png"/>
          <p:cNvPicPr>
            <a:picLocks noChangeAspect="1"/>
          </p:cNvPicPr>
          <p:nvPr/>
        </p:nvPicPr>
        <p:blipFill>
          <a:blip r:embed="rId7" cstate="print"/>
          <a:stretch>
            <a:fillRect/>
          </a:stretch>
        </p:blipFill>
        <p:spPr>
          <a:xfrm>
            <a:off x="5683072" y="4343400"/>
            <a:ext cx="3460928" cy="571529"/>
          </a:xfrm>
          <a:prstGeom prst="rect">
            <a:avLst/>
          </a:prstGeom>
        </p:spPr>
      </p:pic>
      <p:cxnSp>
        <p:nvCxnSpPr>
          <p:cNvPr id="27" name="Straight Arrow Connector 26"/>
          <p:cNvCxnSpPr/>
          <p:nvPr/>
        </p:nvCxnSpPr>
        <p:spPr>
          <a:xfrm flipH="1">
            <a:off x="2438400" y="3733800"/>
            <a:ext cx="9906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791200" y="3733800"/>
            <a:ext cx="3810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Tools of the Trade – Website Registration</a:t>
            </a:r>
            <a:endParaRPr lang="en-US" dirty="0">
              <a:solidFill>
                <a:srgbClr val="00B0F0"/>
              </a:solidFill>
            </a:endParaRPr>
          </a:p>
        </p:txBody>
      </p:sp>
      <p:sp>
        <p:nvSpPr>
          <p:cNvPr id="3" name="Content Placeholder 2"/>
          <p:cNvSpPr>
            <a:spLocks noGrp="1"/>
          </p:cNvSpPr>
          <p:nvPr>
            <p:ph idx="1"/>
          </p:nvPr>
        </p:nvSpPr>
        <p:spPr/>
        <p:txBody>
          <a:bodyPr>
            <a:normAutofit fontScale="77500" lnSpcReduction="20000"/>
          </a:bodyPr>
          <a:lstStyle/>
          <a:p>
            <a:r>
              <a:rPr lang="en-US" dirty="0" smtClean="0">
                <a:solidFill>
                  <a:srgbClr val="00B0F0"/>
                </a:solidFill>
              </a:rPr>
              <a:t>Splunk.com</a:t>
            </a:r>
          </a:p>
          <a:p>
            <a:pPr lvl="1"/>
            <a:r>
              <a:rPr lang="en-US" dirty="0" smtClean="0">
                <a:solidFill>
                  <a:srgbClr val="00B0F0"/>
                </a:solidFill>
              </a:rPr>
              <a:t>https://www.splunk.com/page/sign_up</a:t>
            </a:r>
          </a:p>
          <a:p>
            <a:pPr lvl="2"/>
            <a:r>
              <a:rPr lang="en-US" dirty="0" smtClean="0">
                <a:solidFill>
                  <a:srgbClr val="00B0F0"/>
                </a:solidFill>
              </a:rPr>
              <a:t>Download Splunk Enterprise, Universal Forwarder</a:t>
            </a:r>
          </a:p>
          <a:p>
            <a:pPr lvl="3"/>
            <a:r>
              <a:rPr lang="en-US" dirty="0" smtClean="0">
                <a:solidFill>
                  <a:srgbClr val="00B0F0"/>
                </a:solidFill>
              </a:rPr>
              <a:t>Download the Linux 64-bit “.deb” Splunk Enterprise and Universal Forwarder packages</a:t>
            </a:r>
          </a:p>
          <a:p>
            <a:pPr lvl="2"/>
            <a:r>
              <a:rPr lang="en-US" dirty="0" smtClean="0">
                <a:solidFill>
                  <a:srgbClr val="00B0F0"/>
                </a:solidFill>
              </a:rPr>
              <a:t>Download Splunk TA for Suricata OR Hurricane Labs Add-On for Unified 2</a:t>
            </a:r>
          </a:p>
          <a:p>
            <a:pPr lvl="3"/>
            <a:r>
              <a:rPr lang="en-US" dirty="0" smtClean="0">
                <a:solidFill>
                  <a:srgbClr val="00B0F0"/>
                </a:solidFill>
              </a:rPr>
              <a:t>Splunk TA for Suricata: https://splunkbase.splunk.com/app/2760/</a:t>
            </a:r>
          </a:p>
          <a:p>
            <a:pPr lvl="3"/>
            <a:r>
              <a:rPr lang="en-US" dirty="0" smtClean="0">
                <a:solidFill>
                  <a:srgbClr val="00B0F0"/>
                </a:solidFill>
              </a:rPr>
              <a:t>Hurricane Labs Add-On for Unified 2 (Snort): https://splunkbase.splunk.com/app/1858/</a:t>
            </a:r>
          </a:p>
          <a:p>
            <a:pPr lvl="2"/>
            <a:r>
              <a:rPr lang="en-US" dirty="0" smtClean="0">
                <a:solidFill>
                  <a:srgbClr val="00B0F0"/>
                </a:solidFill>
              </a:rPr>
              <a:t>Request a developer license</a:t>
            </a:r>
          </a:p>
          <a:p>
            <a:pPr lvl="3"/>
            <a:r>
              <a:rPr lang="en-US" dirty="0" smtClean="0">
                <a:solidFill>
                  <a:srgbClr val="00B0F0"/>
                </a:solidFill>
              </a:rPr>
              <a:t>https://splunkbase.splunk.com/develop/</a:t>
            </a:r>
          </a:p>
          <a:p>
            <a:r>
              <a:rPr lang="en-US" dirty="0" smtClean="0">
                <a:solidFill>
                  <a:srgbClr val="00B0F0"/>
                </a:solidFill>
              </a:rPr>
              <a:t>Snort.org</a:t>
            </a:r>
          </a:p>
          <a:p>
            <a:pPr lvl="1"/>
            <a:r>
              <a:rPr lang="en-US" dirty="0" smtClean="0">
                <a:solidFill>
                  <a:srgbClr val="00B0F0"/>
                </a:solidFill>
              </a:rPr>
              <a:t>https://snort.org/users/sign_up</a:t>
            </a:r>
          </a:p>
          <a:p>
            <a:pPr lvl="1"/>
            <a:r>
              <a:rPr lang="en-US" dirty="0" smtClean="0">
                <a:solidFill>
                  <a:srgbClr val="00B0F0"/>
                </a:solidFill>
              </a:rPr>
              <a:t>Register a free account, log in, record your “oinkcode”</a:t>
            </a:r>
          </a:p>
          <a:p>
            <a:pPr lvl="2"/>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a:t>
            </a:fld>
            <a:endParaRPr lang="en-US"/>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Configuring key-based auth for winSCP</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310</a:t>
            </a:fld>
            <a:endParaRPr lang="en-US"/>
          </a:p>
        </p:txBody>
      </p:sp>
      <p:sp>
        <p:nvSpPr>
          <p:cNvPr id="12" name="Content Placeholder 11"/>
          <p:cNvSpPr>
            <a:spLocks noGrp="1"/>
          </p:cNvSpPr>
          <p:nvPr>
            <p:ph idx="1"/>
          </p:nvPr>
        </p:nvSpPr>
        <p:spPr>
          <a:xfrm>
            <a:off x="457200" y="1371600"/>
            <a:ext cx="8229600" cy="4876800"/>
          </a:xfrm>
        </p:spPr>
        <p:txBody>
          <a:bodyPr>
            <a:normAutofit fontScale="70000" lnSpcReduction="20000"/>
          </a:bodyPr>
          <a:lstStyle/>
          <a:p>
            <a:r>
              <a:rPr lang="en-US" dirty="0" smtClean="0">
                <a:solidFill>
                  <a:srgbClr val="00B0F0"/>
                </a:solidFill>
                <a:sym typeface="Wingdings" pitchFamily="2" charset="2"/>
              </a:rPr>
              <a:t>Select an existing profile</a:t>
            </a:r>
          </a:p>
          <a:p>
            <a:r>
              <a:rPr lang="en-US" dirty="0" smtClean="0">
                <a:solidFill>
                  <a:srgbClr val="00B0F0"/>
                </a:solidFill>
                <a:sym typeface="Wingdings" pitchFamily="2" charset="2"/>
              </a:rPr>
              <a:t>Click the Edit button</a:t>
            </a:r>
          </a:p>
          <a:p>
            <a:r>
              <a:rPr lang="en-US" dirty="0" smtClean="0">
                <a:solidFill>
                  <a:srgbClr val="00B0F0"/>
                </a:solidFill>
                <a:sym typeface="Wingdings" pitchFamily="2" charset="2"/>
              </a:rPr>
              <a:t>Click the “Advanced...” button</a:t>
            </a:r>
          </a:p>
          <a:p>
            <a:pPr lvl="1"/>
            <a:r>
              <a:rPr lang="en-US" dirty="0" smtClean="0">
                <a:solidFill>
                  <a:srgbClr val="00B0F0"/>
                </a:solidFill>
                <a:sym typeface="Wingdings" pitchFamily="2" charset="2"/>
              </a:rPr>
              <a:t>Select “Advanced...” in the drop-down menu (if necessary)</a:t>
            </a:r>
          </a:p>
          <a:p>
            <a:r>
              <a:rPr lang="en-US" dirty="0" smtClean="0">
                <a:solidFill>
                  <a:srgbClr val="00B0F0"/>
                </a:solidFill>
                <a:sym typeface="Wingdings" pitchFamily="2" charset="2"/>
              </a:rPr>
              <a:t>“Advanced Site Settings” window pops up.</a:t>
            </a:r>
          </a:p>
          <a:p>
            <a:pPr lvl="1"/>
            <a:r>
              <a:rPr lang="en-US" dirty="0" smtClean="0">
                <a:solidFill>
                  <a:srgbClr val="00B0F0"/>
                </a:solidFill>
                <a:sym typeface="Wingdings" pitchFamily="2" charset="2"/>
              </a:rPr>
              <a:t>Click on “Authentication” under SSH</a:t>
            </a:r>
          </a:p>
          <a:p>
            <a:pPr lvl="2"/>
            <a:r>
              <a:rPr lang="en-US" dirty="0" smtClean="0">
                <a:solidFill>
                  <a:srgbClr val="00B0F0"/>
                </a:solidFill>
                <a:sym typeface="Wingdings" pitchFamily="2" charset="2"/>
              </a:rPr>
              <a:t>“Private key file:” Under “Authentication parameters”, click “...” to browse to your private key PPK file, and select it.</a:t>
            </a:r>
          </a:p>
          <a:p>
            <a:pPr lvl="2"/>
            <a:r>
              <a:rPr lang="en-US" dirty="0" smtClean="0">
                <a:solidFill>
                  <a:srgbClr val="00B0F0"/>
                </a:solidFill>
                <a:sym typeface="Wingdings" pitchFamily="2" charset="2"/>
              </a:rPr>
              <a:t>Click OK to exit this sub-menu</a:t>
            </a:r>
          </a:p>
          <a:p>
            <a:pPr lvl="2"/>
            <a:r>
              <a:rPr lang="en-US" dirty="0" smtClean="0">
                <a:solidFill>
                  <a:srgbClr val="00B0F0"/>
                </a:solidFill>
                <a:sym typeface="Wingdings" pitchFamily="2" charset="2"/>
              </a:rPr>
              <a:t>Click Save to save these details to the current connection profile</a:t>
            </a:r>
          </a:p>
          <a:p>
            <a:r>
              <a:rPr lang="en-US" dirty="0" smtClean="0">
                <a:solidFill>
                  <a:srgbClr val="00B0F0"/>
                </a:solidFill>
                <a:sym typeface="Wingdings" pitchFamily="2" charset="2"/>
              </a:rPr>
              <a:t>Repeat these steps until all 3 winSCP profiles are configured to use your private key for SSH auth.</a:t>
            </a:r>
          </a:p>
          <a:p>
            <a:r>
              <a:rPr lang="en-US" dirty="0" smtClean="0">
                <a:solidFill>
                  <a:srgbClr val="00B0F0"/>
                </a:solidFill>
                <a:sym typeface="Wingdings" pitchFamily="2" charset="2"/>
              </a:rPr>
              <a:t>Test connectivity with the IPS and SIEM SCP profiles. Same as with mremoteng, if you were logged into the VM automatically, you’re good to go.</a:t>
            </a:r>
          </a:p>
        </p:txBody>
      </p: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Configuring key-based auth for winSCP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311</a:t>
            </a:fld>
            <a:endParaRPr lang="en-US"/>
          </a:p>
        </p:txBody>
      </p:sp>
      <p:pic>
        <p:nvPicPr>
          <p:cNvPr id="8" name="Content Placeholder 7" descr="vbox-keyauthtest-winSCP1.png"/>
          <p:cNvPicPr>
            <a:picLocks noGrp="1" noChangeAspect="1"/>
          </p:cNvPicPr>
          <p:nvPr>
            <p:ph idx="1"/>
          </p:nvPr>
        </p:nvPicPr>
        <p:blipFill>
          <a:blip r:embed="rId2" cstate="print"/>
          <a:stretch>
            <a:fillRect/>
          </a:stretch>
        </p:blipFill>
        <p:spPr>
          <a:xfrm>
            <a:off x="381000" y="1600200"/>
            <a:ext cx="2171812" cy="1327218"/>
          </a:xfrm>
        </p:spPr>
      </p:pic>
      <p:pic>
        <p:nvPicPr>
          <p:cNvPr id="9" name="Picture 8" descr="vbox-keyauthtest-winSCP2.png"/>
          <p:cNvPicPr>
            <a:picLocks noChangeAspect="1"/>
          </p:cNvPicPr>
          <p:nvPr/>
        </p:nvPicPr>
        <p:blipFill>
          <a:blip r:embed="rId3" cstate="print"/>
          <a:stretch>
            <a:fillRect/>
          </a:stretch>
        </p:blipFill>
        <p:spPr>
          <a:xfrm>
            <a:off x="5562600" y="1524000"/>
            <a:ext cx="2698889" cy="1517728"/>
          </a:xfrm>
          <a:prstGeom prst="rect">
            <a:avLst/>
          </a:prstGeom>
        </p:spPr>
      </p:pic>
      <p:pic>
        <p:nvPicPr>
          <p:cNvPr id="11" name="Picture 10" descr="vbox-keyauthtest-winSCP3.png"/>
          <p:cNvPicPr>
            <a:picLocks noChangeAspect="1"/>
          </p:cNvPicPr>
          <p:nvPr/>
        </p:nvPicPr>
        <p:blipFill>
          <a:blip r:embed="rId4" cstate="print"/>
          <a:stretch>
            <a:fillRect/>
          </a:stretch>
        </p:blipFill>
        <p:spPr>
          <a:xfrm>
            <a:off x="381000" y="3200400"/>
            <a:ext cx="3499030" cy="1917799"/>
          </a:xfrm>
          <a:prstGeom prst="rect">
            <a:avLst/>
          </a:prstGeom>
        </p:spPr>
      </p:pic>
      <p:pic>
        <p:nvPicPr>
          <p:cNvPr id="14" name="Picture 13" descr="vbox-keyauthtest-winSCP4.png"/>
          <p:cNvPicPr>
            <a:picLocks noChangeAspect="1"/>
          </p:cNvPicPr>
          <p:nvPr/>
        </p:nvPicPr>
        <p:blipFill>
          <a:blip r:embed="rId5" cstate="print"/>
          <a:stretch>
            <a:fillRect/>
          </a:stretch>
        </p:blipFill>
        <p:spPr>
          <a:xfrm>
            <a:off x="4419600" y="3581400"/>
            <a:ext cx="3784795" cy="1333569"/>
          </a:xfrm>
          <a:prstGeom prst="rect">
            <a:avLst/>
          </a:prstGeom>
        </p:spPr>
      </p:pic>
      <p:pic>
        <p:nvPicPr>
          <p:cNvPr id="15" name="Picture 14" descr="vbox-keyauthtest-winSCP5.png"/>
          <p:cNvPicPr>
            <a:picLocks noChangeAspect="1"/>
          </p:cNvPicPr>
          <p:nvPr/>
        </p:nvPicPr>
        <p:blipFill>
          <a:blip r:embed="rId6" cstate="print"/>
          <a:stretch>
            <a:fillRect/>
          </a:stretch>
        </p:blipFill>
        <p:spPr>
          <a:xfrm>
            <a:off x="381000" y="5486400"/>
            <a:ext cx="3968954" cy="635033"/>
          </a:xfrm>
          <a:prstGeom prst="rect">
            <a:avLst/>
          </a:prstGeom>
        </p:spPr>
      </p:pic>
      <p:pic>
        <p:nvPicPr>
          <p:cNvPr id="16" name="Picture 15" descr="vbox-keyauthtest-winSCP6.png"/>
          <p:cNvPicPr>
            <a:picLocks noChangeAspect="1"/>
          </p:cNvPicPr>
          <p:nvPr/>
        </p:nvPicPr>
        <p:blipFill>
          <a:blip r:embed="rId7" cstate="print"/>
          <a:stretch>
            <a:fillRect/>
          </a:stretch>
        </p:blipFill>
        <p:spPr>
          <a:xfrm>
            <a:off x="5029200" y="5486400"/>
            <a:ext cx="4051508" cy="628682"/>
          </a:xfrm>
          <a:prstGeom prst="rect">
            <a:avLst/>
          </a:prstGeom>
        </p:spPr>
      </p:pic>
      <p:cxnSp>
        <p:nvCxnSpPr>
          <p:cNvPr id="17" name="Straight Arrow Connector 16"/>
          <p:cNvCxnSpPr/>
          <p:nvPr/>
        </p:nvCxnSpPr>
        <p:spPr>
          <a:xfrm>
            <a:off x="2514600" y="1905000"/>
            <a:ext cx="3048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886200" y="2971800"/>
            <a:ext cx="33528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86200" y="3810000"/>
            <a:ext cx="533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962400" y="3810000"/>
            <a:ext cx="533400" cy="1676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648200" y="3962400"/>
            <a:ext cx="685800" cy="1524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Remote Access – Linux/OSX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312</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Verify that you have a terminal application installed</a:t>
            </a:r>
          </a:p>
          <a:p>
            <a:pPr lvl="1"/>
            <a:r>
              <a:rPr lang="en-US" dirty="0" smtClean="0">
                <a:solidFill>
                  <a:srgbClr val="00B0F0"/>
                </a:solidFill>
                <a:sym typeface="Wingdings" pitchFamily="2" charset="2"/>
              </a:rPr>
              <a:t>Linux: iTerm, iTerm2</a:t>
            </a:r>
          </a:p>
          <a:p>
            <a:pPr lvl="1"/>
            <a:r>
              <a:rPr lang="en-US" dirty="0" smtClean="0">
                <a:solidFill>
                  <a:srgbClr val="00B0F0"/>
                </a:solidFill>
                <a:sym typeface="Wingdings" pitchFamily="2" charset="2"/>
              </a:rPr>
              <a:t>OSX: Konsole, Gnome Terminal, Terminator, etc.</a:t>
            </a:r>
          </a:p>
          <a:p>
            <a:r>
              <a:rPr lang="en-US" dirty="0" smtClean="0">
                <a:solidFill>
                  <a:srgbClr val="00B0F0"/>
                </a:solidFill>
                <a:sym typeface="Wingdings" pitchFamily="2" charset="2"/>
              </a:rPr>
              <a:t>Confirm that you have access to the following commands:</a:t>
            </a:r>
          </a:p>
          <a:p>
            <a:pPr lvl="1"/>
            <a:r>
              <a:rPr lang="en-US" dirty="0" smtClean="0">
                <a:solidFill>
                  <a:srgbClr val="00B0F0"/>
                </a:solidFill>
                <a:sym typeface="Wingdings" pitchFamily="2" charset="2"/>
              </a:rPr>
              <a:t>ssh, scp, ssh-keygen, ssh-copy-id, alias, vi/vim</a:t>
            </a:r>
          </a:p>
          <a:p>
            <a:pPr lvl="2"/>
            <a:r>
              <a:rPr lang="en-US" dirty="0" smtClean="0">
                <a:solidFill>
                  <a:srgbClr val="00B0F0"/>
                </a:solidFill>
                <a:sym typeface="Wingdings" pitchFamily="2" charset="2"/>
              </a:rPr>
              <a:t>Reminder: The which command can help you confirm these commands are available for use</a:t>
            </a:r>
          </a:p>
          <a:p>
            <a:pPr lvl="1"/>
            <a:r>
              <a:rPr lang="en-US" dirty="0" smtClean="0">
                <a:solidFill>
                  <a:srgbClr val="00B0F0"/>
                </a:solidFill>
                <a:sym typeface="Wingdings" pitchFamily="2" charset="2"/>
              </a:rPr>
              <a:t>Optional: a graphical text editor</a:t>
            </a:r>
          </a:p>
          <a:p>
            <a:pPr lvl="2"/>
            <a:r>
              <a:rPr lang="en-US" dirty="0" smtClean="0">
                <a:solidFill>
                  <a:srgbClr val="00B0F0"/>
                </a:solidFill>
                <a:sym typeface="Wingdings" pitchFamily="2" charset="2"/>
              </a:rPr>
              <a:t>Linux: kwrite, leafpad, etc.</a:t>
            </a:r>
          </a:p>
          <a:p>
            <a:pPr lvl="2"/>
            <a:r>
              <a:rPr lang="en-US" dirty="0" smtClean="0">
                <a:solidFill>
                  <a:srgbClr val="00B0F0"/>
                </a:solidFill>
                <a:sym typeface="Wingdings" pitchFamily="2" charset="2"/>
              </a:rPr>
              <a:t>OSX: BBEdit, etc.</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Goals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313</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Create persistent ssh aliases for SIEM, IPS, and kali</a:t>
            </a:r>
          </a:p>
          <a:p>
            <a:r>
              <a:rPr lang="en-US" dirty="0" smtClean="0">
                <a:solidFill>
                  <a:srgbClr val="00B0F0"/>
                </a:solidFill>
                <a:sym typeface="Wingdings" pitchFamily="2" charset="2"/>
              </a:rPr>
              <a:t>Verify connectivity to the SIEM and IPS vms via SSH and SCP</a:t>
            </a:r>
          </a:p>
          <a:p>
            <a:r>
              <a:rPr lang="en-US" dirty="0" smtClean="0">
                <a:solidFill>
                  <a:srgbClr val="00B0F0"/>
                </a:solidFill>
                <a:sym typeface="Wingdings" pitchFamily="2" charset="2"/>
              </a:rPr>
              <a:t>Discuss key-based authentication</a:t>
            </a:r>
          </a:p>
          <a:p>
            <a:r>
              <a:rPr lang="en-US" dirty="0" smtClean="0">
                <a:solidFill>
                  <a:srgbClr val="00B0F0"/>
                </a:solidFill>
                <a:sym typeface="Wingdings" pitchFamily="2" charset="2"/>
              </a:rPr>
              <a:t>Generate SSH public/private key pair</a:t>
            </a:r>
          </a:p>
          <a:p>
            <a:r>
              <a:rPr lang="en-US" dirty="0" smtClean="0">
                <a:solidFill>
                  <a:srgbClr val="00B0F0"/>
                </a:solidFill>
                <a:sym typeface="Wingdings" pitchFamily="2" charset="2"/>
              </a:rPr>
              <a:t>Format and transfer SSH public key and place it in to the user’s ~/.ssh/authorized_keys file with correct directory/file permissions</a:t>
            </a:r>
          </a:p>
          <a:p>
            <a:pPr lvl="1"/>
            <a:r>
              <a:rPr lang="en-US" dirty="0" smtClean="0">
                <a:solidFill>
                  <a:srgbClr val="00B0F0"/>
                </a:solidFill>
                <a:sym typeface="Wingdings" pitchFamily="2" charset="2"/>
              </a:rPr>
              <a:t>Primarily using ssh-copy-id, but also demonstrate that the windows techniques work here, too.</a:t>
            </a:r>
          </a:p>
          <a:p>
            <a:r>
              <a:rPr lang="en-US" dirty="0" smtClean="0">
                <a:solidFill>
                  <a:srgbClr val="00B0F0"/>
                </a:solidFill>
                <a:sym typeface="Wingdings" pitchFamily="2" charset="2"/>
              </a:rPr>
              <a:t>Test to confirm key-based auth works for both SSH and SCP.</a:t>
            </a:r>
          </a:p>
        </p:txBody>
      </p:sp>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314</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Alias command allows you to say “when I type this, execute this”</a:t>
            </a:r>
          </a:p>
          <a:p>
            <a:pPr lvl="1"/>
            <a:r>
              <a:rPr lang="en-US" dirty="0" smtClean="0">
                <a:solidFill>
                  <a:srgbClr val="00B0F0"/>
                </a:solidFill>
                <a:sym typeface="Wingdings" pitchFamily="2" charset="2"/>
              </a:rPr>
              <a:t>Example: alias siem=‘ssh ayy@172.16.1.3’</a:t>
            </a:r>
          </a:p>
          <a:p>
            <a:pPr lvl="1"/>
            <a:r>
              <a:rPr lang="en-US" dirty="0" smtClean="0">
                <a:solidFill>
                  <a:srgbClr val="00B0F0"/>
                </a:solidFill>
                <a:sym typeface="Wingdings" pitchFamily="2" charset="2"/>
              </a:rPr>
              <a:t>Everytime you type siem into the terminal, the ssh command runs</a:t>
            </a:r>
          </a:p>
          <a:p>
            <a:pPr lvl="2"/>
            <a:r>
              <a:rPr lang="en-US" dirty="0" smtClean="0">
                <a:solidFill>
                  <a:srgbClr val="00B0F0"/>
                </a:solidFill>
                <a:sym typeface="Wingdings" pitchFamily="2" charset="2"/>
              </a:rPr>
              <a:t>Connects as the user “ayy”</a:t>
            </a:r>
          </a:p>
          <a:p>
            <a:pPr lvl="2"/>
            <a:r>
              <a:rPr lang="en-US" dirty="0" smtClean="0">
                <a:solidFill>
                  <a:srgbClr val="00B0F0"/>
                </a:solidFill>
                <a:sym typeface="Wingdings" pitchFamily="2" charset="2"/>
              </a:rPr>
              <a:t>To the ip address “172.16.1.3” (the SIEM vm)</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315</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Problem: aliases are not persistent</a:t>
            </a:r>
          </a:p>
          <a:p>
            <a:r>
              <a:rPr lang="en-US" dirty="0" smtClean="0">
                <a:solidFill>
                  <a:srgbClr val="00B0F0"/>
                </a:solidFill>
                <a:sym typeface="Wingdings" pitchFamily="2" charset="2"/>
              </a:rPr>
              <a:t>Solution: ~/.bashrc, ~/.bash_profile, or ~/.profile</a:t>
            </a:r>
          </a:p>
          <a:p>
            <a:pPr lvl="1"/>
            <a:r>
              <a:rPr lang="en-US" dirty="0" smtClean="0">
                <a:solidFill>
                  <a:srgbClr val="00B0F0"/>
                </a:solidFill>
                <a:sym typeface="Wingdings" pitchFamily="2" charset="2"/>
              </a:rPr>
              <a:t>Special configuration files that set up the BASH shell (command line environment) settings for the user you are running as.</a:t>
            </a:r>
          </a:p>
          <a:p>
            <a:pPr lvl="2"/>
            <a:r>
              <a:rPr lang="en-US" dirty="0" smtClean="0">
                <a:solidFill>
                  <a:srgbClr val="00B0F0"/>
                </a:solidFill>
                <a:sym typeface="Wingdings" pitchFamily="2" charset="2"/>
              </a:rPr>
              <a:t>We’ll place our aliases here, and every time you use the terminal application, the aliases for our lab VMs will be loaded automatically</a:t>
            </a:r>
          </a:p>
          <a:p>
            <a:pPr lvl="2"/>
            <a:r>
              <a:rPr lang="en-US" dirty="0" smtClean="0">
                <a:solidFill>
                  <a:srgbClr val="00B0F0"/>
                </a:solidFill>
                <a:sym typeface="Wingdings" pitchFamily="2" charset="2"/>
              </a:rPr>
              <a:t>Note: Most linux distros read user BASH settings from ~/.bashrc</a:t>
            </a:r>
          </a:p>
          <a:p>
            <a:pPr lvl="3"/>
            <a:r>
              <a:rPr lang="en-US" dirty="0" smtClean="0">
                <a:solidFill>
                  <a:srgbClr val="00B0F0"/>
                </a:solidFill>
                <a:sym typeface="Wingdings" pitchFamily="2" charset="2"/>
              </a:rPr>
              <a:t>In fact, this is the only bash config file that Kali linux seems to want to actually read.</a:t>
            </a:r>
          </a:p>
          <a:p>
            <a:pPr lvl="2"/>
            <a:r>
              <a:rPr lang="en-US" dirty="0" smtClean="0">
                <a:solidFill>
                  <a:srgbClr val="00B0F0"/>
                </a:solidFill>
                <a:sym typeface="Wingdings" pitchFamily="2" charset="2"/>
              </a:rPr>
              <a:t>Note: OSX users will have to create the file ~/.bash_profile</a:t>
            </a:r>
          </a:p>
          <a:p>
            <a:pPr lvl="3"/>
            <a:r>
              <a:rPr lang="en-US" dirty="0" smtClean="0">
                <a:solidFill>
                  <a:srgbClr val="00B0F0"/>
                </a:solidFill>
                <a:sym typeface="Wingdings" pitchFamily="2" charset="2"/>
              </a:rPr>
              <a:t>touch ~/.bash_profile;chmod 744 ~/.bash_profile</a:t>
            </a:r>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316</a:t>
            </a:fld>
            <a:endParaRPr lang="en-US"/>
          </a:p>
        </p:txBody>
      </p:sp>
      <p:sp>
        <p:nvSpPr>
          <p:cNvPr id="12" name="Content Placeholder 11"/>
          <p:cNvSpPr>
            <a:spLocks noGrp="1"/>
          </p:cNvSpPr>
          <p:nvPr>
            <p:ph idx="1"/>
          </p:nvPr>
        </p:nvSpPr>
        <p:spPr>
          <a:xfrm>
            <a:off x="457200" y="1219200"/>
            <a:ext cx="8229600" cy="5334000"/>
          </a:xfrm>
        </p:spPr>
        <p:txBody>
          <a:bodyPr>
            <a:normAutofit fontScale="62500" lnSpcReduction="20000"/>
          </a:bodyPr>
          <a:lstStyle/>
          <a:p>
            <a:r>
              <a:rPr lang="en-US" dirty="0" smtClean="0">
                <a:solidFill>
                  <a:srgbClr val="00B0F0"/>
                </a:solidFill>
                <a:sym typeface="Wingdings" pitchFamily="2" charset="2"/>
              </a:rPr>
              <a:t>Perform the following tasks:</a:t>
            </a:r>
          </a:p>
          <a:p>
            <a:pPr lvl="1"/>
            <a:r>
              <a:rPr lang="en-US" dirty="0" smtClean="0">
                <a:solidFill>
                  <a:srgbClr val="00B0F0"/>
                </a:solidFill>
                <a:sym typeface="Wingdings" pitchFamily="2" charset="2"/>
              </a:rPr>
              <a:t>OSX:</a:t>
            </a:r>
          </a:p>
          <a:p>
            <a:pPr lvl="2"/>
            <a:r>
              <a:rPr lang="en-US" dirty="0" smtClean="0">
                <a:solidFill>
                  <a:srgbClr val="00B0F0"/>
                </a:solidFill>
                <a:sym typeface="Wingdings" pitchFamily="2" charset="2"/>
              </a:rPr>
              <a:t>echo “alias siem=‘ssh [username]@172.16.1.3’” &gt;&gt; ~/.bash_profile</a:t>
            </a:r>
          </a:p>
          <a:p>
            <a:pPr lvl="2"/>
            <a:r>
              <a:rPr lang="en-US" dirty="0" smtClean="0">
                <a:solidFill>
                  <a:srgbClr val="00B0F0"/>
                </a:solidFill>
                <a:sym typeface="Wingdings" pitchFamily="2" charset="2"/>
              </a:rPr>
              <a:t>echo “alias ips=‘ssh [username]@172.16.1.4’” &gt;&gt; ~/.bash_profile</a:t>
            </a:r>
          </a:p>
          <a:p>
            <a:pPr lvl="2"/>
            <a:r>
              <a:rPr lang="en-US" dirty="0" smtClean="0">
                <a:solidFill>
                  <a:srgbClr val="00B0F0"/>
                </a:solidFill>
                <a:sym typeface="Wingdings" pitchFamily="2" charset="2"/>
              </a:rPr>
              <a:t>echo “alias kali=‘ssh root@172.16.2.2” &gt;&gt; ~/.bash_profile</a:t>
            </a:r>
          </a:p>
          <a:p>
            <a:pPr lvl="2"/>
            <a:r>
              <a:rPr lang="en-US" dirty="0" smtClean="0">
                <a:solidFill>
                  <a:srgbClr val="00B0F0"/>
                </a:solidFill>
                <a:sym typeface="Wingdings" pitchFamily="2" charset="2"/>
              </a:rPr>
              <a:t>If you messed up your aliases: rm –rf ~/.bash_profile, then try again</a:t>
            </a:r>
          </a:p>
          <a:p>
            <a:pPr lvl="3"/>
            <a:r>
              <a:rPr lang="en-US" dirty="0" smtClean="0">
                <a:solidFill>
                  <a:srgbClr val="00B0F0"/>
                </a:solidFill>
                <a:sym typeface="Wingdings" pitchFamily="2" charset="2"/>
              </a:rPr>
              <a:t>Remember: use touch and chmod to create the file and set permissions</a:t>
            </a:r>
          </a:p>
          <a:p>
            <a:pPr lvl="1"/>
            <a:r>
              <a:rPr lang="en-US" dirty="0" smtClean="0">
                <a:solidFill>
                  <a:srgbClr val="00B0F0"/>
                </a:solidFill>
                <a:sym typeface="Wingdings" pitchFamily="2" charset="2"/>
              </a:rPr>
              <a:t>Linux</a:t>
            </a:r>
          </a:p>
          <a:p>
            <a:pPr lvl="2"/>
            <a:r>
              <a:rPr lang="en-US" dirty="0" smtClean="0">
                <a:solidFill>
                  <a:srgbClr val="00B0F0"/>
                </a:solidFill>
                <a:sym typeface="Wingdings" pitchFamily="2" charset="2"/>
              </a:rPr>
              <a:t>cp ~/.bashrc ~/.bashrc_backup</a:t>
            </a:r>
          </a:p>
          <a:p>
            <a:pPr lvl="3"/>
            <a:r>
              <a:rPr lang="en-US" dirty="0" smtClean="0">
                <a:solidFill>
                  <a:srgbClr val="00B0F0"/>
                </a:solidFill>
                <a:sym typeface="Wingdings" pitchFamily="2" charset="2"/>
              </a:rPr>
              <a:t>We’re making a backup, just in case there are typos or you need to try again</a:t>
            </a:r>
          </a:p>
          <a:p>
            <a:pPr lvl="2"/>
            <a:r>
              <a:rPr lang="en-US" dirty="0" smtClean="0">
                <a:solidFill>
                  <a:srgbClr val="00B0F0"/>
                </a:solidFill>
                <a:sym typeface="Wingdings" pitchFamily="2" charset="2"/>
              </a:rPr>
              <a:t>echo “alias siem=‘ssh [username]@172.16.1.3’” &gt;&gt; ~/.bashrc</a:t>
            </a:r>
          </a:p>
          <a:p>
            <a:pPr lvl="2"/>
            <a:r>
              <a:rPr lang="en-US" dirty="0" smtClean="0">
                <a:solidFill>
                  <a:srgbClr val="00B0F0"/>
                </a:solidFill>
                <a:sym typeface="Wingdings" pitchFamily="2" charset="2"/>
              </a:rPr>
              <a:t>echo “alias ips=‘ssh [username]@172.16.1.4’” &gt;&gt; ~/.bashrc</a:t>
            </a:r>
          </a:p>
          <a:p>
            <a:pPr lvl="2"/>
            <a:r>
              <a:rPr lang="en-US" dirty="0" smtClean="0">
                <a:solidFill>
                  <a:srgbClr val="00B0F0"/>
                </a:solidFill>
                <a:sym typeface="Wingdings" pitchFamily="2" charset="2"/>
              </a:rPr>
              <a:t>echo “alias kali=‘ssh root@172.16.2.2” &gt;&gt; ~/.bashrc</a:t>
            </a:r>
          </a:p>
          <a:p>
            <a:pPr lvl="2"/>
            <a:r>
              <a:rPr lang="en-US" dirty="0" smtClean="0">
                <a:solidFill>
                  <a:srgbClr val="00B0F0"/>
                </a:solidFill>
                <a:sym typeface="Wingdings" pitchFamily="2" charset="2"/>
              </a:rPr>
              <a:t>If you messed up your aliases: rm –rf ~/.bashrc; mv ~/.bashrc_backup ~/.bashrc</a:t>
            </a:r>
          </a:p>
          <a:p>
            <a:r>
              <a:rPr lang="en-US" dirty="0" smtClean="0">
                <a:solidFill>
                  <a:srgbClr val="00B0F0"/>
                </a:solidFill>
                <a:sym typeface="Wingdings" pitchFamily="2" charset="2"/>
              </a:rPr>
              <a:t>Test to see if your aliases are working</a:t>
            </a:r>
          </a:p>
          <a:p>
            <a:pPr lvl="1"/>
            <a:r>
              <a:rPr lang="en-US" dirty="0" smtClean="0">
                <a:solidFill>
                  <a:srgbClr val="00B0F0"/>
                </a:solidFill>
                <a:sym typeface="Wingdings" pitchFamily="2" charset="2"/>
              </a:rPr>
              <a:t>Linux: source ~/.bashrc</a:t>
            </a:r>
          </a:p>
          <a:p>
            <a:pPr lvl="1"/>
            <a:r>
              <a:rPr lang="en-US" dirty="0" smtClean="0">
                <a:solidFill>
                  <a:srgbClr val="00B0F0"/>
                </a:solidFill>
                <a:sym typeface="Wingdings" pitchFamily="2" charset="2"/>
              </a:rPr>
              <a:t>OSX: source ~/.bash_profile</a:t>
            </a:r>
          </a:p>
          <a:p>
            <a:pPr lvl="1"/>
            <a:r>
              <a:rPr lang="en-US" dirty="0" smtClean="0">
                <a:solidFill>
                  <a:srgbClr val="00B0F0"/>
                </a:solidFill>
                <a:sym typeface="Wingdings" pitchFamily="2" charset="2"/>
              </a:rPr>
              <a:t>Type in “siem” and/or “ips” in the terminal</a:t>
            </a:r>
          </a:p>
          <a:p>
            <a:pPr lvl="2"/>
            <a:r>
              <a:rPr lang="en-US" dirty="0" smtClean="0">
                <a:solidFill>
                  <a:srgbClr val="00B0F0"/>
                </a:solidFill>
                <a:sym typeface="Wingdings" pitchFamily="2" charset="2"/>
              </a:rPr>
              <a:t>If you get prompted for a password, the alias is working correctly.</a:t>
            </a:r>
          </a:p>
          <a:p>
            <a:pPr lvl="2"/>
            <a:r>
              <a:rPr lang="en-US" dirty="0" smtClean="0">
                <a:solidFill>
                  <a:srgbClr val="00B0F0"/>
                </a:solidFill>
                <a:sym typeface="Wingdings" pitchFamily="2" charset="2"/>
              </a:rPr>
              <a:t>Enter the SIEM or IPS user’s password. Confirm you can log in</a:t>
            </a:r>
          </a:p>
          <a:p>
            <a:pPr lvl="2"/>
            <a:r>
              <a:rPr lang="en-US" dirty="0" smtClean="0">
                <a:solidFill>
                  <a:srgbClr val="00B0F0"/>
                </a:solidFill>
                <a:sym typeface="Wingdings" pitchFamily="2" charset="2"/>
              </a:rPr>
              <a:t>Note:SSH to Kali is broken. We’ll be fixing this soon</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317</a:t>
            </a:fld>
            <a:endParaRPr lang="en-US"/>
          </a:p>
        </p:txBody>
      </p:sp>
      <p:pic>
        <p:nvPicPr>
          <p:cNvPr id="7" name="Picture 6" descr="vbox-ssh-aliastest2.png"/>
          <p:cNvPicPr>
            <a:picLocks noChangeAspect="1"/>
          </p:cNvPicPr>
          <p:nvPr/>
        </p:nvPicPr>
        <p:blipFill>
          <a:blip r:embed="rId2" cstate="print"/>
          <a:stretch>
            <a:fillRect/>
          </a:stretch>
        </p:blipFill>
        <p:spPr>
          <a:xfrm>
            <a:off x="990600" y="4267199"/>
            <a:ext cx="5715000" cy="1119239"/>
          </a:xfrm>
          <a:prstGeom prst="rect">
            <a:avLst/>
          </a:prstGeom>
        </p:spPr>
      </p:pic>
      <p:pic>
        <p:nvPicPr>
          <p:cNvPr id="8" name="Picture 7" descr="vbox-ssh-aliastest3.png"/>
          <p:cNvPicPr>
            <a:picLocks noChangeAspect="1"/>
          </p:cNvPicPr>
          <p:nvPr/>
        </p:nvPicPr>
        <p:blipFill>
          <a:blip r:embed="rId3" cstate="print"/>
          <a:stretch>
            <a:fillRect/>
          </a:stretch>
        </p:blipFill>
        <p:spPr>
          <a:xfrm>
            <a:off x="990600" y="5486400"/>
            <a:ext cx="5829600" cy="1092256"/>
          </a:xfrm>
          <a:prstGeom prst="rect">
            <a:avLst/>
          </a:prstGeom>
        </p:spPr>
      </p:pic>
      <p:pic>
        <p:nvPicPr>
          <p:cNvPr id="10" name="Content Placeholder 9" descr="vbox-ssh-aliastest1.png"/>
          <p:cNvPicPr>
            <a:picLocks noGrp="1" noChangeAspect="1"/>
          </p:cNvPicPr>
          <p:nvPr>
            <p:ph idx="1"/>
          </p:nvPr>
        </p:nvPicPr>
        <p:blipFill>
          <a:blip r:embed="rId4" cstate="print"/>
          <a:stretch>
            <a:fillRect/>
          </a:stretch>
        </p:blipFill>
        <p:spPr>
          <a:xfrm>
            <a:off x="990600" y="1066800"/>
            <a:ext cx="4953000" cy="3167182"/>
          </a:xfrm>
        </p:spPr>
      </p:pic>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318</a:t>
            </a:fld>
            <a:endParaRPr lang="en-US"/>
          </a:p>
        </p:txBody>
      </p:sp>
      <p:pic>
        <p:nvPicPr>
          <p:cNvPr id="11" name="Picture 10" descr="vbox-ssh-aliastest5.png"/>
          <p:cNvPicPr>
            <a:picLocks noChangeAspect="1"/>
          </p:cNvPicPr>
          <p:nvPr/>
        </p:nvPicPr>
        <p:blipFill>
          <a:blip r:embed="rId2" cstate="print"/>
          <a:stretch>
            <a:fillRect/>
          </a:stretch>
        </p:blipFill>
        <p:spPr>
          <a:xfrm>
            <a:off x="152400" y="3124200"/>
            <a:ext cx="5118363" cy="1149409"/>
          </a:xfrm>
          <a:prstGeom prst="rect">
            <a:avLst/>
          </a:prstGeom>
        </p:spPr>
      </p:pic>
      <p:pic>
        <p:nvPicPr>
          <p:cNvPr id="12" name="Picture 11" descr="vbox-ssh-aliastest6.png"/>
          <p:cNvPicPr>
            <a:picLocks noChangeAspect="1"/>
          </p:cNvPicPr>
          <p:nvPr/>
        </p:nvPicPr>
        <p:blipFill>
          <a:blip r:embed="rId3" cstate="print"/>
          <a:stretch>
            <a:fillRect/>
          </a:stretch>
        </p:blipFill>
        <p:spPr>
          <a:xfrm>
            <a:off x="3276600" y="4419600"/>
            <a:ext cx="5131064" cy="1187511"/>
          </a:xfrm>
          <a:prstGeom prst="rect">
            <a:avLst/>
          </a:prstGeom>
        </p:spPr>
      </p:pic>
      <p:pic>
        <p:nvPicPr>
          <p:cNvPr id="9" name="Content Placeholder 8" descr="vbox-ssh-aliastest4.png"/>
          <p:cNvPicPr>
            <a:picLocks noGrp="1" noChangeAspect="1"/>
          </p:cNvPicPr>
          <p:nvPr>
            <p:ph idx="1"/>
          </p:nvPr>
        </p:nvPicPr>
        <p:blipFill>
          <a:blip r:embed="rId4" cstate="print"/>
          <a:stretch>
            <a:fillRect/>
          </a:stretch>
        </p:blipFill>
        <p:spPr>
          <a:xfrm>
            <a:off x="1524000" y="1219200"/>
            <a:ext cx="6032810" cy="1619333"/>
          </a:xfrm>
        </p:spPr>
      </p:pic>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Key-based Auth</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319</a:t>
            </a:fld>
            <a:endParaRPr lang="en-US"/>
          </a:p>
        </p:txBody>
      </p:sp>
      <p:sp>
        <p:nvSpPr>
          <p:cNvPr id="12" name="Content Placeholder 11"/>
          <p:cNvSpPr>
            <a:spLocks noGrp="1"/>
          </p:cNvSpPr>
          <p:nvPr>
            <p:ph idx="1"/>
          </p:nvPr>
        </p:nvSpPr>
        <p:spPr>
          <a:xfrm>
            <a:off x="457200" y="1219200"/>
            <a:ext cx="8229600" cy="5334000"/>
          </a:xfrm>
        </p:spPr>
        <p:txBody>
          <a:bodyPr>
            <a:normAutofit fontScale="85000" lnSpcReduction="20000"/>
          </a:bodyPr>
          <a:lstStyle/>
          <a:p>
            <a:r>
              <a:rPr lang="en-US" dirty="0" smtClean="0">
                <a:solidFill>
                  <a:srgbClr val="00B0F0"/>
                </a:solidFill>
                <a:sym typeface="Wingdings" pitchFamily="2" charset="2"/>
              </a:rPr>
              <a:t>Allows you to use a public/private key pair to auth/login to SSH.</a:t>
            </a:r>
          </a:p>
          <a:p>
            <a:r>
              <a:rPr lang="en-US" dirty="0" smtClean="0">
                <a:solidFill>
                  <a:srgbClr val="00B0F0"/>
                </a:solidFill>
                <a:sym typeface="Wingdings" pitchFamily="2" charset="2"/>
              </a:rPr>
              <a:t>Private key can be encrypted/password protected to provide two-factor auth</a:t>
            </a:r>
          </a:p>
          <a:p>
            <a:pPr lvl="1"/>
            <a:r>
              <a:rPr lang="en-US" dirty="0" smtClean="0">
                <a:solidFill>
                  <a:srgbClr val="00B0F0"/>
                </a:solidFill>
                <a:sym typeface="Wingdings" pitchFamily="2" charset="2"/>
              </a:rPr>
              <a:t>Something you have (private key)</a:t>
            </a:r>
          </a:p>
          <a:p>
            <a:pPr lvl="1"/>
            <a:r>
              <a:rPr lang="en-US" dirty="0" smtClean="0">
                <a:solidFill>
                  <a:srgbClr val="00B0F0"/>
                </a:solidFill>
                <a:sym typeface="Wingdings" pitchFamily="2" charset="2"/>
              </a:rPr>
              <a:t>Something you know (decryption password</a:t>
            </a:r>
          </a:p>
          <a:p>
            <a:r>
              <a:rPr lang="en-US" dirty="0" smtClean="0">
                <a:solidFill>
                  <a:srgbClr val="00B0F0"/>
                </a:solidFill>
                <a:sym typeface="Wingdings" pitchFamily="2" charset="2"/>
              </a:rPr>
              <a:t>Or, you can leave the private key unprotected</a:t>
            </a:r>
          </a:p>
          <a:p>
            <a:pPr lvl="1"/>
            <a:r>
              <a:rPr lang="en-US" dirty="0" smtClean="0">
                <a:solidFill>
                  <a:srgbClr val="00B0F0"/>
                </a:solidFill>
                <a:sym typeface="Wingdings" pitchFamily="2" charset="2"/>
              </a:rPr>
              <a:t>So long as you have the private key, you can log in as the user you configured key-based auth for</a:t>
            </a:r>
          </a:p>
          <a:p>
            <a:pPr lvl="2"/>
            <a:r>
              <a:rPr lang="en-US" dirty="0" smtClean="0">
                <a:solidFill>
                  <a:srgbClr val="00B0F0"/>
                </a:solidFill>
                <a:sym typeface="Wingdings" pitchFamily="2" charset="2"/>
              </a:rPr>
              <a:t>But so can anyone else who has your key</a:t>
            </a:r>
          </a:p>
          <a:p>
            <a:r>
              <a:rPr lang="en-US" dirty="0" smtClean="0">
                <a:solidFill>
                  <a:srgbClr val="00B0F0"/>
                </a:solidFill>
                <a:sym typeface="Wingdings" pitchFamily="2" charset="2"/>
              </a:rPr>
              <a:t>Recommendation:</a:t>
            </a:r>
          </a:p>
          <a:p>
            <a:pPr lvl="1"/>
            <a:r>
              <a:rPr lang="en-US" dirty="0" smtClean="0">
                <a:solidFill>
                  <a:srgbClr val="00B0F0"/>
                </a:solidFill>
                <a:sym typeface="Wingdings" pitchFamily="2" charset="2"/>
              </a:rPr>
              <a:t>Personal lab environment: Probably no need to password protect your key</a:t>
            </a:r>
          </a:p>
          <a:p>
            <a:pPr lvl="1"/>
            <a:r>
              <a:rPr lang="en-US" dirty="0" smtClean="0">
                <a:solidFill>
                  <a:srgbClr val="00B0F0"/>
                </a:solidFill>
                <a:sym typeface="Wingdings" pitchFamily="2" charset="2"/>
              </a:rPr>
              <a:t>Shared lab environment and/or Lab on an enterprise network: Password protect your key to limit your liabilities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00B0F0"/>
                </a:solidFill>
              </a:rPr>
              <a:t>Chapter 5: Installing and Configuring Virtualbox</a:t>
            </a:r>
            <a:endParaRPr lang="en-US" dirty="0">
              <a:solidFill>
                <a:srgbClr val="00B0F0"/>
              </a:solidFill>
            </a:endParaRPr>
          </a:p>
        </p:txBody>
      </p:sp>
      <p:sp>
        <p:nvSpPr>
          <p:cNvPr id="5" name="Subtitle 4"/>
          <p:cNvSpPr>
            <a:spLocks noGrp="1"/>
          </p:cNvSpPr>
          <p:nvPr>
            <p:ph type="subTitle" idx="1"/>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32</a:t>
            </a:fld>
            <a:endParaRPr lang="en-US"/>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Key-based Auth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320</a:t>
            </a:fld>
            <a:endParaRPr lang="en-US"/>
          </a:p>
        </p:txBody>
      </p:sp>
      <p:sp>
        <p:nvSpPr>
          <p:cNvPr id="12" name="Content Placeholder 11"/>
          <p:cNvSpPr>
            <a:spLocks noGrp="1"/>
          </p:cNvSpPr>
          <p:nvPr>
            <p:ph idx="1"/>
          </p:nvPr>
        </p:nvSpPr>
        <p:spPr>
          <a:xfrm>
            <a:off x="457200" y="1219200"/>
            <a:ext cx="8229600" cy="5334000"/>
          </a:xfrm>
        </p:spPr>
        <p:txBody>
          <a:bodyPr>
            <a:normAutofit/>
          </a:bodyPr>
          <a:lstStyle/>
          <a:p>
            <a:r>
              <a:rPr lang="en-US" dirty="0" smtClean="0">
                <a:solidFill>
                  <a:srgbClr val="00B0F0"/>
                </a:solidFill>
                <a:sym typeface="Wingdings" pitchFamily="2" charset="2"/>
              </a:rPr>
              <a:t>Wat Do?</a:t>
            </a:r>
          </a:p>
          <a:p>
            <a:pPr lvl="1"/>
            <a:r>
              <a:rPr lang="en-US" dirty="0" smtClean="0">
                <a:solidFill>
                  <a:srgbClr val="00B0F0"/>
                </a:solidFill>
                <a:sym typeface="Wingdings" pitchFamily="2" charset="2"/>
              </a:rPr>
              <a:t>Run ssh-keygen –t ed25519</a:t>
            </a:r>
          </a:p>
          <a:p>
            <a:pPr lvl="2"/>
            <a:r>
              <a:rPr lang="en-US" dirty="0" smtClean="0">
                <a:solidFill>
                  <a:srgbClr val="00B0F0"/>
                </a:solidFill>
                <a:sym typeface="Wingdings" pitchFamily="2" charset="2"/>
              </a:rPr>
              <a:t>Hit enter to save the key to /home/[username]/.ssh/id_ed25519</a:t>
            </a:r>
          </a:p>
          <a:p>
            <a:pPr lvl="2"/>
            <a:r>
              <a:rPr lang="en-US" dirty="0" smtClean="0">
                <a:solidFill>
                  <a:srgbClr val="00B0F0"/>
                </a:solidFill>
                <a:sym typeface="Wingdings" pitchFamily="2" charset="2"/>
              </a:rPr>
              <a:t>Input a password or just hit enter to not set a password</a:t>
            </a:r>
          </a:p>
          <a:p>
            <a:pPr lvl="1"/>
            <a:r>
              <a:rPr lang="en-US" dirty="0" smtClean="0">
                <a:solidFill>
                  <a:srgbClr val="00B0F0"/>
                </a:solidFill>
                <a:sym typeface="Wingdings" pitchFamily="2" charset="2"/>
              </a:rPr>
              <a:t>Command finishes, and creates id_ed25519 and id_ed25519.pub</a:t>
            </a:r>
          </a:p>
          <a:p>
            <a:pPr lvl="2"/>
            <a:r>
              <a:rPr lang="en-US" dirty="0" smtClean="0">
                <a:solidFill>
                  <a:srgbClr val="00B0F0"/>
                </a:solidFill>
                <a:sym typeface="Wingdings" pitchFamily="2" charset="2"/>
              </a:rPr>
              <a:t>id_ed25519 = private key. Keep it secret, keep it safe(tm)</a:t>
            </a:r>
          </a:p>
          <a:p>
            <a:pPr lvl="2"/>
            <a:r>
              <a:rPr lang="en-US" dirty="0" smtClean="0">
                <a:solidFill>
                  <a:srgbClr val="00B0F0"/>
                </a:solidFill>
                <a:sym typeface="Wingdings" pitchFamily="2" charset="2"/>
              </a:rPr>
              <a:t>id_ed25519.pub = public key. We need to get this on to the SIEM, IPS and (evntually) kali VMs.</a:t>
            </a:r>
          </a:p>
        </p:txBody>
      </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Key-based Auth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321</a:t>
            </a:fld>
            <a:endParaRPr lang="en-US"/>
          </a:p>
        </p:txBody>
      </p:sp>
      <p:pic>
        <p:nvPicPr>
          <p:cNvPr id="6" name="Content Placeholder 5" descr="vbox-sshkeygen1.png"/>
          <p:cNvPicPr>
            <a:picLocks noGrp="1" noChangeAspect="1"/>
          </p:cNvPicPr>
          <p:nvPr>
            <p:ph idx="1"/>
          </p:nvPr>
        </p:nvPicPr>
        <p:blipFill>
          <a:blip r:embed="rId2" cstate="print"/>
          <a:stretch>
            <a:fillRect/>
          </a:stretch>
        </p:blipFill>
        <p:spPr>
          <a:xfrm>
            <a:off x="2114423" y="2133510"/>
            <a:ext cx="4915153" cy="3505380"/>
          </a:xfrm>
        </p:spPr>
      </p:pic>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Transferring your public key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322</a:t>
            </a:fld>
            <a:endParaRPr lang="en-US"/>
          </a:p>
        </p:txBody>
      </p:sp>
      <p:sp>
        <p:nvSpPr>
          <p:cNvPr id="12" name="Content Placeholder 11"/>
          <p:cNvSpPr>
            <a:spLocks noGrp="1"/>
          </p:cNvSpPr>
          <p:nvPr>
            <p:ph idx="1"/>
          </p:nvPr>
        </p:nvSpPr>
        <p:spPr>
          <a:xfrm>
            <a:off x="457200" y="1219200"/>
            <a:ext cx="8229600" cy="5334000"/>
          </a:xfrm>
        </p:spPr>
        <p:txBody>
          <a:bodyPr>
            <a:normAutofit fontScale="70000" lnSpcReduction="20000"/>
          </a:bodyPr>
          <a:lstStyle/>
          <a:p>
            <a:r>
              <a:rPr lang="en-US" dirty="0" smtClean="0">
                <a:solidFill>
                  <a:srgbClr val="00B0F0"/>
                </a:solidFill>
                <a:sym typeface="Wingdings" pitchFamily="2" charset="2"/>
              </a:rPr>
              <a:t>Much like Windows, there are tons of ways to do this</a:t>
            </a:r>
          </a:p>
          <a:p>
            <a:pPr lvl="1"/>
            <a:r>
              <a:rPr lang="en-US" dirty="0" smtClean="0">
                <a:solidFill>
                  <a:srgbClr val="00B0F0"/>
                </a:solidFill>
                <a:sym typeface="Wingdings" pitchFamily="2" charset="2"/>
              </a:rPr>
              <a:t>Method 1: ssh-copy-id</a:t>
            </a:r>
          </a:p>
          <a:p>
            <a:pPr lvl="2"/>
            <a:r>
              <a:rPr lang="en-US" dirty="0" smtClean="0">
                <a:solidFill>
                  <a:srgbClr val="00B0F0"/>
                </a:solidFill>
                <a:sym typeface="Wingdings" pitchFamily="2" charset="2"/>
              </a:rPr>
              <a:t>If you have SSH access to a remote system, ssh-copy-id handles all of the dirty work for you</a:t>
            </a:r>
          </a:p>
          <a:p>
            <a:pPr lvl="1"/>
            <a:r>
              <a:rPr lang="en-US" dirty="0" smtClean="0">
                <a:solidFill>
                  <a:srgbClr val="00B0F0"/>
                </a:solidFill>
                <a:sym typeface="Wingdings" pitchFamily="2" charset="2"/>
              </a:rPr>
              <a:t>Method 2: copy your public key to the remote system manually via SCP</a:t>
            </a:r>
          </a:p>
          <a:p>
            <a:pPr lvl="2"/>
            <a:r>
              <a:rPr lang="en-US" dirty="0" smtClean="0">
                <a:solidFill>
                  <a:srgbClr val="00B0F0"/>
                </a:solidFill>
                <a:sym typeface="Wingdings" pitchFamily="2" charset="2"/>
              </a:rPr>
              <a:t>ssh to the system, run: </a:t>
            </a:r>
          </a:p>
          <a:p>
            <a:pPr lvl="3"/>
            <a:r>
              <a:rPr lang="en-US" dirty="0" smtClean="0">
                <a:solidFill>
                  <a:srgbClr val="00B0F0"/>
                </a:solidFill>
                <a:sym typeface="Wingdings" pitchFamily="2" charset="2"/>
              </a:rPr>
              <a:t>mkdir ~/.ssh</a:t>
            </a:r>
          </a:p>
          <a:p>
            <a:pPr lvl="3"/>
            <a:r>
              <a:rPr lang="en-US" dirty="0" smtClean="0">
                <a:solidFill>
                  <a:srgbClr val="00B0F0"/>
                </a:solidFill>
                <a:sym typeface="Wingdings" pitchFamily="2" charset="2"/>
              </a:rPr>
              <a:t>mv ~/id_ed25519.pub ~/.ssh/authorized_keys</a:t>
            </a:r>
          </a:p>
          <a:p>
            <a:pPr lvl="3"/>
            <a:r>
              <a:rPr lang="en-US" dirty="0" smtClean="0">
                <a:solidFill>
                  <a:srgbClr val="00B0F0"/>
                </a:solidFill>
                <a:sym typeface="Wingdings" pitchFamily="2" charset="2"/>
              </a:rPr>
              <a:t>chown –R [user]:[group] ~/.ssh</a:t>
            </a:r>
          </a:p>
          <a:p>
            <a:pPr lvl="3"/>
            <a:r>
              <a:rPr lang="en-US" dirty="0" smtClean="0">
                <a:solidFill>
                  <a:srgbClr val="00B0F0"/>
                </a:solidFill>
                <a:sym typeface="Wingdings" pitchFamily="2" charset="2"/>
              </a:rPr>
              <a:t>chmod 700 ~/.ssh</a:t>
            </a:r>
          </a:p>
          <a:p>
            <a:pPr lvl="3"/>
            <a:r>
              <a:rPr lang="en-US" dirty="0" smtClean="0">
                <a:solidFill>
                  <a:srgbClr val="00B0F0"/>
                </a:solidFill>
                <a:sym typeface="Wingdings" pitchFamily="2" charset="2"/>
              </a:rPr>
              <a:t>chmod 600 ~/.ssh/authorized_keys</a:t>
            </a:r>
          </a:p>
          <a:p>
            <a:pPr lvl="1"/>
            <a:r>
              <a:rPr lang="en-US" dirty="0" smtClean="0">
                <a:solidFill>
                  <a:srgbClr val="00B0F0"/>
                </a:solidFill>
                <a:sym typeface="Wingdings" pitchFamily="2" charset="2"/>
              </a:rPr>
              <a:t>Method 3: copy your public key to the clipboard, SSH to the system, then use output redirection to dump your key</a:t>
            </a:r>
          </a:p>
          <a:p>
            <a:pPr lvl="2"/>
            <a:r>
              <a:rPr lang="en-US" dirty="0" smtClean="0">
                <a:solidFill>
                  <a:srgbClr val="00B0F0"/>
                </a:solidFill>
                <a:sym typeface="Wingdings" pitchFamily="2" charset="2"/>
              </a:rPr>
              <a:t>ssh to the system, run:</a:t>
            </a:r>
          </a:p>
          <a:p>
            <a:pPr lvl="3"/>
            <a:r>
              <a:rPr lang="en-US" dirty="0" smtClean="0">
                <a:solidFill>
                  <a:srgbClr val="00B0F0"/>
                </a:solidFill>
                <a:sym typeface="Wingdings" pitchFamily="2" charset="2"/>
              </a:rPr>
              <a:t>mkdir ~/.ssh</a:t>
            </a:r>
          </a:p>
          <a:p>
            <a:pPr lvl="3"/>
            <a:r>
              <a:rPr lang="en-US" dirty="0" smtClean="0">
                <a:solidFill>
                  <a:srgbClr val="00B0F0"/>
                </a:solidFill>
                <a:sym typeface="Wingdings" pitchFamily="2" charset="2"/>
              </a:rPr>
              <a:t>echo “[right click  paste]” &gt;&gt; ~/.ssh/authorized_keys</a:t>
            </a:r>
          </a:p>
          <a:p>
            <a:pPr lvl="3"/>
            <a:r>
              <a:rPr lang="en-US" dirty="0" smtClean="0">
                <a:solidFill>
                  <a:srgbClr val="00B0F0"/>
                </a:solidFill>
                <a:sym typeface="Wingdings" pitchFamily="2" charset="2"/>
              </a:rPr>
              <a:t>chown –R [user]:[group] ~/.ssh</a:t>
            </a:r>
          </a:p>
          <a:p>
            <a:pPr lvl="3"/>
            <a:r>
              <a:rPr lang="en-US" dirty="0" smtClean="0">
                <a:solidFill>
                  <a:srgbClr val="00B0F0"/>
                </a:solidFill>
                <a:sym typeface="Wingdings" pitchFamily="2" charset="2"/>
              </a:rPr>
              <a:t>chmod 700 ~/.ssh</a:t>
            </a:r>
          </a:p>
          <a:p>
            <a:pPr lvl="3"/>
            <a:r>
              <a:rPr lang="en-US" dirty="0" smtClean="0">
                <a:solidFill>
                  <a:srgbClr val="00B0F0"/>
                </a:solidFill>
                <a:sym typeface="Wingdings" pitchFamily="2" charset="2"/>
              </a:rPr>
              <a:t>chmod 600 ~/.ssh/authorized_keys</a:t>
            </a:r>
          </a:p>
          <a:p>
            <a:pPr lvl="3"/>
            <a:r>
              <a:rPr lang="en-US" dirty="0" smtClean="0">
                <a:solidFill>
                  <a:srgbClr val="00B0F0"/>
                </a:solidFill>
                <a:sym typeface="Wingdings" pitchFamily="2" charset="2"/>
              </a:rPr>
              <a:t>Bonus: This method can append additional keys to the authorized_keys file</a:t>
            </a:r>
          </a:p>
        </p:txBody>
      </p:sp>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323</a:t>
            </a:fld>
            <a:endParaRPr lang="en-US"/>
          </a:p>
        </p:txBody>
      </p:sp>
      <p:pic>
        <p:nvPicPr>
          <p:cNvPr id="6" name="Content Placeholder 5" descr="vbox-keyauthtransfer-linuxosx1.png"/>
          <p:cNvPicPr>
            <a:picLocks noGrp="1" noChangeAspect="1"/>
          </p:cNvPicPr>
          <p:nvPr>
            <p:ph idx="1"/>
          </p:nvPr>
        </p:nvPicPr>
        <p:blipFill>
          <a:blip r:embed="rId2" cstate="print"/>
          <a:stretch>
            <a:fillRect/>
          </a:stretch>
        </p:blipFill>
        <p:spPr>
          <a:xfrm>
            <a:off x="762000" y="1295400"/>
            <a:ext cx="7639443" cy="1816193"/>
          </a:xfrm>
        </p:spPr>
      </p:pic>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324</a:t>
            </a:fld>
            <a:endParaRPr lang="en-US"/>
          </a:p>
        </p:txBody>
      </p:sp>
      <p:pic>
        <p:nvPicPr>
          <p:cNvPr id="6" name="Content Placeholder 5" descr="vbox-keyauthtransfer-linuxosx3.png"/>
          <p:cNvPicPr>
            <a:picLocks noGrp="1" noChangeAspect="1"/>
          </p:cNvPicPr>
          <p:nvPr>
            <p:ph idx="1"/>
          </p:nvPr>
        </p:nvPicPr>
        <p:blipFill>
          <a:blip r:embed="rId2" cstate="print"/>
          <a:stretch>
            <a:fillRect/>
          </a:stretch>
        </p:blipFill>
        <p:spPr>
          <a:xfrm>
            <a:off x="914400" y="1371600"/>
            <a:ext cx="7264773" cy="793791"/>
          </a:xfrm>
        </p:spPr>
      </p:pic>
      <p:pic>
        <p:nvPicPr>
          <p:cNvPr id="7" name="Picture 6" descr="vbox-keyauthtransfer-linuxosx4.png"/>
          <p:cNvPicPr>
            <a:picLocks noChangeAspect="1"/>
          </p:cNvPicPr>
          <p:nvPr/>
        </p:nvPicPr>
        <p:blipFill>
          <a:blip r:embed="rId3" cstate="print"/>
          <a:stretch>
            <a:fillRect/>
          </a:stretch>
        </p:blipFill>
        <p:spPr>
          <a:xfrm>
            <a:off x="2057400" y="2438400"/>
            <a:ext cx="5067560" cy="514376"/>
          </a:xfrm>
          <a:prstGeom prst="rect">
            <a:avLst/>
          </a:prstGeom>
        </p:spPr>
      </p:pic>
      <p:pic>
        <p:nvPicPr>
          <p:cNvPr id="8" name="Picture 7" descr="vbox-keyauthtransfer-linuxosx5.png"/>
          <p:cNvPicPr>
            <a:picLocks noChangeAspect="1"/>
          </p:cNvPicPr>
          <p:nvPr/>
        </p:nvPicPr>
        <p:blipFill>
          <a:blip r:embed="rId4" cstate="print"/>
          <a:stretch>
            <a:fillRect/>
          </a:stretch>
        </p:blipFill>
        <p:spPr>
          <a:xfrm>
            <a:off x="1066800" y="3124200"/>
            <a:ext cx="6953607" cy="2317869"/>
          </a:xfrm>
          <a:prstGeom prst="rect">
            <a:avLst/>
          </a:prstGeom>
        </p:spPr>
      </p:pic>
      <p:cxnSp>
        <p:nvCxnSpPr>
          <p:cNvPr id="10" name="Straight Arrow Connector 9"/>
          <p:cNvCxnSpPr/>
          <p:nvPr/>
        </p:nvCxnSpPr>
        <p:spPr>
          <a:xfrm>
            <a:off x="3962400" y="21336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962400" y="28956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3</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325</a:t>
            </a:fld>
            <a:endParaRPr lang="en-US"/>
          </a:p>
        </p:txBody>
      </p:sp>
      <p:pic>
        <p:nvPicPr>
          <p:cNvPr id="6" name="Content Placeholder 5" descr="vbox-keyauthtransfer-linuxosx7.png"/>
          <p:cNvPicPr>
            <a:picLocks noGrp="1" noChangeAspect="1"/>
          </p:cNvPicPr>
          <p:nvPr>
            <p:ph idx="1"/>
          </p:nvPr>
        </p:nvPicPr>
        <p:blipFill>
          <a:blip r:embed="rId2" cstate="print"/>
          <a:stretch>
            <a:fillRect/>
          </a:stretch>
        </p:blipFill>
        <p:spPr>
          <a:xfrm>
            <a:off x="762000" y="1066800"/>
            <a:ext cx="7633092" cy="2730640"/>
          </a:xfrm>
        </p:spPr>
      </p:pic>
      <p:pic>
        <p:nvPicPr>
          <p:cNvPr id="7" name="Picture 6" descr="vbox-keyauthtransfer-linuxosx8.png"/>
          <p:cNvPicPr>
            <a:picLocks noChangeAspect="1"/>
          </p:cNvPicPr>
          <p:nvPr/>
        </p:nvPicPr>
        <p:blipFill>
          <a:blip r:embed="rId3" cstate="print"/>
          <a:stretch>
            <a:fillRect/>
          </a:stretch>
        </p:blipFill>
        <p:spPr>
          <a:xfrm>
            <a:off x="762000" y="3886200"/>
            <a:ext cx="4534133" cy="565179"/>
          </a:xfrm>
          <a:prstGeom prst="rect">
            <a:avLst/>
          </a:prstGeom>
        </p:spPr>
      </p:pic>
      <p:pic>
        <p:nvPicPr>
          <p:cNvPr id="8" name="Picture 7" descr="vbox-keyauthtransfer-linuxosx9.png"/>
          <p:cNvPicPr>
            <a:picLocks noChangeAspect="1"/>
          </p:cNvPicPr>
          <p:nvPr/>
        </p:nvPicPr>
        <p:blipFill>
          <a:blip r:embed="rId4" cstate="print"/>
          <a:stretch>
            <a:fillRect/>
          </a:stretch>
        </p:blipFill>
        <p:spPr>
          <a:xfrm>
            <a:off x="762000" y="4419600"/>
            <a:ext cx="7677545" cy="1765391"/>
          </a:xfrm>
          <a:prstGeom prst="rect">
            <a:avLst/>
          </a:prstGeom>
        </p:spPr>
      </p:pic>
      <p:cxnSp>
        <p:nvCxnSpPr>
          <p:cNvPr id="9" name="Straight Arrow Connector 8"/>
          <p:cNvCxnSpPr/>
          <p:nvPr/>
        </p:nvCxnSpPr>
        <p:spPr>
          <a:xfrm>
            <a:off x="2667000" y="3733800"/>
            <a:ext cx="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Testing key-based auth</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326</a:t>
            </a:fld>
            <a:endParaRPr lang="en-US"/>
          </a:p>
        </p:txBody>
      </p:sp>
      <p:sp>
        <p:nvSpPr>
          <p:cNvPr id="12" name="Content Placeholder 11"/>
          <p:cNvSpPr>
            <a:spLocks noGrp="1"/>
          </p:cNvSpPr>
          <p:nvPr>
            <p:ph idx="1"/>
          </p:nvPr>
        </p:nvSpPr>
        <p:spPr>
          <a:xfrm>
            <a:off x="457200" y="1219200"/>
            <a:ext cx="8229600" cy="5334000"/>
          </a:xfrm>
        </p:spPr>
        <p:txBody>
          <a:bodyPr>
            <a:normAutofit fontScale="92500" lnSpcReduction="10000"/>
          </a:bodyPr>
          <a:lstStyle/>
          <a:p>
            <a:r>
              <a:rPr lang="en-US" dirty="0" smtClean="0">
                <a:solidFill>
                  <a:srgbClr val="00B0F0"/>
                </a:solidFill>
                <a:sym typeface="Wingdings" pitchFamily="2" charset="2"/>
              </a:rPr>
              <a:t>After transferring your key to IPS and SIEM, test your SSH aliases</a:t>
            </a:r>
          </a:p>
          <a:p>
            <a:pPr lvl="1"/>
            <a:r>
              <a:rPr lang="en-US" dirty="0" smtClean="0">
                <a:solidFill>
                  <a:srgbClr val="00B0F0"/>
                </a:solidFill>
                <a:sym typeface="Wingdings" pitchFamily="2" charset="2"/>
              </a:rPr>
              <a:t>If you didn’t password protect your private key, should connect with no password prompt</a:t>
            </a:r>
          </a:p>
          <a:p>
            <a:pPr lvl="2"/>
            <a:r>
              <a:rPr lang="en-US" dirty="0" smtClean="0">
                <a:solidFill>
                  <a:srgbClr val="00B0F0"/>
                </a:solidFill>
                <a:sym typeface="Wingdings" pitchFamily="2" charset="2"/>
              </a:rPr>
              <a:t>If you’re still getting prompted for a password, something is wrong. Go back through the previous slides, take your time and try again.</a:t>
            </a:r>
          </a:p>
          <a:p>
            <a:pPr lvl="1"/>
            <a:r>
              <a:rPr lang="en-US" dirty="0" smtClean="0">
                <a:solidFill>
                  <a:srgbClr val="00B0F0"/>
                </a:solidFill>
                <a:sym typeface="Wingdings" pitchFamily="2" charset="2"/>
              </a:rPr>
              <a:t>If you did password protect your private key, you’ll be prompted for the password to your SSH key</a:t>
            </a:r>
          </a:p>
          <a:p>
            <a:r>
              <a:rPr lang="en-US" dirty="0" smtClean="0">
                <a:solidFill>
                  <a:srgbClr val="00B0F0"/>
                </a:solidFill>
                <a:sym typeface="Wingdings" pitchFamily="2" charset="2"/>
              </a:rPr>
              <a:t>Fun fact: SSH keys work for the scp command as well</a:t>
            </a:r>
          </a:p>
          <a:p>
            <a:pPr lvl="1"/>
            <a:r>
              <a:rPr lang="en-US" dirty="0" smtClean="0">
                <a:solidFill>
                  <a:srgbClr val="00B0F0"/>
                </a:solidFill>
                <a:sym typeface="Wingdings" pitchFamily="2" charset="2"/>
              </a:rPr>
              <a:t>This means passwordless SCP transfers</a:t>
            </a:r>
          </a:p>
          <a:p>
            <a:pPr lvl="2"/>
            <a:r>
              <a:rPr lang="en-US" dirty="0" smtClean="0">
                <a:solidFill>
                  <a:srgbClr val="00B0F0"/>
                </a:solidFill>
                <a:sym typeface="Wingdings" pitchFamily="2" charset="2"/>
              </a:rPr>
              <a:t>This will come in handy in the coming sections.</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Testing key-based auth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327</a:t>
            </a:fld>
            <a:endParaRPr lang="en-US"/>
          </a:p>
        </p:txBody>
      </p:sp>
      <p:pic>
        <p:nvPicPr>
          <p:cNvPr id="8" name="Content Placeholder 7" descr="vbox-keyauthtransfer-linuxosx10.png"/>
          <p:cNvPicPr>
            <a:picLocks noGrp="1" noChangeAspect="1"/>
          </p:cNvPicPr>
          <p:nvPr>
            <p:ph idx="1"/>
          </p:nvPr>
        </p:nvPicPr>
        <p:blipFill>
          <a:blip r:embed="rId2" cstate="print"/>
          <a:stretch>
            <a:fillRect/>
          </a:stretch>
        </p:blipFill>
        <p:spPr>
          <a:xfrm>
            <a:off x="2133600" y="1447800"/>
            <a:ext cx="4483330" cy="298465"/>
          </a:xfrm>
        </p:spPr>
      </p:pic>
      <p:pic>
        <p:nvPicPr>
          <p:cNvPr id="9" name="Picture 8" descr="vbox-keyauthtransfer-linuxosx11.png"/>
          <p:cNvPicPr>
            <a:picLocks noChangeAspect="1"/>
          </p:cNvPicPr>
          <p:nvPr/>
        </p:nvPicPr>
        <p:blipFill>
          <a:blip r:embed="rId3" cstate="print"/>
          <a:stretch>
            <a:fillRect/>
          </a:stretch>
        </p:blipFill>
        <p:spPr>
          <a:xfrm>
            <a:off x="2133600" y="1905000"/>
            <a:ext cx="4546834" cy="323867"/>
          </a:xfrm>
          <a:prstGeom prst="rect">
            <a:avLst/>
          </a:prstGeom>
        </p:spPr>
      </p:pic>
      <p:pic>
        <p:nvPicPr>
          <p:cNvPr id="10" name="Picture 9" descr="vbox-keyauthtransfer-linuxosx12.png"/>
          <p:cNvPicPr>
            <a:picLocks noChangeAspect="1"/>
          </p:cNvPicPr>
          <p:nvPr/>
        </p:nvPicPr>
        <p:blipFill>
          <a:blip r:embed="rId4" cstate="print"/>
          <a:stretch>
            <a:fillRect/>
          </a:stretch>
        </p:blipFill>
        <p:spPr>
          <a:xfrm>
            <a:off x="685800" y="2590800"/>
            <a:ext cx="7575939" cy="323867"/>
          </a:xfrm>
          <a:prstGeom prst="rect">
            <a:avLst/>
          </a:prstGeom>
        </p:spPr>
      </p:pic>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328</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So we created connection profiles for SIEM, IPS /and/ kali, but we haven’t tried to connect to kali</a:t>
            </a:r>
          </a:p>
          <a:p>
            <a:pPr lvl="1"/>
            <a:r>
              <a:rPr lang="en-US" dirty="0" smtClean="0">
                <a:solidFill>
                  <a:srgbClr val="00B0F0"/>
                </a:solidFill>
                <a:sym typeface="Wingdings" pitchFamily="2" charset="2"/>
              </a:rPr>
              <a:t>Why: </a:t>
            </a:r>
          </a:p>
          <a:p>
            <a:pPr lvl="2"/>
            <a:r>
              <a:rPr lang="en-US" dirty="0" smtClean="0">
                <a:solidFill>
                  <a:srgbClr val="00B0F0"/>
                </a:solidFill>
                <a:sym typeface="Wingdings" pitchFamily="2" charset="2"/>
              </a:rPr>
              <a:t>the ssh service is disabled (in spite of being installed)</a:t>
            </a:r>
          </a:p>
          <a:p>
            <a:pPr lvl="2"/>
            <a:r>
              <a:rPr lang="en-US" dirty="0" smtClean="0">
                <a:solidFill>
                  <a:srgbClr val="00B0F0"/>
                </a:solidFill>
                <a:sym typeface="Wingdings" pitchFamily="2" charset="2"/>
              </a:rPr>
              <a:t>/etc/ssh/sshd_config’s PermitRootLogin directive is restricting access as the root user to key-based authentication only</a:t>
            </a:r>
          </a:p>
          <a:p>
            <a:pPr lvl="2"/>
            <a:r>
              <a:rPr lang="en-US" dirty="0" smtClean="0">
                <a:solidFill>
                  <a:srgbClr val="00B0F0"/>
                </a:solidFill>
                <a:sym typeface="Wingdings" pitchFamily="2" charset="2"/>
              </a:rPr>
              <a:t>Seeing as we don’t have our pubkey in the authorized keys file, we’re kinda screwed.</a:t>
            </a:r>
          </a:p>
        </p:txBody>
      </p:sp>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329</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Solution:</a:t>
            </a:r>
          </a:p>
          <a:p>
            <a:pPr lvl="1"/>
            <a:r>
              <a:rPr lang="en-US" dirty="0" smtClean="0">
                <a:solidFill>
                  <a:srgbClr val="00B0F0"/>
                </a:solidFill>
                <a:sym typeface="Wingdings" pitchFamily="2" charset="2"/>
              </a:rPr>
              <a:t>Backup /etc/ssh/sshd_config</a:t>
            </a:r>
          </a:p>
          <a:p>
            <a:pPr lvl="1"/>
            <a:r>
              <a:rPr lang="en-US" dirty="0" smtClean="0">
                <a:solidFill>
                  <a:srgbClr val="00B0F0"/>
                </a:solidFill>
                <a:sym typeface="Wingdings" pitchFamily="2" charset="2"/>
              </a:rPr>
              <a:t>Set PermitRootLogin “yes” temporarily</a:t>
            </a:r>
          </a:p>
          <a:p>
            <a:pPr lvl="1"/>
            <a:r>
              <a:rPr lang="en-US" dirty="0" smtClean="0">
                <a:solidFill>
                  <a:srgbClr val="00B0F0"/>
                </a:solidFill>
                <a:sym typeface="Wingdings" pitchFamily="2" charset="2"/>
              </a:rPr>
              <a:t>Enable the ssh service to start on boot, and start it</a:t>
            </a:r>
          </a:p>
          <a:p>
            <a:pPr lvl="1"/>
            <a:r>
              <a:rPr lang="en-US" dirty="0" smtClean="0">
                <a:solidFill>
                  <a:srgbClr val="00B0F0"/>
                </a:solidFill>
                <a:sym typeface="Wingdings" pitchFamily="2" charset="2"/>
              </a:rPr>
              <a:t>Copy our public key to /root/.ssh/authorized_keys (using whatever methods available to you AND with the right file/directory permissions)</a:t>
            </a:r>
          </a:p>
          <a:p>
            <a:pPr lvl="2"/>
            <a:r>
              <a:rPr lang="en-US" dirty="0" smtClean="0">
                <a:solidFill>
                  <a:srgbClr val="00B0F0"/>
                </a:solidFill>
                <a:sym typeface="Wingdings" pitchFamily="2" charset="2"/>
              </a:rPr>
              <a:t>Note: If you use the copy/paste methods for transferring your key, and right-click to paste isn’t working, trying hitting the Insert (Ins) key</a:t>
            </a:r>
          </a:p>
          <a:p>
            <a:pPr lvl="1"/>
            <a:r>
              <a:rPr lang="en-US" dirty="0" smtClean="0">
                <a:solidFill>
                  <a:srgbClr val="00B0F0"/>
                </a:solidFill>
                <a:sym typeface="Wingdings" pitchFamily="2" charset="2"/>
              </a:rPr>
              <a:t>Confirm key-based SSH works</a:t>
            </a:r>
          </a:p>
          <a:p>
            <a:pPr lvl="1"/>
            <a:r>
              <a:rPr lang="en-US" dirty="0" smtClean="0">
                <a:solidFill>
                  <a:srgbClr val="00B0F0"/>
                </a:solidFill>
                <a:sym typeface="Wingdings" pitchFamily="2" charset="2"/>
              </a:rPr>
              <a:t>Reconfigure the sshd_config PermitRootLogin back to “without-password”</a:t>
            </a:r>
          </a:p>
          <a:p>
            <a:pPr lvl="1"/>
            <a:r>
              <a:rPr lang="en-US" dirty="0" smtClean="0">
                <a:solidFill>
                  <a:srgbClr val="00B0F0"/>
                </a:solidFill>
                <a:sym typeface="Wingdings" pitchFamily="2" charset="2"/>
              </a:rPr>
              <a:t>Restart SSH service</a:t>
            </a:r>
          </a:p>
          <a:p>
            <a:pPr lvl="1"/>
            <a:r>
              <a:rPr lang="en-US" dirty="0" smtClean="0">
                <a:solidFill>
                  <a:srgbClr val="00B0F0"/>
                </a:solidFill>
                <a:sym typeface="Wingdings" pitchFamily="2" charset="2"/>
              </a:rPr>
              <a:t>mRemoteNG users: Remove the root user’s password from the kali connection profile then File  Save connection file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A quick note before we continue..</a:t>
            </a:r>
            <a:endParaRPr lang="en-US" dirty="0">
              <a:solidFill>
                <a:srgbClr val="00B0F0"/>
              </a:solidFill>
            </a:endParaRPr>
          </a:p>
        </p:txBody>
      </p:sp>
      <p:sp>
        <p:nvSpPr>
          <p:cNvPr id="7" name="Content Placeholder 6"/>
          <p:cNvSpPr>
            <a:spLocks noGrp="1"/>
          </p:cNvSpPr>
          <p:nvPr>
            <p:ph idx="1"/>
          </p:nvPr>
        </p:nvSpPr>
        <p:spPr/>
        <p:txBody>
          <a:bodyPr/>
          <a:lstStyle/>
          <a:p>
            <a:r>
              <a:rPr lang="en-US" sz="3000" dirty="0" smtClean="0">
                <a:solidFill>
                  <a:srgbClr val="00B0F0"/>
                </a:solidFill>
              </a:rPr>
              <a:t>I will guide you through the initial installation process on Windows, Linux, and OSX</a:t>
            </a:r>
            <a:endParaRPr lang="en-US" sz="2900" dirty="0" smtClean="0">
              <a:solidFill>
                <a:srgbClr val="00B0F0"/>
              </a:solidFill>
            </a:endParaRPr>
          </a:p>
          <a:p>
            <a:pPr lvl="1"/>
            <a:r>
              <a:rPr lang="en-US" sz="2600" dirty="0" smtClean="0">
                <a:solidFill>
                  <a:srgbClr val="00B0F0"/>
                </a:solidFill>
              </a:rPr>
              <a:t>Most demonstrations will be done using vbox on Windows</a:t>
            </a:r>
          </a:p>
          <a:p>
            <a:pPr lvl="2"/>
            <a:r>
              <a:rPr lang="en-US" sz="2200" dirty="0" smtClean="0">
                <a:solidFill>
                  <a:srgbClr val="00B0F0"/>
                </a:solidFill>
              </a:rPr>
              <a:t>Host OS shouldn’t matter terribly much until we do routing and remote access (Chapter 11) </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a:t>
            </a:fld>
            <a:endParaRPr 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330</a:t>
            </a:fld>
            <a:endParaRPr lang="en-US"/>
          </a:p>
        </p:txBody>
      </p:sp>
      <p:pic>
        <p:nvPicPr>
          <p:cNvPr id="6" name="Content Placeholder 5" descr="vbox-kali-enablessh1.png"/>
          <p:cNvPicPr>
            <a:picLocks noGrp="1" noChangeAspect="1"/>
          </p:cNvPicPr>
          <p:nvPr>
            <p:ph idx="1"/>
          </p:nvPr>
        </p:nvPicPr>
        <p:blipFill>
          <a:blip r:embed="rId2" cstate="print"/>
          <a:stretch>
            <a:fillRect/>
          </a:stretch>
        </p:blipFill>
        <p:spPr>
          <a:xfrm>
            <a:off x="2438400" y="1219200"/>
            <a:ext cx="3753043" cy="254013"/>
          </a:xfrm>
        </p:spPr>
      </p:pic>
      <p:pic>
        <p:nvPicPr>
          <p:cNvPr id="7" name="Picture 6" descr="vbox-kali-enablessh2.png"/>
          <p:cNvPicPr>
            <a:picLocks noChangeAspect="1"/>
          </p:cNvPicPr>
          <p:nvPr/>
        </p:nvPicPr>
        <p:blipFill>
          <a:blip r:embed="rId3" cstate="print"/>
          <a:stretch>
            <a:fillRect/>
          </a:stretch>
        </p:blipFill>
        <p:spPr>
          <a:xfrm>
            <a:off x="2971800" y="1828800"/>
            <a:ext cx="2235315" cy="139707"/>
          </a:xfrm>
          <a:prstGeom prst="rect">
            <a:avLst/>
          </a:prstGeom>
        </p:spPr>
      </p:pic>
      <p:pic>
        <p:nvPicPr>
          <p:cNvPr id="8" name="Picture 7" descr="vbox-kali-enablessh3.png"/>
          <p:cNvPicPr>
            <a:picLocks noChangeAspect="1"/>
          </p:cNvPicPr>
          <p:nvPr/>
        </p:nvPicPr>
        <p:blipFill>
          <a:blip r:embed="rId4" cstate="print"/>
          <a:stretch>
            <a:fillRect/>
          </a:stretch>
        </p:blipFill>
        <p:spPr>
          <a:xfrm>
            <a:off x="3352800" y="2286000"/>
            <a:ext cx="1517728" cy="127007"/>
          </a:xfrm>
          <a:prstGeom prst="rect">
            <a:avLst/>
          </a:prstGeom>
        </p:spPr>
      </p:pic>
      <p:pic>
        <p:nvPicPr>
          <p:cNvPr id="9" name="Picture 8" descr="vbox-kali-enablessh4.png"/>
          <p:cNvPicPr>
            <a:picLocks noChangeAspect="1"/>
          </p:cNvPicPr>
          <p:nvPr/>
        </p:nvPicPr>
        <p:blipFill>
          <a:blip r:embed="rId5" cstate="print"/>
          <a:stretch>
            <a:fillRect/>
          </a:stretch>
        </p:blipFill>
        <p:spPr>
          <a:xfrm>
            <a:off x="1828800" y="2819400"/>
            <a:ext cx="4591286" cy="1009702"/>
          </a:xfrm>
          <a:prstGeom prst="rect">
            <a:avLst/>
          </a:prstGeom>
        </p:spPr>
      </p:pic>
      <p:pic>
        <p:nvPicPr>
          <p:cNvPr id="10" name="Picture 9" descr="vbox-kali-enablessh5.png"/>
          <p:cNvPicPr>
            <a:picLocks noChangeAspect="1"/>
          </p:cNvPicPr>
          <p:nvPr/>
        </p:nvPicPr>
        <p:blipFill>
          <a:blip r:embed="rId6" cstate="print"/>
          <a:stretch>
            <a:fillRect/>
          </a:stretch>
        </p:blipFill>
        <p:spPr>
          <a:xfrm>
            <a:off x="2209800" y="4191000"/>
            <a:ext cx="4057859" cy="1168460"/>
          </a:xfrm>
          <a:prstGeom prst="rect">
            <a:avLst/>
          </a:prstGeom>
        </p:spPr>
      </p:pic>
      <p:cxnSp>
        <p:nvCxnSpPr>
          <p:cNvPr id="13" name="Straight Arrow Connector 12"/>
          <p:cNvCxnSpPr/>
          <p:nvPr/>
        </p:nvCxnSpPr>
        <p:spPr>
          <a:xfrm>
            <a:off x="3962400" y="14478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62400" y="19812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62400" y="24384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62400" y="38100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331</a:t>
            </a:fld>
            <a:endParaRPr lang="en-US"/>
          </a:p>
        </p:txBody>
      </p:sp>
      <p:pic>
        <p:nvPicPr>
          <p:cNvPr id="16" name="Content Placeholder 15" descr="vbox-kali-enablessh6.png"/>
          <p:cNvPicPr>
            <a:picLocks noGrp="1" noChangeAspect="1"/>
          </p:cNvPicPr>
          <p:nvPr>
            <p:ph idx="1"/>
          </p:nvPr>
        </p:nvPicPr>
        <p:blipFill>
          <a:blip r:embed="rId2" cstate="print"/>
          <a:stretch>
            <a:fillRect/>
          </a:stretch>
        </p:blipFill>
        <p:spPr>
          <a:xfrm>
            <a:off x="838200" y="1371600"/>
            <a:ext cx="7493385" cy="1854295"/>
          </a:xfrm>
        </p:spPr>
      </p:pic>
      <p:pic>
        <p:nvPicPr>
          <p:cNvPr id="17" name="Picture 16" descr="vbox-kali-enablessh7.png"/>
          <p:cNvPicPr>
            <a:picLocks noChangeAspect="1"/>
          </p:cNvPicPr>
          <p:nvPr/>
        </p:nvPicPr>
        <p:blipFill>
          <a:blip r:embed="rId3" cstate="print"/>
          <a:stretch>
            <a:fillRect/>
          </a:stretch>
        </p:blipFill>
        <p:spPr>
          <a:xfrm>
            <a:off x="2590800" y="3810000"/>
            <a:ext cx="4000706" cy="1282766"/>
          </a:xfrm>
          <a:prstGeom prst="rect">
            <a:avLst/>
          </a:prstGeom>
        </p:spPr>
      </p:pic>
      <p:cxnSp>
        <p:nvCxnSpPr>
          <p:cNvPr id="18" name="Straight Arrow Connector 17"/>
          <p:cNvCxnSpPr/>
          <p:nvPr/>
        </p:nvCxnSpPr>
        <p:spPr>
          <a:xfrm>
            <a:off x="4419600" y="32766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332</a:t>
            </a:fld>
            <a:endParaRPr lang="en-US"/>
          </a:p>
        </p:txBody>
      </p:sp>
      <p:pic>
        <p:nvPicPr>
          <p:cNvPr id="11" name="Content Placeholder 10" descr="vbox-kali-enablessh8.png"/>
          <p:cNvPicPr>
            <a:picLocks noGrp="1" noChangeAspect="1"/>
          </p:cNvPicPr>
          <p:nvPr>
            <p:ph idx="1"/>
          </p:nvPr>
        </p:nvPicPr>
        <p:blipFill>
          <a:blip r:embed="rId2" cstate="print"/>
          <a:stretch>
            <a:fillRect/>
          </a:stretch>
        </p:blipFill>
        <p:spPr>
          <a:xfrm>
            <a:off x="742753" y="2005711"/>
            <a:ext cx="7658494" cy="3714941"/>
          </a:xfrm>
        </p:spPr>
      </p:pic>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Enabling SSH as root to the IPS and SIEM VMs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333</a:t>
            </a:fld>
            <a:endParaRPr lang="en-US"/>
          </a:p>
        </p:txBody>
      </p:sp>
      <p:sp>
        <p:nvSpPr>
          <p:cNvPr id="12" name="Content Placeholder 11"/>
          <p:cNvSpPr>
            <a:spLocks noGrp="1"/>
          </p:cNvSpPr>
          <p:nvPr>
            <p:ph idx="1"/>
          </p:nvPr>
        </p:nvSpPr>
        <p:spPr>
          <a:xfrm>
            <a:off x="457200" y="1371600"/>
            <a:ext cx="8229600" cy="4876800"/>
          </a:xfrm>
        </p:spPr>
        <p:txBody>
          <a:bodyPr>
            <a:normAutofit lnSpcReduction="10000"/>
          </a:bodyPr>
          <a:lstStyle/>
          <a:p>
            <a:r>
              <a:rPr lang="en-US" dirty="0" smtClean="0">
                <a:solidFill>
                  <a:srgbClr val="00B0F0"/>
                </a:solidFill>
                <a:sym typeface="Wingdings" pitchFamily="2" charset="2"/>
              </a:rPr>
              <a:t>Remember what we just did with the Kali VM?</a:t>
            </a:r>
          </a:p>
          <a:p>
            <a:pPr lvl="1"/>
            <a:r>
              <a:rPr lang="en-US" dirty="0" smtClean="0">
                <a:solidFill>
                  <a:srgbClr val="00B0F0"/>
                </a:solidFill>
                <a:sym typeface="Wingdings" pitchFamily="2" charset="2"/>
              </a:rPr>
              <a:t>We can do that with the IPS and SIEM VMs, except its even easier to enable SSH as the root user:</a:t>
            </a:r>
          </a:p>
          <a:p>
            <a:pPr lvl="1"/>
            <a:r>
              <a:rPr lang="en-US" dirty="0" smtClean="0">
                <a:solidFill>
                  <a:srgbClr val="00B0F0"/>
                </a:solidFill>
                <a:sym typeface="Wingdings" pitchFamily="2" charset="2"/>
              </a:rPr>
              <a:t>SSH in as your regular user account</a:t>
            </a:r>
          </a:p>
          <a:p>
            <a:pPr lvl="1"/>
            <a:r>
              <a:rPr lang="en-US" dirty="0" smtClean="0">
                <a:solidFill>
                  <a:srgbClr val="00B0F0"/>
                </a:solidFill>
                <a:sym typeface="Wingdings" pitchFamily="2" charset="2"/>
              </a:rPr>
              <a:t>sudo su – (become root)</a:t>
            </a:r>
          </a:p>
          <a:p>
            <a:pPr lvl="1"/>
            <a:r>
              <a:rPr lang="en-US" dirty="0" smtClean="0">
                <a:solidFill>
                  <a:srgbClr val="00B0F0"/>
                </a:solidFill>
                <a:sym typeface="Wingdings" pitchFamily="2" charset="2"/>
              </a:rPr>
              <a:t>cp –r /home/[username]/.ssh /root</a:t>
            </a:r>
          </a:p>
          <a:p>
            <a:pPr lvl="1"/>
            <a:r>
              <a:rPr lang="en-US" dirty="0" smtClean="0">
                <a:solidFill>
                  <a:srgbClr val="00B0F0"/>
                </a:solidFill>
                <a:sym typeface="Wingdings" pitchFamily="2" charset="2"/>
              </a:rPr>
              <a:t>chown –R root:root /root/.ssh</a:t>
            </a:r>
          </a:p>
          <a:p>
            <a:pPr lvl="1"/>
            <a:r>
              <a:rPr lang="en-US" dirty="0" smtClean="0">
                <a:solidFill>
                  <a:srgbClr val="00B0F0"/>
                </a:solidFill>
                <a:sym typeface="Wingdings" pitchFamily="2" charset="2"/>
              </a:rPr>
              <a:t>Create new connection aliases and/or mremote/winSCP profiles</a:t>
            </a:r>
          </a:p>
          <a:p>
            <a:pPr lvl="1"/>
            <a:r>
              <a:rPr lang="en-US" dirty="0" smtClean="0">
                <a:solidFill>
                  <a:srgbClr val="00B0F0"/>
                </a:solidFill>
                <a:sym typeface="Wingdings" pitchFamily="2" charset="2"/>
              </a:rPr>
              <a:t>Connect to SIEM and IPS as the root user </a:t>
            </a:r>
          </a:p>
        </p:txBody>
      </p: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Enabling SSH as root to the IPS and SIEM VMs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334</a:t>
            </a:fld>
            <a:endParaRPr lang="en-US"/>
          </a:p>
        </p:txBody>
      </p:sp>
      <p:pic>
        <p:nvPicPr>
          <p:cNvPr id="6" name="Content Placeholder 5" descr="vbox-enablerootssh1.png"/>
          <p:cNvPicPr>
            <a:picLocks noGrp="1" noChangeAspect="1"/>
          </p:cNvPicPr>
          <p:nvPr>
            <p:ph idx="1"/>
          </p:nvPr>
        </p:nvPicPr>
        <p:blipFill>
          <a:blip r:embed="rId2" cstate="print"/>
          <a:stretch>
            <a:fillRect/>
          </a:stretch>
        </p:blipFill>
        <p:spPr>
          <a:xfrm>
            <a:off x="2514600" y="1447800"/>
            <a:ext cx="3854648" cy="1460575"/>
          </a:xfrm>
        </p:spPr>
      </p:pic>
      <p:pic>
        <p:nvPicPr>
          <p:cNvPr id="7" name="Picture 6" descr="vbox-enablerootssh2.png"/>
          <p:cNvPicPr>
            <a:picLocks noChangeAspect="1"/>
          </p:cNvPicPr>
          <p:nvPr/>
        </p:nvPicPr>
        <p:blipFill>
          <a:blip r:embed="rId3" cstate="print"/>
          <a:stretch>
            <a:fillRect/>
          </a:stretch>
        </p:blipFill>
        <p:spPr>
          <a:xfrm>
            <a:off x="1447800" y="3200400"/>
            <a:ext cx="6305874" cy="654084"/>
          </a:xfrm>
          <a:prstGeom prst="rect">
            <a:avLst/>
          </a:prstGeom>
        </p:spPr>
      </p:pic>
      <p:pic>
        <p:nvPicPr>
          <p:cNvPr id="8" name="Picture 7" descr="vbox-enablerootssh3.png"/>
          <p:cNvPicPr>
            <a:picLocks noChangeAspect="1"/>
          </p:cNvPicPr>
          <p:nvPr/>
        </p:nvPicPr>
        <p:blipFill>
          <a:blip r:embed="rId4" cstate="print"/>
          <a:stretch>
            <a:fillRect/>
          </a:stretch>
        </p:blipFill>
        <p:spPr>
          <a:xfrm>
            <a:off x="2590800" y="3962400"/>
            <a:ext cx="3765744" cy="1460575"/>
          </a:xfrm>
          <a:prstGeom prst="rect">
            <a:avLst/>
          </a:prstGeom>
        </p:spPr>
      </p:pic>
      <p:pic>
        <p:nvPicPr>
          <p:cNvPr id="9" name="Picture 8" descr="vbox-enablerootssh4.png"/>
          <p:cNvPicPr>
            <a:picLocks noChangeAspect="1"/>
          </p:cNvPicPr>
          <p:nvPr/>
        </p:nvPicPr>
        <p:blipFill>
          <a:blip r:embed="rId5" cstate="print"/>
          <a:stretch>
            <a:fillRect/>
          </a:stretch>
        </p:blipFill>
        <p:spPr>
          <a:xfrm>
            <a:off x="1447800" y="5715000"/>
            <a:ext cx="6191568" cy="635033"/>
          </a:xfrm>
          <a:prstGeom prst="rect">
            <a:avLst/>
          </a:prstGeom>
        </p:spPr>
      </p:pic>
      <p:cxnSp>
        <p:nvCxnSpPr>
          <p:cNvPr id="10" name="Straight Arrow Connector 9"/>
          <p:cNvCxnSpPr/>
          <p:nvPr/>
        </p:nvCxnSpPr>
        <p:spPr>
          <a:xfrm>
            <a:off x="4191000" y="28956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267200" y="54102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Enabling SSH as root to the IPS and SIEM VMs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335</a:t>
            </a:fld>
            <a:endParaRPr lang="en-US"/>
          </a:p>
        </p:txBody>
      </p:sp>
      <p:pic>
        <p:nvPicPr>
          <p:cNvPr id="6" name="Content Placeholder 5" descr="vbox-enablerootssh5.png"/>
          <p:cNvPicPr>
            <a:picLocks noGrp="1" noChangeAspect="1"/>
          </p:cNvPicPr>
          <p:nvPr>
            <p:ph idx="1"/>
          </p:nvPr>
        </p:nvPicPr>
        <p:blipFill>
          <a:blip r:embed="rId2" cstate="print"/>
          <a:stretch>
            <a:fillRect/>
          </a:stretch>
        </p:blipFill>
        <p:spPr>
          <a:xfrm>
            <a:off x="1219200" y="1524000"/>
            <a:ext cx="1314518" cy="1390721"/>
          </a:xfrm>
        </p:spPr>
      </p:pic>
      <p:pic>
        <p:nvPicPr>
          <p:cNvPr id="7" name="Picture 6" descr="vbox-enablerootssh6.png"/>
          <p:cNvPicPr>
            <a:picLocks noChangeAspect="1"/>
          </p:cNvPicPr>
          <p:nvPr/>
        </p:nvPicPr>
        <p:blipFill>
          <a:blip r:embed="rId3" cstate="print"/>
          <a:stretch>
            <a:fillRect/>
          </a:stretch>
        </p:blipFill>
        <p:spPr>
          <a:xfrm>
            <a:off x="6934200" y="1524000"/>
            <a:ext cx="1308167" cy="1390721"/>
          </a:xfrm>
          <a:prstGeom prst="rect">
            <a:avLst/>
          </a:prstGeom>
        </p:spPr>
      </p:pic>
      <p:pic>
        <p:nvPicPr>
          <p:cNvPr id="8" name="Picture 7" descr="vbox-enablerootssh7.png"/>
          <p:cNvPicPr>
            <a:picLocks noChangeAspect="1"/>
          </p:cNvPicPr>
          <p:nvPr/>
        </p:nvPicPr>
        <p:blipFill>
          <a:blip r:embed="rId4" cstate="print"/>
          <a:stretch>
            <a:fillRect/>
          </a:stretch>
        </p:blipFill>
        <p:spPr>
          <a:xfrm>
            <a:off x="381000" y="3352800"/>
            <a:ext cx="2921150" cy="1155759"/>
          </a:xfrm>
          <a:prstGeom prst="rect">
            <a:avLst/>
          </a:prstGeom>
        </p:spPr>
      </p:pic>
      <p:pic>
        <p:nvPicPr>
          <p:cNvPr id="9" name="Picture 8" descr="vbox-enablerootssh9.png"/>
          <p:cNvPicPr>
            <a:picLocks noChangeAspect="1"/>
          </p:cNvPicPr>
          <p:nvPr/>
        </p:nvPicPr>
        <p:blipFill>
          <a:blip r:embed="rId5" cstate="print"/>
          <a:stretch>
            <a:fillRect/>
          </a:stretch>
        </p:blipFill>
        <p:spPr>
          <a:xfrm>
            <a:off x="6019800" y="3581400"/>
            <a:ext cx="2895749" cy="946199"/>
          </a:xfrm>
          <a:prstGeom prst="rect">
            <a:avLst/>
          </a:prstGeom>
        </p:spPr>
      </p:pic>
      <p:pic>
        <p:nvPicPr>
          <p:cNvPr id="10" name="Picture 9" descr="vbox-enablerootssh8.png"/>
          <p:cNvPicPr>
            <a:picLocks noChangeAspect="1"/>
          </p:cNvPicPr>
          <p:nvPr/>
        </p:nvPicPr>
        <p:blipFill>
          <a:blip r:embed="rId6" cstate="print"/>
          <a:stretch>
            <a:fillRect/>
          </a:stretch>
        </p:blipFill>
        <p:spPr>
          <a:xfrm>
            <a:off x="228600" y="5029200"/>
            <a:ext cx="3479979" cy="590580"/>
          </a:xfrm>
          <a:prstGeom prst="rect">
            <a:avLst/>
          </a:prstGeom>
        </p:spPr>
      </p:pic>
      <p:pic>
        <p:nvPicPr>
          <p:cNvPr id="11" name="Picture 10" descr="vbox-enablerootssh10.png"/>
          <p:cNvPicPr>
            <a:picLocks noChangeAspect="1"/>
          </p:cNvPicPr>
          <p:nvPr/>
        </p:nvPicPr>
        <p:blipFill>
          <a:blip r:embed="rId7" cstate="print"/>
          <a:stretch>
            <a:fillRect/>
          </a:stretch>
        </p:blipFill>
        <p:spPr>
          <a:xfrm>
            <a:off x="5562600" y="5029200"/>
            <a:ext cx="3403775" cy="539778"/>
          </a:xfrm>
          <a:prstGeom prst="rect">
            <a:avLst/>
          </a:prstGeom>
        </p:spPr>
      </p:pic>
      <p:cxnSp>
        <p:nvCxnSpPr>
          <p:cNvPr id="13" name="Straight Arrow Connector 12"/>
          <p:cNvCxnSpPr/>
          <p:nvPr/>
        </p:nvCxnSpPr>
        <p:spPr>
          <a:xfrm>
            <a:off x="1828800" y="28956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43800" y="28956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543800" y="45720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828800" y="44958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17" descr="vbox-enablerootssh11.png"/>
          <p:cNvPicPr>
            <a:picLocks noChangeAspect="1"/>
          </p:cNvPicPr>
          <p:nvPr/>
        </p:nvPicPr>
        <p:blipFill>
          <a:blip r:embed="rId8" cstate="print"/>
          <a:stretch>
            <a:fillRect/>
          </a:stretch>
        </p:blipFill>
        <p:spPr>
          <a:xfrm>
            <a:off x="5130594" y="5715000"/>
            <a:ext cx="4013406" cy="635033"/>
          </a:xfrm>
          <a:prstGeom prst="rect">
            <a:avLst/>
          </a:prstGeom>
        </p:spPr>
      </p:pic>
      <p:pic>
        <p:nvPicPr>
          <p:cNvPr id="19" name="Picture 18" descr="vbox-enablerootssh12.png"/>
          <p:cNvPicPr>
            <a:picLocks noChangeAspect="1"/>
          </p:cNvPicPr>
          <p:nvPr/>
        </p:nvPicPr>
        <p:blipFill>
          <a:blip r:embed="rId9" cstate="print"/>
          <a:stretch>
            <a:fillRect/>
          </a:stretch>
        </p:blipFill>
        <p:spPr>
          <a:xfrm>
            <a:off x="152400" y="5715000"/>
            <a:ext cx="4045158" cy="647733"/>
          </a:xfrm>
          <a:prstGeom prst="rect">
            <a:avLst/>
          </a:prstGeom>
        </p:spPr>
      </p:pic>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Enabling SSH as root to the IPS and SIEM VMs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336</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Warning: a lot of people say that enabling SSH/SCP as the root user is bad practice and in bad form</a:t>
            </a:r>
          </a:p>
          <a:p>
            <a:pPr lvl="1"/>
            <a:r>
              <a:rPr lang="en-US" dirty="0" smtClean="0">
                <a:solidFill>
                  <a:srgbClr val="00B0F0"/>
                </a:solidFill>
                <a:sym typeface="Wingdings" pitchFamily="2" charset="2"/>
              </a:rPr>
              <a:t>But it </a:t>
            </a:r>
            <a:r>
              <a:rPr lang="en-US" i="1" u="sng" dirty="0" smtClean="0">
                <a:solidFill>
                  <a:srgbClr val="00B0F0"/>
                </a:solidFill>
                <a:sym typeface="Wingdings" pitchFamily="2" charset="2"/>
              </a:rPr>
              <a:t>is</a:t>
            </a:r>
            <a:r>
              <a:rPr lang="en-US" dirty="0" smtClean="0">
                <a:solidFill>
                  <a:srgbClr val="00B0F0"/>
                </a:solidFill>
                <a:sym typeface="Wingdings" pitchFamily="2" charset="2"/>
              </a:rPr>
              <a:t> extremely convenient</a:t>
            </a:r>
          </a:p>
          <a:p>
            <a:pPr lvl="1"/>
            <a:r>
              <a:rPr lang="en-US" dirty="0" smtClean="0">
                <a:solidFill>
                  <a:srgbClr val="00B0F0"/>
                </a:solidFill>
                <a:sym typeface="Wingdings" pitchFamily="2" charset="2"/>
              </a:rPr>
              <a:t>Things to think about: </a:t>
            </a:r>
          </a:p>
          <a:p>
            <a:pPr lvl="2"/>
            <a:r>
              <a:rPr lang="en-US" dirty="0" smtClean="0">
                <a:solidFill>
                  <a:srgbClr val="00B0F0"/>
                </a:solidFill>
                <a:sym typeface="Wingdings" pitchFamily="2" charset="2"/>
              </a:rPr>
              <a:t>If its your home or personal lab environment, its probably fine to enable SSH as root with key-based auth (with or without an encrypted private key)</a:t>
            </a:r>
          </a:p>
          <a:p>
            <a:pPr lvl="2"/>
            <a:r>
              <a:rPr lang="en-US" dirty="0" smtClean="0">
                <a:solidFill>
                  <a:srgbClr val="00B0F0"/>
                </a:solidFill>
                <a:sym typeface="Wingdings" pitchFamily="2" charset="2"/>
              </a:rPr>
              <a:t>If its an enterprise/shared lab environment, make sure your SSH key is password protected if you’re gonna do this</a:t>
            </a:r>
          </a:p>
          <a:p>
            <a:pPr lvl="2"/>
            <a:r>
              <a:rPr lang="en-US" dirty="0" smtClean="0">
                <a:solidFill>
                  <a:srgbClr val="00B0F0"/>
                </a:solidFill>
                <a:sym typeface="Wingdings" pitchFamily="2" charset="2"/>
              </a:rPr>
              <a:t>You should probably not be enable SSH as the root user at all for anything production, or anything that touches production (not only for CYA/typos/change control, but for the express purpose of auditing who became the root user, and when)</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Disabling password authentication over SSH</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337</a:t>
            </a:fld>
            <a:endParaRPr lang="en-US"/>
          </a:p>
        </p:txBody>
      </p:sp>
      <p:sp>
        <p:nvSpPr>
          <p:cNvPr id="12" name="Content Placeholder 11"/>
          <p:cNvSpPr>
            <a:spLocks noGrp="1"/>
          </p:cNvSpPr>
          <p:nvPr>
            <p:ph idx="1"/>
          </p:nvPr>
        </p:nvSpPr>
        <p:spPr>
          <a:xfrm>
            <a:off x="457200" y="1371600"/>
            <a:ext cx="8229600" cy="4876800"/>
          </a:xfrm>
        </p:spPr>
        <p:txBody>
          <a:bodyPr>
            <a:normAutofit lnSpcReduction="10000"/>
          </a:bodyPr>
          <a:lstStyle/>
          <a:p>
            <a:r>
              <a:rPr lang="en-US" dirty="0" smtClean="0">
                <a:solidFill>
                  <a:srgbClr val="00B0F0"/>
                </a:solidFill>
                <a:sym typeface="Wingdings" pitchFamily="2" charset="2"/>
              </a:rPr>
              <a:t>Remember /etc/ssh/sshd_config?</a:t>
            </a:r>
          </a:p>
          <a:p>
            <a:pPr lvl="1"/>
            <a:r>
              <a:rPr lang="en-US" dirty="0" smtClean="0">
                <a:solidFill>
                  <a:srgbClr val="00B0F0"/>
                </a:solidFill>
                <a:sym typeface="Wingdings" pitchFamily="2" charset="2"/>
              </a:rPr>
              <a:t>All sorts of cool config options here.</a:t>
            </a:r>
          </a:p>
          <a:p>
            <a:pPr lvl="1"/>
            <a:r>
              <a:rPr lang="en-US" dirty="0" smtClean="0">
                <a:solidFill>
                  <a:srgbClr val="00B0F0"/>
                </a:solidFill>
                <a:sym typeface="Wingdings" pitchFamily="2" charset="2"/>
              </a:rPr>
              <a:t>One of them controls whether or not your SSH server will accept passwords at all.</a:t>
            </a:r>
          </a:p>
          <a:p>
            <a:pPr lvl="1"/>
            <a:r>
              <a:rPr lang="en-US" dirty="0" smtClean="0">
                <a:solidFill>
                  <a:srgbClr val="00B0F0"/>
                </a:solidFill>
                <a:sym typeface="Wingdings" pitchFamily="2" charset="2"/>
              </a:rPr>
              <a:t>Why: Makes remote access to your VMs over SSH tons more secure</a:t>
            </a:r>
          </a:p>
          <a:p>
            <a:pPr lvl="2"/>
            <a:r>
              <a:rPr lang="en-US" dirty="0" smtClean="0">
                <a:solidFill>
                  <a:srgbClr val="00B0F0"/>
                </a:solidFill>
                <a:sym typeface="Wingdings" pitchFamily="2" charset="2"/>
              </a:rPr>
              <a:t>Anyone who tries to connect without your key (and/or key password, if you did that) gets the boot immediately.</a:t>
            </a:r>
          </a:p>
          <a:p>
            <a:pPr lvl="2"/>
            <a:r>
              <a:rPr lang="en-US" dirty="0" smtClean="0">
                <a:solidFill>
                  <a:srgbClr val="00B0F0"/>
                </a:solidFill>
                <a:sym typeface="Wingdings" pitchFamily="2" charset="2"/>
              </a:rPr>
              <a:t>PermitRootLogin prohibit-password does this for the root user already, but disabling password auth protects your user-level accounts as well.</a:t>
            </a:r>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Disabling password authentication over SSH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338</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Solution:</a:t>
            </a:r>
          </a:p>
          <a:p>
            <a:pPr lvl="1"/>
            <a:r>
              <a:rPr lang="en-US" dirty="0" smtClean="0">
                <a:solidFill>
                  <a:srgbClr val="00B0F0"/>
                </a:solidFill>
                <a:sym typeface="Wingdings" pitchFamily="2" charset="2"/>
              </a:rPr>
              <a:t>Make a backup of /etc/ssh/sshd_config (cp /etc/ssh/sshd_config /etc/ssh/sshd_config_backup)</a:t>
            </a:r>
          </a:p>
          <a:p>
            <a:pPr lvl="1"/>
            <a:r>
              <a:rPr lang="en-US" dirty="0" smtClean="0">
                <a:solidFill>
                  <a:srgbClr val="00B0F0"/>
                </a:solidFill>
                <a:sym typeface="Wingdings" pitchFamily="2" charset="2"/>
              </a:rPr>
              <a:t>Open /etc/ssh/sshd_config</a:t>
            </a:r>
          </a:p>
          <a:p>
            <a:pPr lvl="1"/>
            <a:r>
              <a:rPr lang="en-US" dirty="0" smtClean="0">
                <a:solidFill>
                  <a:srgbClr val="00B0F0"/>
                </a:solidFill>
                <a:sym typeface="Wingdings" pitchFamily="2" charset="2"/>
              </a:rPr>
              <a:t>Find the line “PasswordAuthentication”</a:t>
            </a:r>
          </a:p>
          <a:p>
            <a:pPr lvl="2"/>
            <a:r>
              <a:rPr lang="en-US" dirty="0" smtClean="0">
                <a:solidFill>
                  <a:srgbClr val="00B0F0"/>
                </a:solidFill>
                <a:sym typeface="Wingdings" pitchFamily="2" charset="2"/>
              </a:rPr>
              <a:t>Set that line to “no”</a:t>
            </a:r>
          </a:p>
          <a:p>
            <a:pPr lvl="1"/>
            <a:r>
              <a:rPr lang="en-US" dirty="0" smtClean="0">
                <a:solidFill>
                  <a:srgbClr val="00B0F0"/>
                </a:solidFill>
                <a:sym typeface="Wingdings" pitchFamily="2" charset="2"/>
              </a:rPr>
              <a:t>Save changes</a:t>
            </a:r>
          </a:p>
          <a:p>
            <a:pPr lvl="1"/>
            <a:r>
              <a:rPr lang="en-US" dirty="0" smtClean="0">
                <a:solidFill>
                  <a:srgbClr val="00B0F0"/>
                </a:solidFill>
                <a:sym typeface="Wingdings" pitchFamily="2" charset="2"/>
              </a:rPr>
              <a:t>Restart SSH service</a:t>
            </a:r>
          </a:p>
          <a:p>
            <a:pPr lvl="1"/>
            <a:r>
              <a:rPr lang="en-US" dirty="0" smtClean="0">
                <a:solidFill>
                  <a:srgbClr val="00B0F0"/>
                </a:solidFill>
                <a:sym typeface="Wingdings" pitchFamily="2" charset="2"/>
              </a:rPr>
              <a:t>Test to see if it works </a:t>
            </a:r>
          </a:p>
          <a:p>
            <a:pPr lvl="2"/>
            <a:r>
              <a:rPr lang="en-US" dirty="0" smtClean="0">
                <a:solidFill>
                  <a:srgbClr val="00B0F0"/>
                </a:solidFill>
                <a:sym typeface="Wingdings" pitchFamily="2" charset="2"/>
              </a:rPr>
              <a:t>(tip: leave your current SSH session up, create a new SSH session to test)</a:t>
            </a:r>
          </a:p>
          <a:p>
            <a:pPr lvl="1"/>
            <a:r>
              <a:rPr lang="en-US" dirty="0" smtClean="0">
                <a:solidFill>
                  <a:srgbClr val="00B0F0"/>
                </a:solidFill>
                <a:sym typeface="Wingdings" pitchFamily="2" charset="2"/>
              </a:rPr>
              <a:t>Repeat process until all SSH enabled VMs are reconfigured</a:t>
            </a:r>
          </a:p>
          <a:p>
            <a:pPr lvl="2"/>
            <a:r>
              <a:rPr lang="en-US" dirty="0" smtClean="0">
                <a:solidFill>
                  <a:srgbClr val="00B0F0"/>
                </a:solidFill>
                <a:sym typeface="Wingdings" pitchFamily="2" charset="2"/>
              </a:rPr>
              <a:t>Yes, even the kali VM</a:t>
            </a:r>
          </a:p>
          <a:p>
            <a:pPr lvl="3"/>
            <a:r>
              <a:rPr lang="en-US" dirty="0" smtClean="0">
                <a:solidFill>
                  <a:srgbClr val="00B0F0"/>
                </a:solidFill>
                <a:sym typeface="Wingdings" pitchFamily="2" charset="2"/>
              </a:rPr>
              <a:t>Yes, I’m well aware that PermitRootLogin kinda makes this a moot point. Do it anyhow.</a:t>
            </a:r>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Disabling password authentication over SSH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339</a:t>
            </a:fld>
            <a:endParaRPr lang="en-US"/>
          </a:p>
        </p:txBody>
      </p:sp>
      <p:pic>
        <p:nvPicPr>
          <p:cNvPr id="6" name="Content Placeholder 5" descr="vbox-disable-passwordauth1.png"/>
          <p:cNvPicPr>
            <a:picLocks noGrp="1" noChangeAspect="1"/>
          </p:cNvPicPr>
          <p:nvPr>
            <p:ph idx="1"/>
          </p:nvPr>
        </p:nvPicPr>
        <p:blipFill>
          <a:blip r:embed="rId2" cstate="print"/>
          <a:stretch>
            <a:fillRect/>
          </a:stretch>
        </p:blipFill>
        <p:spPr>
          <a:xfrm>
            <a:off x="2286000" y="1676400"/>
            <a:ext cx="4394426" cy="361969"/>
          </a:xfrm>
        </p:spPr>
      </p:pic>
      <p:pic>
        <p:nvPicPr>
          <p:cNvPr id="7" name="Picture 6" descr="vbox-disable-passwordauth2.png"/>
          <p:cNvPicPr>
            <a:picLocks noChangeAspect="1"/>
          </p:cNvPicPr>
          <p:nvPr/>
        </p:nvPicPr>
        <p:blipFill>
          <a:blip r:embed="rId3" cstate="print"/>
          <a:stretch>
            <a:fillRect/>
          </a:stretch>
        </p:blipFill>
        <p:spPr>
          <a:xfrm>
            <a:off x="3657600" y="2819400"/>
            <a:ext cx="2317869" cy="190510"/>
          </a:xfrm>
          <a:prstGeom prst="rect">
            <a:avLst/>
          </a:prstGeom>
        </p:spPr>
      </p:pic>
      <p:pic>
        <p:nvPicPr>
          <p:cNvPr id="8" name="Picture 7" descr="vbox-disable-passwordauth3.png"/>
          <p:cNvPicPr>
            <a:picLocks noChangeAspect="1"/>
          </p:cNvPicPr>
          <p:nvPr/>
        </p:nvPicPr>
        <p:blipFill>
          <a:blip r:embed="rId4" cstate="print"/>
          <a:stretch>
            <a:fillRect/>
          </a:stretch>
        </p:blipFill>
        <p:spPr>
          <a:xfrm>
            <a:off x="3810000" y="3505200"/>
            <a:ext cx="2095608" cy="171459"/>
          </a:xfrm>
          <a:prstGeom prst="rect">
            <a:avLst/>
          </a:prstGeom>
        </p:spPr>
      </p:pic>
      <p:pic>
        <p:nvPicPr>
          <p:cNvPr id="9" name="Picture 8" descr="vbox-disable-passwordauth4.png"/>
          <p:cNvPicPr>
            <a:picLocks noChangeAspect="1"/>
          </p:cNvPicPr>
          <p:nvPr/>
        </p:nvPicPr>
        <p:blipFill>
          <a:blip r:embed="rId5" cstate="print"/>
          <a:stretch>
            <a:fillRect/>
          </a:stretch>
        </p:blipFill>
        <p:spPr>
          <a:xfrm>
            <a:off x="1676400" y="4800600"/>
            <a:ext cx="3194214" cy="342918"/>
          </a:xfrm>
          <a:prstGeom prst="rect">
            <a:avLst/>
          </a:prstGeom>
        </p:spPr>
      </p:pic>
      <p:pic>
        <p:nvPicPr>
          <p:cNvPr id="10" name="Picture 9" descr="vbox-disable-passwordauth5.png"/>
          <p:cNvPicPr>
            <a:picLocks noChangeAspect="1"/>
          </p:cNvPicPr>
          <p:nvPr/>
        </p:nvPicPr>
        <p:blipFill>
          <a:blip r:embed="rId6" cstate="print"/>
          <a:stretch>
            <a:fillRect/>
          </a:stretch>
        </p:blipFill>
        <p:spPr>
          <a:xfrm>
            <a:off x="5638800" y="4724400"/>
            <a:ext cx="2355971" cy="577880"/>
          </a:xfrm>
          <a:prstGeom prst="rect">
            <a:avLst/>
          </a:prstGeom>
        </p:spPr>
      </p:pic>
      <p:cxnSp>
        <p:nvCxnSpPr>
          <p:cNvPr id="11" name="Straight Arrow Connector 10"/>
          <p:cNvCxnSpPr/>
          <p:nvPr/>
        </p:nvCxnSpPr>
        <p:spPr>
          <a:xfrm>
            <a:off x="4495800" y="20574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95800" y="30480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276600" y="3657600"/>
            <a:ext cx="990600" cy="1143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181600" y="3657600"/>
            <a:ext cx="83820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Acquiring the Hypervisor</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sz="2900" dirty="0" smtClean="0">
                <a:solidFill>
                  <a:srgbClr val="00B0F0"/>
                </a:solidFill>
              </a:rPr>
              <a:t>Acquire the latest Oracle Virtualbox installation package from https://www.virtualbox.org/wiki/Downloads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a:t>
            </a:fld>
            <a:endParaRPr lang="en-US"/>
          </a:p>
        </p:txBody>
      </p:sp>
      <p:pic>
        <p:nvPicPr>
          <p:cNvPr id="6" name="Picture 5" descr="vbox-download.png"/>
          <p:cNvPicPr>
            <a:picLocks noChangeAspect="1"/>
          </p:cNvPicPr>
          <p:nvPr/>
        </p:nvPicPr>
        <p:blipFill>
          <a:blip r:embed="rId2" cstate="print"/>
          <a:stretch>
            <a:fillRect/>
          </a:stretch>
        </p:blipFill>
        <p:spPr>
          <a:xfrm>
            <a:off x="2514600" y="2971800"/>
            <a:ext cx="4343702" cy="3300085"/>
          </a:xfrm>
          <a:prstGeom prst="rect">
            <a:avLst/>
          </a:prstGeom>
        </p:spPr>
      </p:pic>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rgbClr val="00B0F0"/>
                </a:solidFill>
              </a:rPr>
              <a:t>Chapter 12: Installing Splunk Enterprise on SIEM</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340</a:t>
            </a:fld>
            <a:endParaRPr lang="en-US"/>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Before we continue..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341</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Recommend taking snapshots of all of your VMs.</a:t>
            </a:r>
          </a:p>
          <a:p>
            <a:pPr lvl="1"/>
            <a:r>
              <a:rPr lang="en-US" dirty="0" smtClean="0">
                <a:solidFill>
                  <a:srgbClr val="00B0F0"/>
                </a:solidFill>
                <a:sym typeface="Wingdings" pitchFamily="2" charset="2"/>
              </a:rPr>
              <a:t>We just got done patching them, setting up key-based authentication, and hardening remote access</a:t>
            </a:r>
          </a:p>
          <a:p>
            <a:pPr lvl="1"/>
            <a:r>
              <a:rPr lang="en-US" dirty="0" smtClean="0">
                <a:solidFill>
                  <a:srgbClr val="00B0F0"/>
                </a:solidFill>
                <a:sym typeface="Wingdings" pitchFamily="2" charset="2"/>
              </a:rPr>
              <a:t>This is a really good baseline to have</a:t>
            </a:r>
          </a:p>
          <a:p>
            <a:pPr lvl="1"/>
            <a:r>
              <a:rPr lang="en-US" dirty="0" smtClean="0">
                <a:solidFill>
                  <a:srgbClr val="00B0F0"/>
                </a:solidFill>
                <a:sym typeface="Wingdings" pitchFamily="2" charset="2"/>
              </a:rPr>
              <a:t>We’re about to install software that gets updated pretty frequently. Having a snapshot to revert to pre software installation makes installing new(er) versions much easier.</a:t>
            </a:r>
          </a:p>
        </p:txBody>
      </p:sp>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Enterprise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342</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Splunk: A very powerful log management platform</a:t>
            </a:r>
          </a:p>
          <a:p>
            <a:pPr lvl="1"/>
            <a:r>
              <a:rPr lang="en-US" dirty="0" smtClean="0">
                <a:solidFill>
                  <a:srgbClr val="00B0F0"/>
                </a:solidFill>
                <a:sym typeface="Wingdings" pitchFamily="2" charset="2"/>
              </a:rPr>
              <a:t>Its where we’ll be send our IDS/IPS logs</a:t>
            </a:r>
          </a:p>
          <a:p>
            <a:pPr lvl="1"/>
            <a:r>
              <a:rPr lang="en-US" dirty="0" smtClean="0">
                <a:solidFill>
                  <a:srgbClr val="00B0F0"/>
                </a:solidFill>
                <a:sym typeface="Wingdings" pitchFamily="2" charset="2"/>
              </a:rPr>
              <a:t>Its not freeware, but it /is/ awesome</a:t>
            </a:r>
          </a:p>
          <a:p>
            <a:r>
              <a:rPr lang="en-US" dirty="0" smtClean="0">
                <a:solidFill>
                  <a:srgbClr val="00B0F0"/>
                </a:solidFill>
                <a:sym typeface="Wingdings" pitchFamily="2" charset="2"/>
              </a:rPr>
              <a:t>Splunk Enterprise allows you to log 500MB of data per day for free</a:t>
            </a:r>
          </a:p>
          <a:p>
            <a:pPr lvl="1"/>
            <a:r>
              <a:rPr lang="en-US" dirty="0" smtClean="0">
                <a:solidFill>
                  <a:srgbClr val="00B0F0"/>
                </a:solidFill>
                <a:sym typeface="Wingdings" pitchFamily="2" charset="2"/>
              </a:rPr>
              <a:t>10GB if you get a dev license approved/installed.</a:t>
            </a:r>
          </a:p>
        </p:txBody>
      </p:sp>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343</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You created a splunk.com account, right?</a:t>
            </a:r>
          </a:p>
          <a:p>
            <a:r>
              <a:rPr lang="en-US" dirty="0" smtClean="0">
                <a:solidFill>
                  <a:srgbClr val="00B0F0"/>
                </a:solidFill>
                <a:sym typeface="Wingdings" pitchFamily="2" charset="2"/>
              </a:rPr>
              <a:t>Did you request a splunk dev license? (optional)</a:t>
            </a:r>
          </a:p>
          <a:p>
            <a:r>
              <a:rPr lang="en-US" dirty="0" smtClean="0">
                <a:solidFill>
                  <a:srgbClr val="00B0F0"/>
                </a:solidFill>
                <a:sym typeface="Wingdings" pitchFamily="2" charset="2"/>
              </a:rPr>
              <a:t>Login to splunk.com, download Splunk Enterprise for Linux (x86_64) .deb package</a:t>
            </a:r>
          </a:p>
          <a:p>
            <a:r>
              <a:rPr lang="en-US" dirty="0" smtClean="0">
                <a:solidFill>
                  <a:srgbClr val="00B0F0"/>
                </a:solidFill>
                <a:sym typeface="Wingdings" pitchFamily="2" charset="2"/>
              </a:rPr>
              <a:t>Install Splunk Enterprise (dpkg –i)</a:t>
            </a:r>
          </a:p>
          <a:p>
            <a:r>
              <a:rPr lang="en-US" dirty="0" smtClean="0">
                <a:solidFill>
                  <a:srgbClr val="00B0F0"/>
                </a:solidFill>
                <a:sym typeface="Wingdings" pitchFamily="2" charset="2"/>
              </a:rPr>
              <a:t>Go through install process, configure boot persistence, and HTTPS web UI</a:t>
            </a:r>
          </a:p>
          <a:p>
            <a:r>
              <a:rPr lang="en-US" dirty="0" smtClean="0">
                <a:solidFill>
                  <a:srgbClr val="00B0F0"/>
                </a:solidFill>
                <a:sym typeface="Wingdings" pitchFamily="2" charset="2"/>
              </a:rPr>
              <a:t>Log in to https://172.16.1.3:8000</a:t>
            </a:r>
          </a:p>
          <a:p>
            <a:pPr lvl="1"/>
            <a:r>
              <a:rPr lang="en-US" dirty="0" smtClean="0">
                <a:solidFill>
                  <a:srgbClr val="00B0F0"/>
                </a:solidFill>
                <a:sym typeface="Wingdings" pitchFamily="2" charset="2"/>
              </a:rPr>
              <a:t>Learn how to change your password</a:t>
            </a:r>
          </a:p>
          <a:p>
            <a:pPr lvl="1"/>
            <a:r>
              <a:rPr lang="en-US" dirty="0" smtClean="0">
                <a:solidFill>
                  <a:srgbClr val="00B0F0"/>
                </a:solidFill>
                <a:sym typeface="Wingdings" pitchFamily="2" charset="2"/>
              </a:rPr>
              <a:t>Learn how to change the default HTTPS listener to port 443</a:t>
            </a:r>
          </a:p>
          <a:p>
            <a:pPr lvl="1"/>
            <a:r>
              <a:rPr lang="en-US" dirty="0" smtClean="0">
                <a:solidFill>
                  <a:srgbClr val="00B0F0"/>
                </a:solidFill>
                <a:sym typeface="Wingdings" pitchFamily="2" charset="2"/>
              </a:rPr>
              <a:t>Learn how to apply your developer license (optional)</a:t>
            </a:r>
          </a:p>
          <a:p>
            <a:pPr lvl="1"/>
            <a:r>
              <a:rPr lang="en-US" dirty="0" smtClean="0">
                <a:solidFill>
                  <a:srgbClr val="00B0F0"/>
                </a:solidFill>
                <a:sym typeface="Wingdings" pitchFamily="2" charset="2"/>
              </a:rPr>
              <a:t>Learn how to configure a listener so we can recieve logs from the IPS VM</a:t>
            </a:r>
          </a:p>
        </p:txBody>
      </p: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Splunk.com account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344</a:t>
            </a:fld>
            <a:endParaRPr lang="en-US"/>
          </a:p>
        </p:txBody>
      </p:sp>
      <p:pic>
        <p:nvPicPr>
          <p:cNvPr id="6" name="Content Placeholder 5" descr="vbox-splunkenterirse1.png"/>
          <p:cNvPicPr>
            <a:picLocks noGrp="1" noChangeAspect="1"/>
          </p:cNvPicPr>
          <p:nvPr>
            <p:ph idx="1"/>
          </p:nvPr>
        </p:nvPicPr>
        <p:blipFill>
          <a:blip r:embed="rId2" cstate="print"/>
          <a:stretch>
            <a:fillRect/>
          </a:stretch>
        </p:blipFill>
        <p:spPr>
          <a:xfrm>
            <a:off x="1295400" y="2743200"/>
            <a:ext cx="2133710" cy="603281"/>
          </a:xfrm>
        </p:spPr>
      </p:pic>
      <p:pic>
        <p:nvPicPr>
          <p:cNvPr id="7" name="Picture 6" descr="vbox-splunkenterirse2.png"/>
          <p:cNvPicPr>
            <a:picLocks noChangeAspect="1"/>
          </p:cNvPicPr>
          <p:nvPr/>
        </p:nvPicPr>
        <p:blipFill>
          <a:blip r:embed="rId3" cstate="print"/>
          <a:stretch>
            <a:fillRect/>
          </a:stretch>
        </p:blipFill>
        <p:spPr>
          <a:xfrm>
            <a:off x="5867400" y="1295400"/>
            <a:ext cx="2159111" cy="5124713"/>
          </a:xfrm>
          <a:prstGeom prst="rect">
            <a:avLst/>
          </a:prstGeom>
        </p:spPr>
      </p:pic>
      <p:cxnSp>
        <p:nvCxnSpPr>
          <p:cNvPr id="8" name="Straight Arrow Connector 7"/>
          <p:cNvCxnSpPr/>
          <p:nvPr/>
        </p:nvCxnSpPr>
        <p:spPr>
          <a:xfrm>
            <a:off x="3429000" y="2895600"/>
            <a:ext cx="2438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Splunk.com account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345</a:t>
            </a:fld>
            <a:endParaRPr lang="en-US"/>
          </a:p>
        </p:txBody>
      </p:sp>
      <p:sp>
        <p:nvSpPr>
          <p:cNvPr id="9" name="Content Placeholder 8"/>
          <p:cNvSpPr>
            <a:spLocks noGrp="1"/>
          </p:cNvSpPr>
          <p:nvPr>
            <p:ph idx="1"/>
          </p:nvPr>
        </p:nvSpPr>
        <p:spPr/>
        <p:txBody>
          <a:bodyPr/>
          <a:lstStyle/>
          <a:p>
            <a:r>
              <a:rPr lang="en-US" dirty="0" smtClean="0">
                <a:solidFill>
                  <a:srgbClr val="00B0F0"/>
                </a:solidFill>
              </a:rPr>
              <a:t>You’ll probably get some sort of a confirmation email you have to respond to in order to create your account</a:t>
            </a:r>
          </a:p>
          <a:p>
            <a:r>
              <a:rPr lang="en-US" dirty="0" smtClean="0">
                <a:solidFill>
                  <a:srgbClr val="00B0F0"/>
                </a:solidFill>
              </a:rPr>
              <a:t>Reminder: I recommended downloading and installing a password manager for a reason. Save your creds</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Requesting a developer license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346</a:t>
            </a:fld>
            <a:endParaRPr lang="en-US"/>
          </a:p>
        </p:txBody>
      </p:sp>
      <p:sp>
        <p:nvSpPr>
          <p:cNvPr id="9" name="Content Placeholder 8"/>
          <p:cNvSpPr>
            <a:spLocks noGrp="1"/>
          </p:cNvSpPr>
          <p:nvPr>
            <p:ph idx="1"/>
          </p:nvPr>
        </p:nvSpPr>
        <p:spPr/>
        <p:txBody>
          <a:bodyPr>
            <a:normAutofit fontScale="92500" lnSpcReduction="20000"/>
          </a:bodyPr>
          <a:lstStyle/>
          <a:p>
            <a:r>
              <a:rPr lang="en-US" dirty="0" smtClean="0">
                <a:solidFill>
                  <a:srgbClr val="00B0F0"/>
                </a:solidFill>
              </a:rPr>
              <a:t>Visit https://splunkbase.splunk.com/develop</a:t>
            </a:r>
          </a:p>
          <a:p>
            <a:r>
              <a:rPr lang="en-US" dirty="0" smtClean="0">
                <a:solidFill>
                  <a:srgbClr val="00B0F0"/>
                </a:solidFill>
              </a:rPr>
              <a:t>Log in with your splunk.com account</a:t>
            </a:r>
          </a:p>
          <a:p>
            <a:r>
              <a:rPr lang="en-US" dirty="0" smtClean="0">
                <a:solidFill>
                  <a:srgbClr val="00B0F0"/>
                </a:solidFill>
              </a:rPr>
              <a:t>Click “Request Free Developer License”</a:t>
            </a:r>
          </a:p>
          <a:p>
            <a:pPr lvl="1"/>
            <a:r>
              <a:rPr lang="en-US" dirty="0" smtClean="0">
                <a:solidFill>
                  <a:srgbClr val="00B0F0"/>
                </a:solidFill>
              </a:rPr>
              <a:t>On the next page, click “request your developer license” under 2. Get your developer license</a:t>
            </a:r>
          </a:p>
          <a:p>
            <a:pPr lvl="1"/>
            <a:r>
              <a:rPr lang="en-US" dirty="0" smtClean="0">
                <a:solidFill>
                  <a:srgbClr val="00B0F0"/>
                </a:solidFill>
              </a:rPr>
              <a:t>On the next page, check out the terms of your dev license, click the “I agree to the Terms stated above” checkbox then the big green Agree button</a:t>
            </a:r>
          </a:p>
          <a:p>
            <a:pPr lvl="1"/>
            <a:r>
              <a:rPr lang="en-US" dirty="0" smtClean="0">
                <a:solidFill>
                  <a:srgbClr val="00B0F0"/>
                </a:solidFill>
              </a:rPr>
              <a:t>Request pending</a:t>
            </a:r>
          </a:p>
          <a:p>
            <a:pPr lvl="2"/>
            <a:r>
              <a:rPr lang="en-US" dirty="0" smtClean="0">
                <a:solidFill>
                  <a:srgbClr val="00B0F0"/>
                </a:solidFill>
              </a:rPr>
              <a:t>Usually takes 1-3 business days for splunk to review your request</a:t>
            </a:r>
          </a:p>
          <a:p>
            <a:pPr lvl="2"/>
            <a:r>
              <a:rPr lang="en-US" dirty="0" smtClean="0">
                <a:solidFill>
                  <a:srgbClr val="00B0F0"/>
                </a:solidFill>
              </a:rPr>
              <a:t>This is why I told you to request one before the class.</a:t>
            </a:r>
          </a:p>
        </p:txBody>
      </p:sp>
    </p:spTree>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Requesting a developer license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347</a:t>
            </a:fld>
            <a:endParaRPr lang="en-US"/>
          </a:p>
        </p:txBody>
      </p:sp>
      <p:pic>
        <p:nvPicPr>
          <p:cNvPr id="6" name="Content Placeholder 5" descr="vbox-splunkenterirse6.png"/>
          <p:cNvPicPr>
            <a:picLocks noGrp="1" noChangeAspect="1"/>
          </p:cNvPicPr>
          <p:nvPr>
            <p:ph idx="1"/>
          </p:nvPr>
        </p:nvPicPr>
        <p:blipFill>
          <a:blip r:embed="rId2" cstate="print"/>
          <a:stretch>
            <a:fillRect/>
          </a:stretch>
        </p:blipFill>
        <p:spPr>
          <a:xfrm>
            <a:off x="838200" y="3352800"/>
            <a:ext cx="2038455" cy="1257365"/>
          </a:xfrm>
        </p:spPr>
      </p:pic>
      <p:pic>
        <p:nvPicPr>
          <p:cNvPr id="7" name="Picture 6" descr="vbox-splunkenterirse7.png"/>
          <p:cNvPicPr>
            <a:picLocks noChangeAspect="1"/>
          </p:cNvPicPr>
          <p:nvPr/>
        </p:nvPicPr>
        <p:blipFill>
          <a:blip r:embed="rId3" cstate="print"/>
          <a:stretch>
            <a:fillRect/>
          </a:stretch>
        </p:blipFill>
        <p:spPr>
          <a:xfrm>
            <a:off x="3810000" y="3733800"/>
            <a:ext cx="1962251" cy="482625"/>
          </a:xfrm>
          <a:prstGeom prst="rect">
            <a:avLst/>
          </a:prstGeom>
        </p:spPr>
      </p:pic>
      <p:pic>
        <p:nvPicPr>
          <p:cNvPr id="8" name="Picture 7" descr="vbox-splunkenterirse8.png"/>
          <p:cNvPicPr>
            <a:picLocks noChangeAspect="1"/>
          </p:cNvPicPr>
          <p:nvPr/>
        </p:nvPicPr>
        <p:blipFill>
          <a:blip r:embed="rId4" cstate="print"/>
          <a:stretch>
            <a:fillRect/>
          </a:stretch>
        </p:blipFill>
        <p:spPr>
          <a:xfrm>
            <a:off x="6705600" y="3657600"/>
            <a:ext cx="2330570" cy="628682"/>
          </a:xfrm>
          <a:prstGeom prst="rect">
            <a:avLst/>
          </a:prstGeom>
        </p:spPr>
      </p:pic>
      <p:cxnSp>
        <p:nvCxnSpPr>
          <p:cNvPr id="10" name="Straight Arrow Connector 9"/>
          <p:cNvCxnSpPr/>
          <p:nvPr/>
        </p:nvCxnSpPr>
        <p:spPr>
          <a:xfrm>
            <a:off x="2895600" y="38862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791200" y="38862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Downloading and Installing Splunk Enterprise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348</a:t>
            </a:fld>
            <a:endParaRPr lang="en-US"/>
          </a:p>
        </p:txBody>
      </p:sp>
      <p:sp>
        <p:nvSpPr>
          <p:cNvPr id="9" name="Content Placeholder 8"/>
          <p:cNvSpPr>
            <a:spLocks noGrp="1"/>
          </p:cNvSpPr>
          <p:nvPr>
            <p:ph idx="1"/>
          </p:nvPr>
        </p:nvSpPr>
        <p:spPr/>
        <p:txBody>
          <a:bodyPr>
            <a:normAutofit fontScale="62500" lnSpcReduction="20000"/>
          </a:bodyPr>
          <a:lstStyle/>
          <a:p>
            <a:r>
              <a:rPr lang="en-US" dirty="0" smtClean="0">
                <a:solidFill>
                  <a:srgbClr val="00B0F0"/>
                </a:solidFill>
              </a:rPr>
              <a:t>Go to splunk.com and log in</a:t>
            </a:r>
          </a:p>
          <a:p>
            <a:r>
              <a:rPr lang="en-US" dirty="0" smtClean="0">
                <a:solidFill>
                  <a:srgbClr val="00B0F0"/>
                </a:solidFill>
              </a:rPr>
              <a:t>Scroll to the bottom of the page and click “Splunk Enterprise” under “Free Trials and Downloads”</a:t>
            </a:r>
          </a:p>
          <a:p>
            <a:r>
              <a:rPr lang="en-US" dirty="0" smtClean="0">
                <a:solidFill>
                  <a:srgbClr val="00B0F0"/>
                </a:solidFill>
              </a:rPr>
              <a:t>On the next page, under the section labeled “Choose your Installation Package”, select Linux, 64-bit, 2.6+ kernel Linux distributions, .deb</a:t>
            </a:r>
          </a:p>
          <a:p>
            <a:r>
              <a:rPr lang="en-US" dirty="0" smtClean="0">
                <a:solidFill>
                  <a:srgbClr val="00B0F0"/>
                </a:solidFill>
              </a:rPr>
              <a:t>On the next page, read/submit to the license agreement by clicking the checkbox “I have read, understand and hereby accept the Splunk Software License Agreement” (Even though you clearly haven’t)</a:t>
            </a:r>
          </a:p>
          <a:p>
            <a:r>
              <a:rPr lang="en-US" dirty="0" smtClean="0">
                <a:solidFill>
                  <a:srgbClr val="00B0F0"/>
                </a:solidFill>
              </a:rPr>
              <a:t>The next page opens a dialogue prompt</a:t>
            </a:r>
          </a:p>
          <a:p>
            <a:pPr lvl="1"/>
            <a:r>
              <a:rPr lang="en-US" dirty="0" smtClean="0">
                <a:solidFill>
                  <a:srgbClr val="00B0F0"/>
                </a:solidFill>
              </a:rPr>
              <a:t>Option 1: Download the software to your hypervisor host OS and SCP it over to the SIEM VM</a:t>
            </a:r>
          </a:p>
          <a:p>
            <a:pPr lvl="2"/>
            <a:r>
              <a:rPr lang="en-US" dirty="0" smtClean="0">
                <a:solidFill>
                  <a:srgbClr val="00B0F0"/>
                </a:solidFill>
              </a:rPr>
              <a:t>Note: If you opted to download Splunk Enterprise in Advance, or from the USB drives I provided, You’ll be doing this.</a:t>
            </a:r>
          </a:p>
          <a:p>
            <a:pPr lvl="1"/>
            <a:r>
              <a:rPr lang="en-US" dirty="0" smtClean="0">
                <a:solidFill>
                  <a:srgbClr val="00B0F0"/>
                </a:solidFill>
              </a:rPr>
              <a:t>Option2: Cancel the download prompt and select the option that gives you a wget command to download the software package DIRECTLY to the SIEM vm. Copy the command, open an SSH session to SIEM, paste the command in, and let wget handle all the dirty work.</a:t>
            </a:r>
          </a:p>
        </p:txBody>
      </p: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Downloading and Installing Splunk Enterprise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349</a:t>
            </a:fld>
            <a:endParaRPr lang="en-US"/>
          </a:p>
        </p:txBody>
      </p:sp>
      <p:pic>
        <p:nvPicPr>
          <p:cNvPr id="6" name="Content Placeholder 5" descr="vbox-splunkenterirse9.png"/>
          <p:cNvPicPr>
            <a:picLocks noGrp="1" noChangeAspect="1"/>
          </p:cNvPicPr>
          <p:nvPr>
            <p:ph idx="1"/>
          </p:nvPr>
        </p:nvPicPr>
        <p:blipFill>
          <a:blip r:embed="rId2" cstate="print"/>
          <a:stretch>
            <a:fillRect/>
          </a:stretch>
        </p:blipFill>
        <p:spPr>
          <a:xfrm>
            <a:off x="3810000" y="1600200"/>
            <a:ext cx="1473276" cy="692186"/>
          </a:xfrm>
        </p:spPr>
      </p:pic>
      <p:pic>
        <p:nvPicPr>
          <p:cNvPr id="7" name="Picture 6" descr="vbox-splunkenterirse10.png"/>
          <p:cNvPicPr>
            <a:picLocks noChangeAspect="1"/>
          </p:cNvPicPr>
          <p:nvPr/>
        </p:nvPicPr>
        <p:blipFill>
          <a:blip r:embed="rId3" cstate="print"/>
          <a:stretch>
            <a:fillRect/>
          </a:stretch>
        </p:blipFill>
        <p:spPr>
          <a:xfrm>
            <a:off x="1143000" y="3200400"/>
            <a:ext cx="6826601" cy="387370"/>
          </a:xfrm>
          <a:prstGeom prst="rect">
            <a:avLst/>
          </a:prstGeom>
        </p:spPr>
      </p:pic>
      <p:pic>
        <p:nvPicPr>
          <p:cNvPr id="8" name="Picture 7" descr="vbox-splunkenterirse11.png"/>
          <p:cNvPicPr>
            <a:picLocks noChangeAspect="1"/>
          </p:cNvPicPr>
          <p:nvPr/>
        </p:nvPicPr>
        <p:blipFill>
          <a:blip r:embed="rId4" cstate="print"/>
          <a:stretch>
            <a:fillRect/>
          </a:stretch>
        </p:blipFill>
        <p:spPr>
          <a:xfrm>
            <a:off x="2819400" y="4267200"/>
            <a:ext cx="3492679" cy="584230"/>
          </a:xfrm>
          <a:prstGeom prst="rect">
            <a:avLst/>
          </a:prstGeom>
        </p:spPr>
      </p:pic>
      <p:cxnSp>
        <p:nvCxnSpPr>
          <p:cNvPr id="10" name="Straight Arrow Connector 9"/>
          <p:cNvCxnSpPr/>
          <p:nvPr/>
        </p:nvCxnSpPr>
        <p:spPr>
          <a:xfrm>
            <a:off x="4343400" y="22860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343400" y="35052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Windows</a:t>
            </a:r>
            <a:endParaRPr lang="en-US" dirty="0">
              <a:solidFill>
                <a:srgbClr val="00B0F0"/>
              </a:solidFill>
            </a:endParaRPr>
          </a:p>
        </p:txBody>
      </p:sp>
      <p:sp>
        <p:nvSpPr>
          <p:cNvPr id="3" name="Content Placeholder 2"/>
          <p:cNvSpPr>
            <a:spLocks noGrp="1"/>
          </p:cNvSpPr>
          <p:nvPr>
            <p:ph idx="1"/>
          </p:nvPr>
        </p:nvSpPr>
        <p:spPr/>
        <p:txBody>
          <a:bodyPr>
            <a:normAutofit fontScale="85000" lnSpcReduction="20000"/>
          </a:bodyPr>
          <a:lstStyle/>
          <a:p>
            <a:r>
              <a:rPr lang="en-US" dirty="0" smtClean="0">
                <a:solidFill>
                  <a:srgbClr val="00B0F0"/>
                </a:solidFill>
              </a:rPr>
              <a:t>You will need admin access in order to install vbox</a:t>
            </a:r>
          </a:p>
          <a:p>
            <a:r>
              <a:rPr lang="en-US" dirty="0" smtClean="0">
                <a:solidFill>
                  <a:srgbClr val="00B0F0"/>
                </a:solidFill>
              </a:rPr>
              <a:t>Download Windows installer</a:t>
            </a:r>
          </a:p>
          <a:p>
            <a:r>
              <a:rPr lang="en-US" dirty="0" smtClean="0">
                <a:solidFill>
                  <a:srgbClr val="00B0F0"/>
                </a:solidFill>
              </a:rPr>
              <a:t>Double click to begin installer process</a:t>
            </a:r>
          </a:p>
          <a:p>
            <a:r>
              <a:rPr lang="en-US" dirty="0" smtClean="0">
                <a:solidFill>
                  <a:srgbClr val="00B0F0"/>
                </a:solidFill>
              </a:rPr>
              <a:t>If UAC is enabled, click “yes” to allow vbox to install</a:t>
            </a:r>
          </a:p>
          <a:p>
            <a:r>
              <a:rPr lang="en-US" dirty="0" smtClean="0">
                <a:solidFill>
                  <a:srgbClr val="00B0F0"/>
                </a:solidFill>
              </a:rPr>
              <a:t>Notes/Warnings: </a:t>
            </a:r>
          </a:p>
          <a:p>
            <a:pPr lvl="1"/>
            <a:r>
              <a:rPr lang="en-US" dirty="0" smtClean="0">
                <a:solidFill>
                  <a:srgbClr val="00B0F0"/>
                </a:solidFill>
              </a:rPr>
              <a:t>you may be prompted to install drivers (USB and/or network), select “yes” to install the virtualbox drivers</a:t>
            </a:r>
          </a:p>
          <a:p>
            <a:pPr lvl="1"/>
            <a:r>
              <a:rPr lang="en-US" dirty="0" smtClean="0">
                <a:solidFill>
                  <a:srgbClr val="00B0F0"/>
                </a:solidFill>
              </a:rPr>
              <a:t>Installer warns you that, during installation, network connectivity may be lost temporarily during driver installation</a:t>
            </a:r>
          </a:p>
          <a:p>
            <a:pPr lvl="1"/>
            <a:r>
              <a:rPr lang="en-US" dirty="0" smtClean="0">
                <a:solidFill>
                  <a:srgbClr val="00B0F0"/>
                </a:solidFill>
              </a:rPr>
              <a:t>As with most Windows things, you may need to reboot to finish the installation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a:t>
            </a:fld>
            <a:endParaRPr lang="en-US"/>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350</a:t>
            </a:fld>
            <a:endParaRPr lang="en-US"/>
          </a:p>
        </p:txBody>
      </p:sp>
      <p:pic>
        <p:nvPicPr>
          <p:cNvPr id="10" name="Content Placeholder 9" descr="vbox-splunkenterirse12.png"/>
          <p:cNvPicPr>
            <a:picLocks noGrp="1" noChangeAspect="1"/>
          </p:cNvPicPr>
          <p:nvPr>
            <p:ph idx="1"/>
          </p:nvPr>
        </p:nvPicPr>
        <p:blipFill>
          <a:blip r:embed="rId2" cstate="print"/>
          <a:stretch>
            <a:fillRect/>
          </a:stretch>
        </p:blipFill>
        <p:spPr>
          <a:xfrm>
            <a:off x="2514600" y="1143000"/>
            <a:ext cx="3994355" cy="2838596"/>
          </a:xfrm>
        </p:spPr>
      </p:pic>
      <p:pic>
        <p:nvPicPr>
          <p:cNvPr id="11" name="Picture 10" descr="vbox-splunkenterirse13.png"/>
          <p:cNvPicPr>
            <a:picLocks noChangeAspect="1"/>
          </p:cNvPicPr>
          <p:nvPr/>
        </p:nvPicPr>
        <p:blipFill>
          <a:blip r:embed="rId3" cstate="print"/>
          <a:stretch>
            <a:fillRect/>
          </a:stretch>
        </p:blipFill>
        <p:spPr>
          <a:xfrm>
            <a:off x="2590800" y="4495800"/>
            <a:ext cx="3835597" cy="685835"/>
          </a:xfrm>
          <a:prstGeom prst="rect">
            <a:avLst/>
          </a:prstGeom>
        </p:spPr>
      </p:pic>
      <p:cxnSp>
        <p:nvCxnSpPr>
          <p:cNvPr id="12" name="Straight Arrow Connector 11"/>
          <p:cNvCxnSpPr/>
          <p:nvPr/>
        </p:nvCxnSpPr>
        <p:spPr>
          <a:xfrm>
            <a:off x="4267200" y="3886200"/>
            <a:ext cx="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351</a:t>
            </a:fld>
            <a:endParaRPr lang="en-US"/>
          </a:p>
        </p:txBody>
      </p:sp>
      <p:pic>
        <p:nvPicPr>
          <p:cNvPr id="8" name="Content Placeholder 7" descr="vbox-splunkenterirse14.png"/>
          <p:cNvPicPr>
            <a:picLocks noGrp="1" noChangeAspect="1"/>
          </p:cNvPicPr>
          <p:nvPr>
            <p:ph idx="1"/>
          </p:nvPr>
        </p:nvPicPr>
        <p:blipFill>
          <a:blip r:embed="rId2" cstate="print"/>
          <a:stretch>
            <a:fillRect/>
          </a:stretch>
        </p:blipFill>
        <p:spPr>
          <a:xfrm>
            <a:off x="2133600" y="1371600"/>
            <a:ext cx="4870700" cy="1098606"/>
          </a:xfrm>
        </p:spPr>
      </p:pic>
      <p:pic>
        <p:nvPicPr>
          <p:cNvPr id="9" name="Picture 8" descr="vbox-splunkenterirse15.png"/>
          <p:cNvPicPr>
            <a:picLocks noChangeAspect="1"/>
          </p:cNvPicPr>
          <p:nvPr/>
        </p:nvPicPr>
        <p:blipFill>
          <a:blip r:embed="rId3" cstate="print"/>
          <a:stretch>
            <a:fillRect/>
          </a:stretch>
        </p:blipFill>
        <p:spPr>
          <a:xfrm>
            <a:off x="1244429" y="3314694"/>
            <a:ext cx="6655142" cy="228612"/>
          </a:xfrm>
          <a:prstGeom prst="rect">
            <a:avLst/>
          </a:prstGeom>
        </p:spPr>
      </p:pic>
      <p:pic>
        <p:nvPicPr>
          <p:cNvPr id="12" name="Picture 11" descr="vbox-splunkenterirse17.png"/>
          <p:cNvPicPr>
            <a:picLocks noChangeAspect="1"/>
          </p:cNvPicPr>
          <p:nvPr/>
        </p:nvPicPr>
        <p:blipFill>
          <a:blip r:embed="rId4" cstate="print"/>
          <a:stretch>
            <a:fillRect/>
          </a:stretch>
        </p:blipFill>
        <p:spPr>
          <a:xfrm>
            <a:off x="2057400" y="4038600"/>
            <a:ext cx="5010407" cy="196860"/>
          </a:xfrm>
          <a:prstGeom prst="rect">
            <a:avLst/>
          </a:prstGeom>
        </p:spPr>
      </p:pic>
      <p:cxnSp>
        <p:nvCxnSpPr>
          <p:cNvPr id="13" name="Straight Arrow Connector 12"/>
          <p:cNvCxnSpPr/>
          <p:nvPr/>
        </p:nvCxnSpPr>
        <p:spPr>
          <a:xfrm>
            <a:off x="4191000" y="35052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352</a:t>
            </a:fld>
            <a:endParaRPr lang="en-US"/>
          </a:p>
        </p:txBody>
      </p:sp>
      <p:pic>
        <p:nvPicPr>
          <p:cNvPr id="11" name="Content Placeholder 10" descr="vbox-splunkenterirse18.png"/>
          <p:cNvPicPr>
            <a:picLocks noGrp="1" noChangeAspect="1"/>
          </p:cNvPicPr>
          <p:nvPr>
            <p:ph idx="1"/>
          </p:nvPr>
        </p:nvPicPr>
        <p:blipFill>
          <a:blip r:embed="rId2" cstate="print"/>
          <a:stretch>
            <a:fillRect/>
          </a:stretch>
        </p:blipFill>
        <p:spPr>
          <a:xfrm>
            <a:off x="228600" y="2209800"/>
            <a:ext cx="2794144" cy="615982"/>
          </a:xfrm>
        </p:spPr>
      </p:pic>
      <p:pic>
        <p:nvPicPr>
          <p:cNvPr id="14" name="Picture 13" descr="vbox-splunkenterirse19.png"/>
          <p:cNvPicPr>
            <a:picLocks noChangeAspect="1"/>
          </p:cNvPicPr>
          <p:nvPr/>
        </p:nvPicPr>
        <p:blipFill>
          <a:blip r:embed="rId3" cstate="print"/>
          <a:stretch>
            <a:fillRect/>
          </a:stretch>
        </p:blipFill>
        <p:spPr>
          <a:xfrm>
            <a:off x="6096000" y="1219200"/>
            <a:ext cx="2470277" cy="2597283"/>
          </a:xfrm>
          <a:prstGeom prst="rect">
            <a:avLst/>
          </a:prstGeom>
        </p:spPr>
      </p:pic>
      <p:pic>
        <p:nvPicPr>
          <p:cNvPr id="15" name="Picture 14" descr="vbox-splunkenterirse20.png"/>
          <p:cNvPicPr>
            <a:picLocks noChangeAspect="1"/>
          </p:cNvPicPr>
          <p:nvPr/>
        </p:nvPicPr>
        <p:blipFill>
          <a:blip r:embed="rId4" cstate="print"/>
          <a:stretch>
            <a:fillRect/>
          </a:stretch>
        </p:blipFill>
        <p:spPr>
          <a:xfrm>
            <a:off x="76200" y="4114800"/>
            <a:ext cx="8973011" cy="2146410"/>
          </a:xfrm>
          <a:prstGeom prst="rect">
            <a:avLst/>
          </a:prstGeom>
        </p:spPr>
      </p:pic>
      <p:cxnSp>
        <p:nvCxnSpPr>
          <p:cNvPr id="16" name="Straight Arrow Connector 15"/>
          <p:cNvCxnSpPr>
            <a:endCxn id="14" idx="1"/>
          </p:cNvCxnSpPr>
          <p:nvPr/>
        </p:nvCxnSpPr>
        <p:spPr>
          <a:xfrm>
            <a:off x="3048000" y="2514600"/>
            <a:ext cx="3048000" cy="3242"/>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800600" y="3581400"/>
            <a:ext cx="12954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Downloading and Installing Splunk Enterprise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353</a:t>
            </a:fld>
            <a:endParaRPr lang="en-US"/>
          </a:p>
        </p:txBody>
      </p:sp>
      <p:sp>
        <p:nvSpPr>
          <p:cNvPr id="9" name="Content Placeholder 8"/>
          <p:cNvSpPr>
            <a:spLocks noGrp="1"/>
          </p:cNvSpPr>
          <p:nvPr>
            <p:ph idx="1"/>
          </p:nvPr>
        </p:nvSpPr>
        <p:spPr/>
        <p:txBody>
          <a:bodyPr>
            <a:normAutofit fontScale="70000" lnSpcReduction="20000"/>
          </a:bodyPr>
          <a:lstStyle/>
          <a:p>
            <a:r>
              <a:rPr lang="en-US" dirty="0" smtClean="0">
                <a:solidFill>
                  <a:srgbClr val="00B0F0"/>
                </a:solidFill>
              </a:rPr>
              <a:t>Once downloaded, become root (either via sudo su -, or an SSH session as root) and run dpkg –i /path/to/splunk_enterprise.deb</a:t>
            </a:r>
          </a:p>
          <a:p>
            <a:pPr lvl="1"/>
            <a:r>
              <a:rPr lang="en-US" dirty="0" smtClean="0">
                <a:solidFill>
                  <a:srgbClr val="00B0F0"/>
                </a:solidFill>
              </a:rPr>
              <a:t>Installs to /opt/splunk</a:t>
            </a:r>
          </a:p>
          <a:p>
            <a:r>
              <a:rPr lang="en-US" dirty="0" smtClean="0">
                <a:solidFill>
                  <a:srgbClr val="00B0F0"/>
                </a:solidFill>
              </a:rPr>
              <a:t>Cd /opt/splunk/bin</a:t>
            </a:r>
          </a:p>
          <a:p>
            <a:r>
              <a:rPr lang="en-US" dirty="0" smtClean="0">
                <a:solidFill>
                  <a:srgbClr val="00B0F0"/>
                </a:solidFill>
              </a:rPr>
              <a:t>./splunk start --accept-license</a:t>
            </a:r>
          </a:p>
          <a:p>
            <a:pPr lvl="1"/>
            <a:r>
              <a:rPr lang="en-US" dirty="0" smtClean="0">
                <a:solidFill>
                  <a:srgbClr val="00B0F0"/>
                </a:solidFill>
              </a:rPr>
              <a:t>You’ll be requested to enter a username and password for administering the splunk server.</a:t>
            </a:r>
          </a:p>
          <a:p>
            <a:pPr lvl="2"/>
            <a:r>
              <a:rPr lang="en-US" dirty="0" smtClean="0">
                <a:solidFill>
                  <a:srgbClr val="00B0F0"/>
                </a:solidFill>
              </a:rPr>
              <a:t>Remember to save this password to your password manager</a:t>
            </a:r>
          </a:p>
          <a:p>
            <a:r>
              <a:rPr lang="en-US" dirty="0" smtClean="0">
                <a:solidFill>
                  <a:srgbClr val="00B0F0"/>
                </a:solidFill>
              </a:rPr>
              <a:t>./splunk enable boot-start</a:t>
            </a:r>
          </a:p>
          <a:p>
            <a:pPr lvl="1"/>
            <a:r>
              <a:rPr lang="en-US" dirty="0" smtClean="0">
                <a:solidFill>
                  <a:srgbClr val="00B0F0"/>
                </a:solidFill>
              </a:rPr>
              <a:t>Enables splunk to start automatically when the system is rebooted</a:t>
            </a:r>
          </a:p>
          <a:p>
            <a:r>
              <a:rPr lang="en-US" dirty="0" smtClean="0">
                <a:solidFill>
                  <a:srgbClr val="00B0F0"/>
                </a:solidFill>
              </a:rPr>
              <a:t>./splunk enable web-ssl</a:t>
            </a:r>
          </a:p>
          <a:p>
            <a:pPr lvl="1"/>
            <a:r>
              <a:rPr lang="en-US" dirty="0" smtClean="0">
                <a:solidFill>
                  <a:srgbClr val="00B0F0"/>
                </a:solidFill>
              </a:rPr>
              <a:t>Serves the splunk web UI over SSL</a:t>
            </a:r>
          </a:p>
          <a:p>
            <a:pPr lvl="1"/>
            <a:r>
              <a:rPr lang="en-US" dirty="0" smtClean="0">
                <a:solidFill>
                  <a:srgbClr val="00B0F0"/>
                </a:solidFill>
              </a:rPr>
              <a:t>You’ll need to enter the admin username and password here</a:t>
            </a:r>
          </a:p>
          <a:p>
            <a:r>
              <a:rPr lang="en-US" dirty="0" smtClean="0">
                <a:solidFill>
                  <a:srgbClr val="00B0F0"/>
                </a:solidFill>
              </a:rPr>
              <a:t>./splunk restart</a:t>
            </a:r>
          </a:p>
          <a:p>
            <a:pPr lvl="2"/>
            <a:endParaRPr lang="en-US" dirty="0" smtClean="0">
              <a:solidFill>
                <a:srgbClr val="00B0F0"/>
              </a:solidFill>
            </a:endParaRPr>
          </a:p>
          <a:p>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Logging in to the searchead (webUI)</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354</a:t>
            </a:fld>
            <a:endParaRPr lang="en-US"/>
          </a:p>
        </p:txBody>
      </p:sp>
      <p:sp>
        <p:nvSpPr>
          <p:cNvPr id="9" name="Content Placeholder 8"/>
          <p:cNvSpPr>
            <a:spLocks noGrp="1"/>
          </p:cNvSpPr>
          <p:nvPr>
            <p:ph idx="1"/>
          </p:nvPr>
        </p:nvSpPr>
        <p:spPr/>
        <p:txBody>
          <a:bodyPr>
            <a:normAutofit/>
          </a:bodyPr>
          <a:lstStyle/>
          <a:p>
            <a:r>
              <a:rPr lang="en-US" dirty="0" smtClean="0">
                <a:solidFill>
                  <a:srgbClr val="00B0F0"/>
                </a:solidFill>
              </a:rPr>
              <a:t>In your web browser, enter https://172.16.1.3:8000</a:t>
            </a:r>
          </a:p>
          <a:p>
            <a:pPr lvl="1"/>
            <a:r>
              <a:rPr lang="en-US" dirty="0" smtClean="0">
                <a:solidFill>
                  <a:srgbClr val="00B0F0"/>
                </a:solidFill>
              </a:rPr>
              <a:t>Your web browser will complain about self-signed SSL. Continue.</a:t>
            </a:r>
          </a:p>
          <a:p>
            <a:r>
              <a:rPr lang="en-US" dirty="0" smtClean="0">
                <a:solidFill>
                  <a:srgbClr val="00B0F0"/>
                </a:solidFill>
              </a:rPr>
              <a:t>To log in, enter the credentials you entered at the command line when you installed Splunk.</a:t>
            </a:r>
          </a:p>
          <a:p>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Things to do while you’re here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355</a:t>
            </a:fld>
            <a:endParaRPr lang="en-US"/>
          </a:p>
        </p:txBody>
      </p:sp>
      <p:sp>
        <p:nvSpPr>
          <p:cNvPr id="9" name="Content Placeholder 8"/>
          <p:cNvSpPr>
            <a:spLocks noGrp="1"/>
          </p:cNvSpPr>
          <p:nvPr>
            <p:ph idx="1"/>
          </p:nvPr>
        </p:nvSpPr>
        <p:spPr/>
        <p:txBody>
          <a:bodyPr>
            <a:normAutofit fontScale="85000" lnSpcReduction="20000"/>
          </a:bodyPr>
          <a:lstStyle/>
          <a:p>
            <a:r>
              <a:rPr lang="en-US" dirty="0" smtClean="0">
                <a:solidFill>
                  <a:srgbClr val="00B0F0"/>
                </a:solidFill>
              </a:rPr>
              <a:t>Not happy with the admin password? Click Administrator </a:t>
            </a:r>
            <a:r>
              <a:rPr lang="en-US" dirty="0" smtClean="0">
                <a:solidFill>
                  <a:srgbClr val="00B0F0"/>
                </a:solidFill>
                <a:sym typeface="Wingdings" pitchFamily="2" charset="2"/>
              </a:rPr>
              <a:t> Account Settings</a:t>
            </a:r>
          </a:p>
          <a:p>
            <a:pPr lvl="1"/>
            <a:r>
              <a:rPr lang="en-US" dirty="0" smtClean="0">
                <a:solidFill>
                  <a:srgbClr val="00B0F0"/>
                </a:solidFill>
                <a:sym typeface="Wingdings" pitchFamily="2" charset="2"/>
              </a:rPr>
              <a:t>Remember to save your changes to your password manager.</a:t>
            </a:r>
          </a:p>
          <a:p>
            <a:r>
              <a:rPr lang="en-US" dirty="0" smtClean="0">
                <a:solidFill>
                  <a:srgbClr val="00B0F0"/>
                </a:solidFill>
                <a:sym typeface="Wingdings" pitchFamily="2" charset="2"/>
              </a:rPr>
              <a:t>Don’t want to remember to add “:8000” every time you connect to the searchhead? Click Settings  Server Settings</a:t>
            </a:r>
          </a:p>
          <a:p>
            <a:pPr lvl="1"/>
            <a:r>
              <a:rPr lang="en-US" dirty="0" smtClean="0">
                <a:solidFill>
                  <a:srgbClr val="00B0F0"/>
                </a:solidFill>
                <a:sym typeface="Wingdings" pitchFamily="2" charset="2"/>
              </a:rPr>
              <a:t>On the Server Settings, select “General Settings”</a:t>
            </a:r>
          </a:p>
          <a:p>
            <a:pPr lvl="2"/>
            <a:r>
              <a:rPr lang="en-US" dirty="0" smtClean="0">
                <a:solidFill>
                  <a:srgbClr val="00B0F0"/>
                </a:solidFill>
                <a:sym typeface="Wingdings" pitchFamily="2" charset="2"/>
              </a:rPr>
              <a:t>Under the “Splunk Web” section, change the input box labeled “Web Port” from 8000 to 443. Scroll to the bottom of the page, hit Save.</a:t>
            </a:r>
          </a:p>
          <a:p>
            <a:pPr lvl="2"/>
            <a:r>
              <a:rPr lang="en-US" dirty="0" smtClean="0">
                <a:solidFill>
                  <a:srgbClr val="00B0F0"/>
                </a:solidFill>
                <a:sym typeface="Wingdings" pitchFamily="2" charset="2"/>
              </a:rPr>
              <a:t>Please note that you will either need to reboot the server or restart the splunk server (like we did during the installation phase)</a:t>
            </a:r>
          </a:p>
          <a:p>
            <a:pPr lvl="2"/>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356</a:t>
            </a:fld>
            <a:endParaRPr lang="en-US"/>
          </a:p>
        </p:txBody>
      </p:sp>
      <p:sp>
        <p:nvSpPr>
          <p:cNvPr id="9" name="Content Placeholder 8"/>
          <p:cNvSpPr>
            <a:spLocks noGrp="1"/>
          </p:cNvSpPr>
          <p:nvPr>
            <p:ph idx="1"/>
          </p:nvPr>
        </p:nvSpPr>
        <p:spPr/>
        <p:txBody>
          <a:bodyPr>
            <a:normAutofit fontScale="92500" lnSpcReduction="10000"/>
          </a:bodyPr>
          <a:lstStyle/>
          <a:p>
            <a:r>
              <a:rPr lang="en-US" dirty="0" smtClean="0">
                <a:solidFill>
                  <a:srgbClr val="00B0F0"/>
                </a:solidFill>
              </a:rPr>
              <a:t>Add your dev license</a:t>
            </a:r>
          </a:p>
          <a:p>
            <a:pPr lvl="1"/>
            <a:r>
              <a:rPr lang="en-US" dirty="0" smtClean="0">
                <a:solidFill>
                  <a:srgbClr val="00B0F0"/>
                </a:solidFill>
                <a:sym typeface="Wingdings" pitchFamily="2" charset="2"/>
              </a:rPr>
              <a:t>Did you get a dev license? Download the splunk.license attachment from your email. Click Settings  Licensing</a:t>
            </a:r>
          </a:p>
          <a:p>
            <a:pPr lvl="1"/>
            <a:r>
              <a:rPr lang="en-US" dirty="0" smtClean="0">
                <a:solidFill>
                  <a:srgbClr val="00B0F0"/>
                </a:solidFill>
                <a:sym typeface="Wingdings" pitchFamily="2" charset="2"/>
              </a:rPr>
              <a:t>Click Add License</a:t>
            </a:r>
          </a:p>
          <a:p>
            <a:pPr lvl="1"/>
            <a:r>
              <a:rPr lang="en-US" dirty="0" smtClean="0">
                <a:solidFill>
                  <a:srgbClr val="00B0F0"/>
                </a:solidFill>
                <a:sym typeface="Wingdings" pitchFamily="2" charset="2"/>
              </a:rPr>
              <a:t>Browse to the splunk.license file, select it, then click Install</a:t>
            </a:r>
          </a:p>
          <a:p>
            <a:pPr lvl="2"/>
            <a:r>
              <a:rPr lang="en-US" dirty="0" smtClean="0">
                <a:solidFill>
                  <a:srgbClr val="00B0F0"/>
                </a:solidFill>
                <a:sym typeface="Wingdings" pitchFamily="2" charset="2"/>
              </a:rPr>
              <a:t>You’ll need to restart the Splunk services to get your license limits updated</a:t>
            </a:r>
          </a:p>
          <a:p>
            <a:pPr lvl="1"/>
            <a:r>
              <a:rPr lang="en-US" dirty="0" smtClean="0">
                <a:solidFill>
                  <a:srgbClr val="00B0F0"/>
                </a:solidFill>
                <a:sym typeface="Wingdings" pitchFamily="2" charset="2"/>
              </a:rPr>
              <a:t>Navigate back to Settings  Licensing and confirm your Developer license was applied</a:t>
            </a:r>
          </a:p>
          <a:p>
            <a:pPr lvl="2"/>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357</a:t>
            </a:fld>
            <a:endParaRPr lang="en-US"/>
          </a:p>
        </p:txBody>
      </p:sp>
      <p:sp>
        <p:nvSpPr>
          <p:cNvPr id="9" name="Content Placeholder 8"/>
          <p:cNvSpPr>
            <a:spLocks noGrp="1"/>
          </p:cNvSpPr>
          <p:nvPr>
            <p:ph idx="1"/>
          </p:nvPr>
        </p:nvSpPr>
        <p:spPr/>
        <p:txBody>
          <a:bodyPr>
            <a:normAutofit/>
          </a:bodyPr>
          <a:lstStyle/>
          <a:p>
            <a:r>
              <a:rPr lang="en-US" dirty="0" smtClean="0">
                <a:solidFill>
                  <a:srgbClr val="00B0F0"/>
                </a:solidFill>
              </a:rPr>
              <a:t>Add a listener, so the IPS VM’s log forwarder can send its logs to Splunk and the SIEM VM.</a:t>
            </a:r>
          </a:p>
          <a:p>
            <a:pPr lvl="1"/>
            <a:r>
              <a:rPr lang="en-US" dirty="0" smtClean="0">
                <a:solidFill>
                  <a:srgbClr val="00B0F0"/>
                </a:solidFill>
                <a:sym typeface="Wingdings" pitchFamily="2" charset="2"/>
              </a:rPr>
              <a:t>Settings  Forwarding and Receiving</a:t>
            </a:r>
          </a:p>
          <a:p>
            <a:pPr lvl="2"/>
            <a:r>
              <a:rPr lang="en-US" dirty="0" smtClean="0">
                <a:solidFill>
                  <a:srgbClr val="00B0F0"/>
                </a:solidFill>
                <a:sym typeface="Wingdings" pitchFamily="2" charset="2"/>
              </a:rPr>
              <a:t>Click on “Add New” to the right of “Configure Receiving”</a:t>
            </a:r>
          </a:p>
          <a:p>
            <a:pPr lvl="2"/>
            <a:r>
              <a:rPr lang="en-US" dirty="0" smtClean="0">
                <a:solidFill>
                  <a:srgbClr val="00B0F0"/>
                </a:solidFill>
                <a:sym typeface="Wingdings" pitchFamily="2" charset="2"/>
              </a:rPr>
              <a:t>Input “9997” on the input box labeled “Listen on this port”, then click Save</a:t>
            </a:r>
          </a:p>
          <a:p>
            <a:pPr lvl="2"/>
            <a:endParaRPr lang="en-US" dirty="0" smtClean="0">
              <a:solidFill>
                <a:srgbClr val="00B0F0"/>
              </a:solidFill>
              <a:sym typeface="Wingdings" pitchFamily="2" charset="2"/>
            </a:endParaRPr>
          </a:p>
          <a:p>
            <a:pPr lvl="2"/>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358</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6" name="Picture 5" descr="vbox-splunkenterirse24.png"/>
          <p:cNvPicPr>
            <a:picLocks noChangeAspect="1"/>
          </p:cNvPicPr>
          <p:nvPr/>
        </p:nvPicPr>
        <p:blipFill>
          <a:blip r:embed="rId2" cstate="print"/>
          <a:stretch>
            <a:fillRect/>
          </a:stretch>
        </p:blipFill>
        <p:spPr>
          <a:xfrm>
            <a:off x="2225554" y="1863644"/>
            <a:ext cx="4692891" cy="3130711"/>
          </a:xfrm>
          <a:prstGeom prst="rect">
            <a:avLst/>
          </a:prstGeom>
        </p:spPr>
      </p:pic>
    </p:spTree>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359</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6" name="Picture 5" descr="vbox-splunkenterirse25.png"/>
          <p:cNvPicPr>
            <a:picLocks noChangeAspect="1"/>
          </p:cNvPicPr>
          <p:nvPr/>
        </p:nvPicPr>
        <p:blipFill>
          <a:blip r:embed="rId2" cstate="print"/>
          <a:stretch>
            <a:fillRect/>
          </a:stretch>
        </p:blipFill>
        <p:spPr>
          <a:xfrm>
            <a:off x="457200" y="1295400"/>
            <a:ext cx="3759393" cy="3092609"/>
          </a:xfrm>
          <a:prstGeom prst="rect">
            <a:avLst/>
          </a:prstGeom>
        </p:spPr>
      </p:pic>
      <p:pic>
        <p:nvPicPr>
          <p:cNvPr id="7" name="Picture 6" descr="vbox-splunkenterirse26.png"/>
          <p:cNvPicPr>
            <a:picLocks noChangeAspect="1"/>
          </p:cNvPicPr>
          <p:nvPr/>
        </p:nvPicPr>
        <p:blipFill>
          <a:blip r:embed="rId3" cstate="print"/>
          <a:stretch>
            <a:fillRect/>
          </a:stretch>
        </p:blipFill>
        <p:spPr>
          <a:xfrm>
            <a:off x="6477000" y="2667000"/>
            <a:ext cx="1092256" cy="355618"/>
          </a:xfrm>
          <a:prstGeom prst="rect">
            <a:avLst/>
          </a:prstGeom>
        </p:spPr>
      </p:pic>
      <p:pic>
        <p:nvPicPr>
          <p:cNvPr id="8" name="Picture 7" descr="vbox-splunkenterirse27.png"/>
          <p:cNvPicPr>
            <a:picLocks noChangeAspect="1"/>
          </p:cNvPicPr>
          <p:nvPr/>
        </p:nvPicPr>
        <p:blipFill>
          <a:blip r:embed="rId4" cstate="print"/>
          <a:stretch>
            <a:fillRect/>
          </a:stretch>
        </p:blipFill>
        <p:spPr>
          <a:xfrm>
            <a:off x="3581400" y="4876800"/>
            <a:ext cx="2419474" cy="1130358"/>
          </a:xfrm>
          <a:prstGeom prst="rect">
            <a:avLst/>
          </a:prstGeom>
        </p:spPr>
      </p:pic>
      <p:cxnSp>
        <p:nvCxnSpPr>
          <p:cNvPr id="10" name="Straight Arrow Connector 9"/>
          <p:cNvCxnSpPr/>
          <p:nvPr/>
        </p:nvCxnSpPr>
        <p:spPr>
          <a:xfrm>
            <a:off x="4114800" y="2895600"/>
            <a:ext cx="2362200" cy="3242"/>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953000" y="2971800"/>
            <a:ext cx="1828800" cy="1905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Windows (cont’d)</a:t>
            </a:r>
            <a:endParaRPr lang="en-US" dirty="0">
              <a:solidFill>
                <a:srgbClr val="00B0F0"/>
              </a:solidFill>
            </a:endParaRPr>
          </a:p>
        </p:txBody>
      </p:sp>
      <p:pic>
        <p:nvPicPr>
          <p:cNvPr id="6" name="Content Placeholder 5" descr="vbox-win-install-1.png"/>
          <p:cNvPicPr>
            <a:picLocks noGrp="1" noChangeAspect="1"/>
          </p:cNvPicPr>
          <p:nvPr>
            <p:ph idx="1"/>
          </p:nvPr>
        </p:nvPicPr>
        <p:blipFill>
          <a:blip r:embed="rId2" cstate="print"/>
          <a:stretch>
            <a:fillRect/>
          </a:stretch>
        </p:blipFill>
        <p:spPr>
          <a:xfrm>
            <a:off x="0" y="1143000"/>
            <a:ext cx="3079908" cy="2184512"/>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a:t>
            </a:fld>
            <a:endParaRPr lang="en-US"/>
          </a:p>
        </p:txBody>
      </p:sp>
      <p:pic>
        <p:nvPicPr>
          <p:cNvPr id="7" name="Picture 6" descr="vbox-win-install-2.png"/>
          <p:cNvPicPr>
            <a:picLocks noChangeAspect="1"/>
          </p:cNvPicPr>
          <p:nvPr/>
        </p:nvPicPr>
        <p:blipFill>
          <a:blip r:embed="rId3" cstate="print"/>
          <a:stretch>
            <a:fillRect/>
          </a:stretch>
        </p:blipFill>
        <p:spPr>
          <a:xfrm>
            <a:off x="3200400" y="1219200"/>
            <a:ext cx="3060857" cy="1835244"/>
          </a:xfrm>
          <a:prstGeom prst="rect">
            <a:avLst/>
          </a:prstGeom>
        </p:spPr>
      </p:pic>
      <p:pic>
        <p:nvPicPr>
          <p:cNvPr id="8" name="Picture 7" descr="vbox-win-install-3.png"/>
          <p:cNvPicPr>
            <a:picLocks noChangeAspect="1"/>
          </p:cNvPicPr>
          <p:nvPr/>
        </p:nvPicPr>
        <p:blipFill>
          <a:blip r:embed="rId4" cstate="print"/>
          <a:stretch>
            <a:fillRect/>
          </a:stretch>
        </p:blipFill>
        <p:spPr>
          <a:xfrm>
            <a:off x="6553200" y="1219200"/>
            <a:ext cx="2013053" cy="2089257"/>
          </a:xfrm>
          <a:prstGeom prst="rect">
            <a:avLst/>
          </a:prstGeom>
        </p:spPr>
      </p:pic>
      <p:pic>
        <p:nvPicPr>
          <p:cNvPr id="9" name="Picture 8" descr="vbox-win-install-4.png"/>
          <p:cNvPicPr>
            <a:picLocks noChangeAspect="1"/>
          </p:cNvPicPr>
          <p:nvPr/>
        </p:nvPicPr>
        <p:blipFill>
          <a:blip r:embed="rId5" cstate="print"/>
          <a:stretch>
            <a:fillRect/>
          </a:stretch>
        </p:blipFill>
        <p:spPr>
          <a:xfrm>
            <a:off x="1219200" y="3657600"/>
            <a:ext cx="2895749" cy="2019404"/>
          </a:xfrm>
          <a:prstGeom prst="rect">
            <a:avLst/>
          </a:prstGeom>
        </p:spPr>
      </p:pic>
      <p:pic>
        <p:nvPicPr>
          <p:cNvPr id="10" name="Picture 9" descr="vbox-win-install-5.png"/>
          <p:cNvPicPr>
            <a:picLocks noChangeAspect="1"/>
          </p:cNvPicPr>
          <p:nvPr/>
        </p:nvPicPr>
        <p:blipFill>
          <a:blip r:embed="rId6" cstate="print"/>
          <a:stretch>
            <a:fillRect/>
          </a:stretch>
        </p:blipFill>
        <p:spPr>
          <a:xfrm>
            <a:off x="4495800" y="3429000"/>
            <a:ext cx="3086259" cy="2419474"/>
          </a:xfrm>
          <a:prstGeom prst="rect">
            <a:avLst/>
          </a:prstGeom>
        </p:spPr>
      </p:pic>
      <p:cxnSp>
        <p:nvCxnSpPr>
          <p:cNvPr id="12" name="Straight Arrow Connector 11"/>
          <p:cNvCxnSpPr/>
          <p:nvPr/>
        </p:nvCxnSpPr>
        <p:spPr>
          <a:xfrm>
            <a:off x="2895600" y="2286000"/>
            <a:ext cx="685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019800" y="2286000"/>
            <a:ext cx="685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429000" y="2819400"/>
            <a:ext cx="33528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62400" y="4724400"/>
            <a:ext cx="685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360</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8" name="Picture 7" descr="vbox-splunkenterirse29.png"/>
          <p:cNvPicPr>
            <a:picLocks noChangeAspect="1"/>
          </p:cNvPicPr>
          <p:nvPr/>
        </p:nvPicPr>
        <p:blipFill>
          <a:blip r:embed="rId2" cstate="print"/>
          <a:stretch>
            <a:fillRect/>
          </a:stretch>
        </p:blipFill>
        <p:spPr>
          <a:xfrm>
            <a:off x="685800" y="1676400"/>
            <a:ext cx="2603634" cy="1587582"/>
          </a:xfrm>
          <a:prstGeom prst="rect">
            <a:avLst/>
          </a:prstGeom>
        </p:spPr>
      </p:pic>
      <p:pic>
        <p:nvPicPr>
          <p:cNvPr id="10" name="Picture 9" descr="vbox-splunkenterirse28.png"/>
          <p:cNvPicPr>
            <a:picLocks noChangeAspect="1"/>
          </p:cNvPicPr>
          <p:nvPr/>
        </p:nvPicPr>
        <p:blipFill>
          <a:blip r:embed="rId3" cstate="print"/>
          <a:stretch>
            <a:fillRect/>
          </a:stretch>
        </p:blipFill>
        <p:spPr>
          <a:xfrm>
            <a:off x="5105400" y="1143000"/>
            <a:ext cx="3708591" cy="3016405"/>
          </a:xfrm>
          <a:prstGeom prst="rect">
            <a:avLst/>
          </a:prstGeom>
        </p:spPr>
      </p:pic>
      <p:pic>
        <p:nvPicPr>
          <p:cNvPr id="11" name="Picture 10" descr="vbox-splunkenterirse30.png"/>
          <p:cNvPicPr>
            <a:picLocks noChangeAspect="1"/>
          </p:cNvPicPr>
          <p:nvPr/>
        </p:nvPicPr>
        <p:blipFill>
          <a:blip r:embed="rId4" cstate="print"/>
          <a:stretch>
            <a:fillRect/>
          </a:stretch>
        </p:blipFill>
        <p:spPr>
          <a:xfrm>
            <a:off x="304800" y="5257800"/>
            <a:ext cx="1054154" cy="431822"/>
          </a:xfrm>
          <a:prstGeom prst="rect">
            <a:avLst/>
          </a:prstGeom>
        </p:spPr>
      </p:pic>
      <p:pic>
        <p:nvPicPr>
          <p:cNvPr id="12" name="Picture 11" descr="vbox-splunkenterirse31.png"/>
          <p:cNvPicPr>
            <a:picLocks noChangeAspect="1"/>
          </p:cNvPicPr>
          <p:nvPr/>
        </p:nvPicPr>
        <p:blipFill>
          <a:blip r:embed="rId5" cstate="print"/>
          <a:stretch>
            <a:fillRect/>
          </a:stretch>
        </p:blipFill>
        <p:spPr>
          <a:xfrm>
            <a:off x="2819400" y="4191000"/>
            <a:ext cx="5982007" cy="1714588"/>
          </a:xfrm>
          <a:prstGeom prst="rect">
            <a:avLst/>
          </a:prstGeom>
        </p:spPr>
      </p:pic>
      <p:cxnSp>
        <p:nvCxnSpPr>
          <p:cNvPr id="14" name="Straight Arrow Connector 13"/>
          <p:cNvCxnSpPr/>
          <p:nvPr/>
        </p:nvCxnSpPr>
        <p:spPr>
          <a:xfrm>
            <a:off x="3200400" y="2438400"/>
            <a:ext cx="1981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1"/>
            <a:endCxn id="11" idx="0"/>
          </p:cNvCxnSpPr>
          <p:nvPr/>
        </p:nvCxnSpPr>
        <p:spPr>
          <a:xfrm flipH="1">
            <a:off x="831877" y="2651203"/>
            <a:ext cx="4273523" cy="2606597"/>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219200" y="5486400"/>
            <a:ext cx="1676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361</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6" name="Picture 5" descr="vbox-splunkenterirse32.png"/>
          <p:cNvPicPr>
            <a:picLocks noChangeAspect="1"/>
          </p:cNvPicPr>
          <p:nvPr/>
        </p:nvPicPr>
        <p:blipFill>
          <a:blip r:embed="rId2" cstate="print"/>
          <a:stretch>
            <a:fillRect/>
          </a:stretch>
        </p:blipFill>
        <p:spPr>
          <a:xfrm>
            <a:off x="1600200" y="1295400"/>
            <a:ext cx="6007409" cy="1136708"/>
          </a:xfrm>
          <a:prstGeom prst="rect">
            <a:avLst/>
          </a:prstGeom>
        </p:spPr>
      </p:pic>
      <p:pic>
        <p:nvPicPr>
          <p:cNvPr id="7" name="Picture 6" descr="vbox-splunkenterirse33.png"/>
          <p:cNvPicPr>
            <a:picLocks noChangeAspect="1"/>
          </p:cNvPicPr>
          <p:nvPr/>
        </p:nvPicPr>
        <p:blipFill>
          <a:blip r:embed="rId3" cstate="print"/>
          <a:stretch>
            <a:fillRect/>
          </a:stretch>
        </p:blipFill>
        <p:spPr>
          <a:xfrm>
            <a:off x="1676400" y="3429000"/>
            <a:ext cx="5753396" cy="1384371"/>
          </a:xfrm>
          <a:prstGeom prst="rect">
            <a:avLst/>
          </a:prstGeom>
        </p:spPr>
      </p:pic>
      <p:cxnSp>
        <p:nvCxnSpPr>
          <p:cNvPr id="8" name="Straight Arrow Connector 7"/>
          <p:cNvCxnSpPr/>
          <p:nvPr/>
        </p:nvCxnSpPr>
        <p:spPr>
          <a:xfrm>
            <a:off x="4114800" y="2362200"/>
            <a:ext cx="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362</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6" name="Picture 5" descr="vbox-splunkenterirse34.png"/>
          <p:cNvPicPr>
            <a:picLocks noChangeAspect="1"/>
          </p:cNvPicPr>
          <p:nvPr/>
        </p:nvPicPr>
        <p:blipFill>
          <a:blip r:embed="rId2" cstate="print"/>
          <a:stretch>
            <a:fillRect/>
          </a:stretch>
        </p:blipFill>
        <p:spPr>
          <a:xfrm>
            <a:off x="2743200" y="1143000"/>
            <a:ext cx="3733992" cy="3029106"/>
          </a:xfrm>
          <a:prstGeom prst="rect">
            <a:avLst/>
          </a:prstGeom>
        </p:spPr>
      </p:pic>
      <p:pic>
        <p:nvPicPr>
          <p:cNvPr id="8" name="Picture 7" descr="vbox-splunkenterirse35.png"/>
          <p:cNvPicPr>
            <a:picLocks noChangeAspect="1"/>
          </p:cNvPicPr>
          <p:nvPr/>
        </p:nvPicPr>
        <p:blipFill>
          <a:blip r:embed="rId3" cstate="print"/>
          <a:stretch>
            <a:fillRect/>
          </a:stretch>
        </p:blipFill>
        <p:spPr>
          <a:xfrm>
            <a:off x="1524000" y="4419600"/>
            <a:ext cx="6153466" cy="793791"/>
          </a:xfrm>
          <a:prstGeom prst="rect">
            <a:avLst/>
          </a:prstGeom>
        </p:spPr>
      </p:pic>
      <p:pic>
        <p:nvPicPr>
          <p:cNvPr id="10" name="Picture 9" descr="vbox-splunkenterirse36.png"/>
          <p:cNvPicPr>
            <a:picLocks noChangeAspect="1"/>
          </p:cNvPicPr>
          <p:nvPr/>
        </p:nvPicPr>
        <p:blipFill>
          <a:blip r:embed="rId4" cstate="print"/>
          <a:stretch>
            <a:fillRect/>
          </a:stretch>
        </p:blipFill>
        <p:spPr>
          <a:xfrm>
            <a:off x="1600200" y="5410200"/>
            <a:ext cx="5797848" cy="1333569"/>
          </a:xfrm>
          <a:prstGeom prst="rect">
            <a:avLst/>
          </a:prstGeom>
        </p:spPr>
      </p:pic>
      <p:cxnSp>
        <p:nvCxnSpPr>
          <p:cNvPr id="11" name="Straight Arrow Connector 10"/>
          <p:cNvCxnSpPr/>
          <p:nvPr/>
        </p:nvCxnSpPr>
        <p:spPr>
          <a:xfrm>
            <a:off x="4648200" y="41910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648200" y="51054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363</a:t>
            </a:fld>
            <a:endParaRPr lang="en-US"/>
          </a:p>
        </p:txBody>
      </p:sp>
      <p:sp>
        <p:nvSpPr>
          <p:cNvPr id="9" name="Content Placeholder 8"/>
          <p:cNvSpPr>
            <a:spLocks noGrp="1"/>
          </p:cNvSpPr>
          <p:nvPr>
            <p:ph idx="1"/>
          </p:nvPr>
        </p:nvSpPr>
        <p:spPr/>
        <p:txBody>
          <a:bodyPr>
            <a:normAutofit/>
          </a:bodyPr>
          <a:lstStyle/>
          <a:p>
            <a:r>
              <a:rPr lang="en-US" dirty="0" smtClean="0">
                <a:solidFill>
                  <a:srgbClr val="00B0F0"/>
                </a:solidFill>
              </a:rPr>
              <a:t>SIEM vm is fully configured</a:t>
            </a:r>
          </a:p>
          <a:p>
            <a:r>
              <a:rPr lang="en-US" dirty="0" smtClean="0">
                <a:solidFill>
                  <a:srgbClr val="00B0F0"/>
                </a:solidFill>
              </a:rPr>
              <a:t>Recommend holding off on snapshot until we test/confirm logs from the IPS VM</a:t>
            </a:r>
          </a:p>
        </p:txBody>
      </p:sp>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B0F0"/>
                </a:solidFill>
              </a:rPr>
              <a:t>Chapter 13: Installing Universal Forwarder, and Snort or Suricata on IPS</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364</a:t>
            </a:fld>
            <a:endParaRPr lang="en-US"/>
          </a:p>
        </p:txBody>
      </p:sp>
    </p:spTree>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365</a:t>
            </a:fld>
            <a:endParaRPr lang="en-US"/>
          </a:p>
        </p:txBody>
      </p:sp>
      <p:sp>
        <p:nvSpPr>
          <p:cNvPr id="12" name="Content Placeholder 11"/>
          <p:cNvSpPr>
            <a:spLocks noGrp="1"/>
          </p:cNvSpPr>
          <p:nvPr>
            <p:ph idx="1"/>
          </p:nvPr>
        </p:nvSpPr>
        <p:spPr>
          <a:xfrm>
            <a:off x="457200" y="1371600"/>
            <a:ext cx="8229600" cy="5029200"/>
          </a:xfrm>
        </p:spPr>
        <p:txBody>
          <a:bodyPr>
            <a:normAutofit fontScale="70000" lnSpcReduction="20000"/>
          </a:bodyPr>
          <a:lstStyle/>
          <a:p>
            <a:r>
              <a:rPr lang="en-US" dirty="0" smtClean="0">
                <a:solidFill>
                  <a:srgbClr val="00B0F0"/>
                </a:solidFill>
                <a:sym typeface="Wingdings" pitchFamily="2" charset="2"/>
              </a:rPr>
              <a:t>Login to splunk.com, download Splunk Universal Forwarder for Linux (x86_64) .deb package</a:t>
            </a:r>
          </a:p>
          <a:p>
            <a:pPr lvl="1"/>
            <a:r>
              <a:rPr lang="en-US" dirty="0" smtClean="0">
                <a:solidFill>
                  <a:srgbClr val="00B0F0"/>
                </a:solidFill>
                <a:sym typeface="Wingdings" pitchFamily="2" charset="2"/>
              </a:rPr>
              <a:t>Alternatively: you can use the universal forwarder package provided on my USB drive(s)</a:t>
            </a:r>
          </a:p>
          <a:p>
            <a:r>
              <a:rPr lang="en-US" dirty="0" smtClean="0">
                <a:solidFill>
                  <a:srgbClr val="00B0F0"/>
                </a:solidFill>
                <a:sym typeface="Wingdings" pitchFamily="2" charset="2"/>
              </a:rPr>
              <a:t>Install Splunk UF (universal forwarder) (dpkg –i)</a:t>
            </a:r>
          </a:p>
          <a:p>
            <a:r>
              <a:rPr lang="en-US" dirty="0" smtClean="0">
                <a:solidFill>
                  <a:srgbClr val="00B0F0"/>
                </a:solidFill>
                <a:sym typeface="Wingdings" pitchFamily="2" charset="2"/>
              </a:rPr>
              <a:t>Go through install process, configure boot persistence</a:t>
            </a:r>
          </a:p>
          <a:p>
            <a:r>
              <a:rPr lang="en-US" dirty="0" smtClean="0">
                <a:solidFill>
                  <a:srgbClr val="00B0F0"/>
                </a:solidFill>
                <a:sym typeface="Wingdings" pitchFamily="2" charset="2"/>
              </a:rPr>
              <a:t>Connect to Splunk Instance on SIEM</a:t>
            </a:r>
          </a:p>
          <a:p>
            <a:r>
              <a:rPr lang="en-US" dirty="0" smtClean="0">
                <a:solidFill>
                  <a:srgbClr val="00B0F0"/>
                </a:solidFill>
                <a:sym typeface="Wingdings" pitchFamily="2" charset="2"/>
              </a:rPr>
              <a:t>Install Snort via Autosnort, and Hurricane Labs add-on for unified2</a:t>
            </a:r>
          </a:p>
          <a:p>
            <a:pPr lvl="1"/>
            <a:r>
              <a:rPr lang="en-US" dirty="0" smtClean="0">
                <a:solidFill>
                  <a:srgbClr val="00B0F0"/>
                </a:solidFill>
                <a:sym typeface="Wingdings" pitchFamily="2" charset="2"/>
              </a:rPr>
              <a:t>Or –</a:t>
            </a:r>
          </a:p>
          <a:p>
            <a:r>
              <a:rPr lang="en-US" dirty="0" smtClean="0">
                <a:solidFill>
                  <a:srgbClr val="00B0F0"/>
                </a:solidFill>
                <a:sym typeface="Wingdings" pitchFamily="2" charset="2"/>
              </a:rPr>
              <a:t>Install Suricata via Autosuricata and Splunk TA for Suricata</a:t>
            </a:r>
          </a:p>
          <a:p>
            <a:r>
              <a:rPr lang="en-US" dirty="0" smtClean="0">
                <a:solidFill>
                  <a:srgbClr val="00B0F0"/>
                </a:solidFill>
                <a:sym typeface="Wingdings" pitchFamily="2" charset="2"/>
              </a:rPr>
              <a:t>Test functionality of SIEM (logged alerts) and IPS VM (afpacket, and IDS alerts)</a:t>
            </a:r>
          </a:p>
          <a:p>
            <a:r>
              <a:rPr lang="en-US" dirty="0" smtClean="0">
                <a:solidFill>
                  <a:srgbClr val="00B0F0"/>
                </a:solidFill>
                <a:sym typeface="Wingdings" pitchFamily="2" charset="2"/>
              </a:rPr>
              <a:t>TAKE SNAPSHOTS OF YOUR LAB VMS IN A KNOWN GOOD STATE.</a:t>
            </a:r>
          </a:p>
          <a:p>
            <a:pPr lvl="1"/>
            <a:endParaRPr lang="en-US" dirty="0" smtClean="0">
              <a:solidFill>
                <a:srgbClr val="00B0F0"/>
              </a:solidFill>
              <a:sym typeface="Wingdings" pitchFamily="2" charset="2"/>
            </a:endParaRP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Installing the </a:t>
            </a:r>
            <a:r>
              <a:rPr lang="en-US" smtClean="0">
                <a:solidFill>
                  <a:srgbClr val="00B0F0"/>
                </a:solidFill>
              </a:rPr>
              <a:t>Universal Forwarder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366</a:t>
            </a:fld>
            <a:endParaRPr lang="en-US"/>
          </a:p>
        </p:txBody>
      </p:sp>
      <p:sp>
        <p:nvSpPr>
          <p:cNvPr id="12" name="Content Placeholder 11"/>
          <p:cNvSpPr>
            <a:spLocks noGrp="1"/>
          </p:cNvSpPr>
          <p:nvPr>
            <p:ph idx="1"/>
          </p:nvPr>
        </p:nvSpPr>
        <p:spPr>
          <a:xfrm>
            <a:off x="457200" y="1371600"/>
            <a:ext cx="8229600" cy="5029200"/>
          </a:xfrm>
        </p:spPr>
        <p:txBody>
          <a:bodyPr>
            <a:normAutofit fontScale="85000" lnSpcReduction="10000"/>
          </a:bodyPr>
          <a:lstStyle/>
          <a:p>
            <a:r>
              <a:rPr lang="en-US" dirty="0" smtClean="0">
                <a:solidFill>
                  <a:srgbClr val="00B0F0"/>
                </a:solidFill>
                <a:sym typeface="Wingdings" pitchFamily="2" charset="2"/>
              </a:rPr>
              <a:t>Log in to splunk.com</a:t>
            </a:r>
          </a:p>
          <a:p>
            <a:pPr lvl="1"/>
            <a:r>
              <a:rPr lang="en-US" dirty="0" smtClean="0">
                <a:solidFill>
                  <a:srgbClr val="00B0F0"/>
                </a:solidFill>
                <a:sym typeface="Wingdings" pitchFamily="2" charset="2"/>
              </a:rPr>
              <a:t>Navigate to the bottom of the main page  Free Trials and Downloads  Click Splunk Universal Forwarder</a:t>
            </a:r>
          </a:p>
          <a:p>
            <a:pPr lvl="1"/>
            <a:r>
              <a:rPr lang="en-US" dirty="0" smtClean="0">
                <a:solidFill>
                  <a:srgbClr val="00B0F0"/>
                </a:solidFill>
                <a:sym typeface="Wingdings" pitchFamily="2" charset="2"/>
              </a:rPr>
              <a:t>Next page: Select Linux, 64-bit, 2.6+ kernel, click the download now button next to the “.deb” package.</a:t>
            </a:r>
          </a:p>
          <a:p>
            <a:pPr lvl="1"/>
            <a:r>
              <a:rPr lang="en-US" dirty="0" smtClean="0">
                <a:solidFill>
                  <a:srgbClr val="00B0F0"/>
                </a:solidFill>
                <a:sym typeface="Wingdings" pitchFamily="2" charset="2"/>
              </a:rPr>
              <a:t>Next page: Accept the Splunk Software License Agreement, check the box that says you submit to your log management overlords. Then click “Start your Download now”</a:t>
            </a:r>
          </a:p>
          <a:p>
            <a:pPr lvl="1"/>
            <a:r>
              <a:rPr lang="en-US" dirty="0" smtClean="0">
                <a:solidFill>
                  <a:srgbClr val="00B0F0"/>
                </a:solidFill>
                <a:sym typeface="Wingdings" pitchFamily="2" charset="2"/>
              </a:rPr>
              <a:t>Next page: Just like with the splunk enterprise installer, you have two options for getting it on to the IPS VM:</a:t>
            </a:r>
          </a:p>
          <a:p>
            <a:pPr lvl="2"/>
            <a:r>
              <a:rPr lang="en-US" dirty="0" smtClean="0">
                <a:solidFill>
                  <a:srgbClr val="00B0F0"/>
                </a:solidFill>
                <a:sym typeface="Wingdings" pitchFamily="2" charset="2"/>
              </a:rPr>
              <a:t>Option 1: Download to your hypervisor host (or copy the installer I included on the thumbdrive(s)), then SCP to the IPS VM</a:t>
            </a:r>
          </a:p>
          <a:p>
            <a:pPr lvl="2"/>
            <a:r>
              <a:rPr lang="en-US" dirty="0" smtClean="0">
                <a:solidFill>
                  <a:srgbClr val="00B0F0"/>
                </a:solidFill>
                <a:sym typeface="Wingdings" pitchFamily="2" charset="2"/>
              </a:rPr>
              <a:t>Option 2: Use wget to download directly to the IPS VM</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367</a:t>
            </a:fld>
            <a:endParaRPr lang="en-US"/>
          </a:p>
        </p:txBody>
      </p:sp>
      <p:pic>
        <p:nvPicPr>
          <p:cNvPr id="6" name="Content Placeholder 5" descr="vbox-splunkuf1.png"/>
          <p:cNvPicPr>
            <a:picLocks noGrp="1" noChangeAspect="1"/>
          </p:cNvPicPr>
          <p:nvPr>
            <p:ph idx="1"/>
          </p:nvPr>
        </p:nvPicPr>
        <p:blipFill>
          <a:blip r:embed="rId2" cstate="print"/>
          <a:stretch>
            <a:fillRect/>
          </a:stretch>
        </p:blipFill>
        <p:spPr>
          <a:xfrm>
            <a:off x="76200" y="1143000"/>
            <a:ext cx="1517728" cy="2140060"/>
          </a:xfrm>
        </p:spPr>
      </p:pic>
      <p:pic>
        <p:nvPicPr>
          <p:cNvPr id="7" name="Picture 6" descr="vbox-splunkuf2.png"/>
          <p:cNvPicPr>
            <a:picLocks noChangeAspect="1"/>
          </p:cNvPicPr>
          <p:nvPr/>
        </p:nvPicPr>
        <p:blipFill>
          <a:blip r:embed="rId3" cstate="print"/>
          <a:stretch>
            <a:fillRect/>
          </a:stretch>
        </p:blipFill>
        <p:spPr>
          <a:xfrm>
            <a:off x="1955431" y="1524000"/>
            <a:ext cx="7188569" cy="1174810"/>
          </a:xfrm>
          <a:prstGeom prst="rect">
            <a:avLst/>
          </a:prstGeom>
        </p:spPr>
      </p:pic>
      <p:pic>
        <p:nvPicPr>
          <p:cNvPr id="8" name="Picture 7" descr="vbox-splunkuf3.png"/>
          <p:cNvPicPr>
            <a:picLocks noChangeAspect="1"/>
          </p:cNvPicPr>
          <p:nvPr/>
        </p:nvPicPr>
        <p:blipFill>
          <a:blip r:embed="rId4" cstate="print"/>
          <a:stretch>
            <a:fillRect/>
          </a:stretch>
        </p:blipFill>
        <p:spPr>
          <a:xfrm>
            <a:off x="2717704" y="3124184"/>
            <a:ext cx="3708591" cy="609631"/>
          </a:xfrm>
          <a:prstGeom prst="rect">
            <a:avLst/>
          </a:prstGeom>
        </p:spPr>
      </p:pic>
      <p:pic>
        <p:nvPicPr>
          <p:cNvPr id="9" name="Picture 8" descr="vbox-splunkuf4.png"/>
          <p:cNvPicPr>
            <a:picLocks noChangeAspect="1"/>
          </p:cNvPicPr>
          <p:nvPr/>
        </p:nvPicPr>
        <p:blipFill>
          <a:blip r:embed="rId5" cstate="print"/>
          <a:stretch>
            <a:fillRect/>
          </a:stretch>
        </p:blipFill>
        <p:spPr>
          <a:xfrm>
            <a:off x="76200" y="3810000"/>
            <a:ext cx="2679838" cy="1962251"/>
          </a:xfrm>
          <a:prstGeom prst="rect">
            <a:avLst/>
          </a:prstGeom>
        </p:spPr>
      </p:pic>
      <p:pic>
        <p:nvPicPr>
          <p:cNvPr id="10" name="Picture 9" descr="vbox-splunkuf5.png"/>
          <p:cNvPicPr>
            <a:picLocks noChangeAspect="1"/>
          </p:cNvPicPr>
          <p:nvPr/>
        </p:nvPicPr>
        <p:blipFill>
          <a:blip r:embed="rId6" cstate="print"/>
          <a:stretch>
            <a:fillRect/>
          </a:stretch>
        </p:blipFill>
        <p:spPr>
          <a:xfrm>
            <a:off x="4191000" y="4038600"/>
            <a:ext cx="4413477" cy="1301817"/>
          </a:xfrm>
          <a:prstGeom prst="rect">
            <a:avLst/>
          </a:prstGeom>
        </p:spPr>
      </p:pic>
      <p:cxnSp>
        <p:nvCxnSpPr>
          <p:cNvPr id="11" name="Straight Arrow Connector 10"/>
          <p:cNvCxnSpPr/>
          <p:nvPr/>
        </p:nvCxnSpPr>
        <p:spPr>
          <a:xfrm flipH="1">
            <a:off x="2514600" y="3657600"/>
            <a:ext cx="6096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295400" y="2514600"/>
            <a:ext cx="6858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172200" y="2590800"/>
            <a:ext cx="19050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743200" y="4876800"/>
            <a:ext cx="1524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vbox-splunkuf8.png"/>
          <p:cNvPicPr>
            <a:picLocks noChangeAspect="1"/>
          </p:cNvPicPr>
          <p:nvPr/>
        </p:nvPicPr>
        <p:blipFill>
          <a:blip r:embed="rId7" cstate="print"/>
          <a:stretch>
            <a:fillRect/>
          </a:stretch>
        </p:blipFill>
        <p:spPr>
          <a:xfrm>
            <a:off x="1676400" y="5943600"/>
            <a:ext cx="7360028" cy="323867"/>
          </a:xfrm>
          <a:prstGeom prst="rect">
            <a:avLst/>
          </a:prstGeom>
        </p:spPr>
      </p:pic>
      <p:cxnSp>
        <p:nvCxnSpPr>
          <p:cNvPr id="25" name="Straight Arrow Connector 24"/>
          <p:cNvCxnSpPr/>
          <p:nvPr/>
        </p:nvCxnSpPr>
        <p:spPr>
          <a:xfrm>
            <a:off x="2743200" y="4876800"/>
            <a:ext cx="68580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368</a:t>
            </a:fld>
            <a:endParaRPr lang="en-US"/>
          </a:p>
        </p:txBody>
      </p:sp>
      <p:pic>
        <p:nvPicPr>
          <p:cNvPr id="6" name="Content Placeholder 5" descr="vbox-splunkuf6.png"/>
          <p:cNvPicPr>
            <a:picLocks noGrp="1" noChangeAspect="1"/>
          </p:cNvPicPr>
          <p:nvPr>
            <p:ph idx="1"/>
          </p:nvPr>
        </p:nvPicPr>
        <p:blipFill>
          <a:blip r:embed="rId2" cstate="print"/>
          <a:stretch>
            <a:fillRect/>
          </a:stretch>
        </p:blipFill>
        <p:spPr>
          <a:xfrm>
            <a:off x="3505200" y="1143000"/>
            <a:ext cx="2114659" cy="2267067"/>
          </a:xfrm>
        </p:spPr>
      </p:pic>
      <p:pic>
        <p:nvPicPr>
          <p:cNvPr id="7" name="Picture 6" descr="vbox-splunkuf7.png"/>
          <p:cNvPicPr>
            <a:picLocks noChangeAspect="1"/>
          </p:cNvPicPr>
          <p:nvPr/>
        </p:nvPicPr>
        <p:blipFill>
          <a:blip r:embed="rId3" cstate="print"/>
          <a:stretch>
            <a:fillRect/>
          </a:stretch>
        </p:blipFill>
        <p:spPr>
          <a:xfrm>
            <a:off x="76200" y="4343400"/>
            <a:ext cx="8947610" cy="1898748"/>
          </a:xfrm>
          <a:prstGeom prst="rect">
            <a:avLst/>
          </a:prstGeom>
        </p:spPr>
      </p:pic>
      <p:cxnSp>
        <p:nvCxnSpPr>
          <p:cNvPr id="8" name="Straight Arrow Connector 7"/>
          <p:cNvCxnSpPr/>
          <p:nvPr/>
        </p:nvCxnSpPr>
        <p:spPr>
          <a:xfrm>
            <a:off x="4267200" y="3352800"/>
            <a:ext cx="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Installing the Universal Forwarder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369</a:t>
            </a:fld>
            <a:endParaRPr lang="en-US"/>
          </a:p>
        </p:txBody>
      </p:sp>
      <p:sp>
        <p:nvSpPr>
          <p:cNvPr id="12" name="Content Placeholder 11"/>
          <p:cNvSpPr>
            <a:spLocks noGrp="1"/>
          </p:cNvSpPr>
          <p:nvPr>
            <p:ph idx="1"/>
          </p:nvPr>
        </p:nvSpPr>
        <p:spPr>
          <a:xfrm>
            <a:off x="457200" y="1371600"/>
            <a:ext cx="8229600" cy="5029200"/>
          </a:xfrm>
        </p:spPr>
        <p:txBody>
          <a:bodyPr>
            <a:normAutofit fontScale="70000" lnSpcReduction="20000"/>
          </a:bodyPr>
          <a:lstStyle/>
          <a:p>
            <a:r>
              <a:rPr lang="en-US" dirty="0" smtClean="0">
                <a:solidFill>
                  <a:srgbClr val="00B0F0"/>
                </a:solidFill>
              </a:rPr>
              <a:t>Once downloaded, become root (either via sudo su -, or an SSH session as root) and run dpkg –i /path/to/splunkforwarder.deb</a:t>
            </a:r>
          </a:p>
          <a:p>
            <a:pPr lvl="1"/>
            <a:r>
              <a:rPr lang="en-US" dirty="0" smtClean="0">
                <a:solidFill>
                  <a:srgbClr val="00B0F0"/>
                </a:solidFill>
              </a:rPr>
              <a:t>Installs to /opt/splunkforwarder</a:t>
            </a:r>
          </a:p>
          <a:p>
            <a:r>
              <a:rPr lang="en-US" dirty="0" smtClean="0">
                <a:solidFill>
                  <a:srgbClr val="00B0F0"/>
                </a:solidFill>
              </a:rPr>
              <a:t>Cd /opt/splunkforwarder/bin</a:t>
            </a:r>
          </a:p>
          <a:p>
            <a:r>
              <a:rPr lang="en-US" dirty="0" smtClean="0">
                <a:solidFill>
                  <a:srgbClr val="00B0F0"/>
                </a:solidFill>
              </a:rPr>
              <a:t>./splunk start --accept-license</a:t>
            </a:r>
          </a:p>
          <a:p>
            <a:pPr lvl="1"/>
            <a:r>
              <a:rPr lang="en-US" dirty="0" smtClean="0">
                <a:solidFill>
                  <a:srgbClr val="00B0F0"/>
                </a:solidFill>
              </a:rPr>
              <a:t>You’ll be requested to enter a username and password for administering the splunk server.</a:t>
            </a:r>
          </a:p>
          <a:p>
            <a:pPr lvl="2"/>
            <a:r>
              <a:rPr lang="en-US" dirty="0" smtClean="0">
                <a:solidFill>
                  <a:srgbClr val="00B0F0"/>
                </a:solidFill>
              </a:rPr>
              <a:t>Remember to save this password to your password manager</a:t>
            </a:r>
          </a:p>
          <a:p>
            <a:r>
              <a:rPr lang="en-US" dirty="0" smtClean="0">
                <a:solidFill>
                  <a:srgbClr val="00B0F0"/>
                </a:solidFill>
              </a:rPr>
              <a:t>./splunk stop</a:t>
            </a:r>
          </a:p>
          <a:p>
            <a:pPr lvl="1"/>
            <a:r>
              <a:rPr lang="en-US" dirty="0" smtClean="0">
                <a:solidFill>
                  <a:srgbClr val="00B0F0"/>
                </a:solidFill>
              </a:rPr>
              <a:t>Need to stop the service for the next command</a:t>
            </a:r>
          </a:p>
          <a:p>
            <a:r>
              <a:rPr lang="en-US" dirty="0" smtClean="0">
                <a:solidFill>
                  <a:srgbClr val="00B0F0"/>
                </a:solidFill>
              </a:rPr>
              <a:t>./splunk add forward-server 172.16.1.3:9997</a:t>
            </a:r>
          </a:p>
          <a:p>
            <a:pPr lvl="1"/>
            <a:r>
              <a:rPr lang="en-US" dirty="0" smtClean="0">
                <a:solidFill>
                  <a:srgbClr val="00B0F0"/>
                </a:solidFill>
              </a:rPr>
              <a:t>Enables splunk to start automatically when the system is rebooted</a:t>
            </a:r>
          </a:p>
          <a:p>
            <a:r>
              <a:rPr lang="en-US" dirty="0" smtClean="0">
                <a:solidFill>
                  <a:srgbClr val="00B0F0"/>
                </a:solidFill>
              </a:rPr>
              <a:t>./splunk enable boot-start</a:t>
            </a:r>
          </a:p>
          <a:p>
            <a:pPr lvl="1"/>
            <a:r>
              <a:rPr lang="en-US" dirty="0" smtClean="0">
                <a:solidFill>
                  <a:srgbClr val="00B0F0"/>
                </a:solidFill>
              </a:rPr>
              <a:t>Allows the universal forwarder to start automatically on reboots</a:t>
            </a:r>
          </a:p>
          <a:p>
            <a:r>
              <a:rPr lang="en-US" dirty="0" smtClean="0">
                <a:solidFill>
                  <a:srgbClr val="00B0F0"/>
                </a:solidFill>
              </a:rPr>
              <a:t>./splunk start</a:t>
            </a:r>
          </a:p>
          <a:p>
            <a:pPr lvl="1"/>
            <a:r>
              <a:rPr lang="en-US" dirty="0" smtClean="0">
                <a:solidFill>
                  <a:srgbClr val="00B0F0"/>
                </a:solidFill>
              </a:rPr>
              <a:t>Start the UF again</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OSX</a:t>
            </a:r>
            <a:endParaRPr lang="en-US" dirty="0">
              <a:solidFill>
                <a:srgbClr val="00B0F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B0F0"/>
                </a:solidFill>
              </a:rPr>
              <a:t>Download .dmg</a:t>
            </a:r>
          </a:p>
          <a:p>
            <a:r>
              <a:rPr lang="en-US" dirty="0" smtClean="0">
                <a:solidFill>
                  <a:srgbClr val="00B0F0"/>
                </a:solidFill>
              </a:rPr>
              <a:t>Double click to mount/open</a:t>
            </a:r>
          </a:p>
          <a:p>
            <a:r>
              <a:rPr lang="en-US" dirty="0" smtClean="0">
                <a:solidFill>
                  <a:srgbClr val="00B0F0"/>
                </a:solidFill>
              </a:rPr>
              <a:t>Double click .pkg file to start installer</a:t>
            </a:r>
          </a:p>
          <a:p>
            <a:r>
              <a:rPr lang="en-US" dirty="0" smtClean="0">
                <a:solidFill>
                  <a:srgbClr val="00B0F0"/>
                </a:solidFill>
              </a:rPr>
              <a:t>Select “Continue” to the pop-up prompt, then to the vbox installer window</a:t>
            </a:r>
          </a:p>
          <a:p>
            <a:r>
              <a:rPr lang="en-US" dirty="0" smtClean="0">
                <a:solidFill>
                  <a:srgbClr val="00B0F0"/>
                </a:solidFill>
              </a:rPr>
              <a:t>Click “Install”</a:t>
            </a:r>
          </a:p>
          <a:p>
            <a:r>
              <a:rPr lang="en-US" dirty="0" smtClean="0">
                <a:solidFill>
                  <a:srgbClr val="00B0F0"/>
                </a:solidFill>
              </a:rPr>
              <a:t>Enter admin creds</a:t>
            </a:r>
          </a:p>
          <a:p>
            <a:r>
              <a:rPr lang="en-US" dirty="0" smtClean="0">
                <a:solidFill>
                  <a:srgbClr val="00B0F0"/>
                </a:solidFill>
              </a:rPr>
              <a:t>Installation finishes. Click “Close”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a:t>
            </a:fld>
            <a:endParaRPr 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Installing the Universal Forwarder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370</a:t>
            </a:fld>
            <a:endParaRPr lang="en-US"/>
          </a:p>
        </p:txBody>
      </p:sp>
      <p:sp>
        <p:nvSpPr>
          <p:cNvPr id="12" name="Content Placeholder 11"/>
          <p:cNvSpPr>
            <a:spLocks noGrp="1"/>
          </p:cNvSpPr>
          <p:nvPr>
            <p:ph idx="1"/>
          </p:nvPr>
        </p:nvSpPr>
        <p:spPr>
          <a:xfrm>
            <a:off x="457200" y="1371600"/>
            <a:ext cx="8229600" cy="5029200"/>
          </a:xfrm>
        </p:spPr>
        <p:txBody>
          <a:bodyPr>
            <a:normAutofit fontScale="70000" lnSpcReduction="20000"/>
          </a:bodyPr>
          <a:lstStyle/>
          <a:p>
            <a:r>
              <a:rPr lang="en-US" dirty="0" smtClean="0">
                <a:solidFill>
                  <a:srgbClr val="00B0F0"/>
                </a:solidFill>
              </a:rPr>
              <a:t>Once downloaded, become root (either via sudo su -, or an SSH session as root) and run dpkg –i /path/to/splunkforwarder.deb</a:t>
            </a:r>
          </a:p>
          <a:p>
            <a:pPr lvl="1"/>
            <a:r>
              <a:rPr lang="en-US" dirty="0" smtClean="0">
                <a:solidFill>
                  <a:srgbClr val="00B0F0"/>
                </a:solidFill>
              </a:rPr>
              <a:t>Installs to /opt/splunkforwarder</a:t>
            </a:r>
          </a:p>
          <a:p>
            <a:r>
              <a:rPr lang="en-US" dirty="0" smtClean="0">
                <a:solidFill>
                  <a:srgbClr val="00B0F0"/>
                </a:solidFill>
              </a:rPr>
              <a:t>cd /opt/splunkforwarder/bin</a:t>
            </a:r>
          </a:p>
          <a:p>
            <a:r>
              <a:rPr lang="en-US" dirty="0" smtClean="0">
                <a:solidFill>
                  <a:srgbClr val="00B0F0"/>
                </a:solidFill>
              </a:rPr>
              <a:t>./splunk start --accept-license</a:t>
            </a:r>
          </a:p>
          <a:p>
            <a:pPr lvl="1"/>
            <a:r>
              <a:rPr lang="en-US" dirty="0" smtClean="0">
                <a:solidFill>
                  <a:srgbClr val="00B0F0"/>
                </a:solidFill>
              </a:rPr>
              <a:t>You’ll be requested to enter a username and password for administering the splunk server.</a:t>
            </a:r>
          </a:p>
          <a:p>
            <a:pPr lvl="2"/>
            <a:r>
              <a:rPr lang="en-US" dirty="0" smtClean="0">
                <a:solidFill>
                  <a:srgbClr val="00B0F0"/>
                </a:solidFill>
              </a:rPr>
              <a:t>Remember to save this password to your password manager</a:t>
            </a:r>
          </a:p>
          <a:p>
            <a:r>
              <a:rPr lang="en-US" dirty="0" smtClean="0">
                <a:solidFill>
                  <a:srgbClr val="00B0F0"/>
                </a:solidFill>
              </a:rPr>
              <a:t>./splunk stop</a:t>
            </a:r>
          </a:p>
          <a:p>
            <a:pPr lvl="1"/>
            <a:r>
              <a:rPr lang="en-US" dirty="0" smtClean="0">
                <a:solidFill>
                  <a:srgbClr val="00B0F0"/>
                </a:solidFill>
              </a:rPr>
              <a:t>Need to stop the service for the next command</a:t>
            </a:r>
          </a:p>
          <a:p>
            <a:r>
              <a:rPr lang="en-US" dirty="0" smtClean="0">
                <a:solidFill>
                  <a:srgbClr val="00B0F0"/>
                </a:solidFill>
              </a:rPr>
              <a:t>./splunk add forward-server 172.16.1.3:9997</a:t>
            </a:r>
          </a:p>
          <a:p>
            <a:pPr lvl="1"/>
            <a:r>
              <a:rPr lang="en-US" dirty="0" smtClean="0">
                <a:solidFill>
                  <a:srgbClr val="00B0F0"/>
                </a:solidFill>
              </a:rPr>
              <a:t>Enables splunk to start automatically when the system is rebooted</a:t>
            </a:r>
          </a:p>
          <a:p>
            <a:r>
              <a:rPr lang="en-US" dirty="0" smtClean="0">
                <a:solidFill>
                  <a:srgbClr val="00B0F0"/>
                </a:solidFill>
              </a:rPr>
              <a:t>./splunk enable boot-start</a:t>
            </a:r>
          </a:p>
          <a:p>
            <a:pPr lvl="1"/>
            <a:r>
              <a:rPr lang="en-US" dirty="0" smtClean="0">
                <a:solidFill>
                  <a:srgbClr val="00B0F0"/>
                </a:solidFill>
              </a:rPr>
              <a:t>Allows the universal forwarder to start automatically on reboots</a:t>
            </a:r>
          </a:p>
          <a:p>
            <a:r>
              <a:rPr lang="en-US" dirty="0" smtClean="0">
                <a:solidFill>
                  <a:srgbClr val="00B0F0"/>
                </a:solidFill>
              </a:rPr>
              <a:t>./splunk start</a:t>
            </a:r>
          </a:p>
          <a:p>
            <a:pPr lvl="1"/>
            <a:r>
              <a:rPr lang="en-US" dirty="0" smtClean="0">
                <a:solidFill>
                  <a:srgbClr val="00B0F0"/>
                </a:solidFill>
              </a:rPr>
              <a:t>Start the UF again</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Installing the Universal Forwarder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371</a:t>
            </a:fld>
            <a:endParaRPr lang="en-US"/>
          </a:p>
        </p:txBody>
      </p:sp>
      <p:pic>
        <p:nvPicPr>
          <p:cNvPr id="6" name="Content Placeholder 5" descr="vbox-splunkuf9.png"/>
          <p:cNvPicPr>
            <a:picLocks noGrp="1" noChangeAspect="1"/>
          </p:cNvPicPr>
          <p:nvPr>
            <p:ph idx="1"/>
          </p:nvPr>
        </p:nvPicPr>
        <p:blipFill>
          <a:blip r:embed="rId2" cstate="print"/>
          <a:stretch>
            <a:fillRect/>
          </a:stretch>
        </p:blipFill>
        <p:spPr>
          <a:xfrm>
            <a:off x="76200" y="1447800"/>
            <a:ext cx="5042159" cy="2375022"/>
          </a:xfrm>
        </p:spPr>
      </p:pic>
      <p:pic>
        <p:nvPicPr>
          <p:cNvPr id="7" name="Picture 6" descr="vbox-splunkuf10.png"/>
          <p:cNvPicPr>
            <a:picLocks noChangeAspect="1"/>
          </p:cNvPicPr>
          <p:nvPr/>
        </p:nvPicPr>
        <p:blipFill>
          <a:blip r:embed="rId3" cstate="print"/>
          <a:stretch>
            <a:fillRect/>
          </a:stretch>
        </p:blipFill>
        <p:spPr>
          <a:xfrm>
            <a:off x="685800" y="4648200"/>
            <a:ext cx="1581231" cy="838243"/>
          </a:xfrm>
          <a:prstGeom prst="rect">
            <a:avLst/>
          </a:prstGeom>
        </p:spPr>
      </p:pic>
      <p:pic>
        <p:nvPicPr>
          <p:cNvPr id="8" name="Picture 7" descr="vbox-splunkuf11.png"/>
          <p:cNvPicPr>
            <a:picLocks noChangeAspect="1"/>
          </p:cNvPicPr>
          <p:nvPr/>
        </p:nvPicPr>
        <p:blipFill>
          <a:blip r:embed="rId4" cstate="print"/>
          <a:stretch>
            <a:fillRect/>
          </a:stretch>
        </p:blipFill>
        <p:spPr>
          <a:xfrm>
            <a:off x="4038600" y="3886200"/>
            <a:ext cx="4267419" cy="2863997"/>
          </a:xfrm>
          <a:prstGeom prst="rect">
            <a:avLst/>
          </a:prstGeom>
        </p:spPr>
      </p:pic>
      <p:cxnSp>
        <p:nvCxnSpPr>
          <p:cNvPr id="9" name="Straight Arrow Connector 8"/>
          <p:cNvCxnSpPr/>
          <p:nvPr/>
        </p:nvCxnSpPr>
        <p:spPr>
          <a:xfrm>
            <a:off x="1752600" y="37338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09800" y="4800600"/>
            <a:ext cx="1828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or Suricata</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372</a:t>
            </a:fld>
            <a:endParaRPr lang="en-US"/>
          </a:p>
        </p:txBody>
      </p:sp>
      <p:sp>
        <p:nvSpPr>
          <p:cNvPr id="12" name="Content Placeholder 11"/>
          <p:cNvSpPr>
            <a:spLocks noGrp="1"/>
          </p:cNvSpPr>
          <p:nvPr>
            <p:ph idx="1"/>
          </p:nvPr>
        </p:nvSpPr>
        <p:spPr>
          <a:xfrm>
            <a:off x="457200" y="1371600"/>
            <a:ext cx="8229600" cy="5029200"/>
          </a:xfrm>
        </p:spPr>
        <p:txBody>
          <a:bodyPr>
            <a:normAutofit fontScale="92500" lnSpcReduction="20000"/>
          </a:bodyPr>
          <a:lstStyle/>
          <a:p>
            <a:r>
              <a:rPr lang="en-US" dirty="0" smtClean="0">
                <a:solidFill>
                  <a:srgbClr val="00B0F0"/>
                </a:solidFill>
              </a:rPr>
              <a:t>Time to make a decision</a:t>
            </a:r>
          </a:p>
          <a:p>
            <a:pPr lvl="1"/>
            <a:r>
              <a:rPr lang="en-US" dirty="0" smtClean="0">
                <a:solidFill>
                  <a:srgbClr val="00B0F0"/>
                </a:solidFill>
              </a:rPr>
              <a:t>For the purposes of our lab environment, both serve an identical role:</a:t>
            </a:r>
          </a:p>
          <a:p>
            <a:pPr lvl="2"/>
            <a:r>
              <a:rPr lang="en-US" dirty="0" smtClean="0">
                <a:solidFill>
                  <a:srgbClr val="00B0F0"/>
                </a:solidFill>
              </a:rPr>
              <a:t>Bridge IPS1 and IPS2 via AFPACKET bridging</a:t>
            </a:r>
          </a:p>
          <a:p>
            <a:pPr lvl="2"/>
            <a:r>
              <a:rPr lang="en-US" dirty="0" smtClean="0">
                <a:solidFill>
                  <a:srgbClr val="00B0F0"/>
                </a:solidFill>
              </a:rPr>
              <a:t>Generate alerts on bad traffic between IPS1 and IPS2</a:t>
            </a:r>
          </a:p>
          <a:p>
            <a:pPr lvl="1"/>
            <a:r>
              <a:rPr lang="en-US" dirty="0" smtClean="0">
                <a:solidFill>
                  <a:srgbClr val="00B0F0"/>
                </a:solidFill>
              </a:rPr>
              <a:t>Personal preference?</a:t>
            </a:r>
          </a:p>
          <a:p>
            <a:pPr lvl="2"/>
            <a:r>
              <a:rPr lang="en-US" dirty="0" smtClean="0">
                <a:solidFill>
                  <a:srgbClr val="00B0F0"/>
                </a:solidFill>
              </a:rPr>
              <a:t>Suricata, hands down.</a:t>
            </a:r>
          </a:p>
          <a:p>
            <a:pPr lvl="3"/>
            <a:r>
              <a:rPr lang="en-US" dirty="0" smtClean="0">
                <a:solidFill>
                  <a:srgbClr val="00B0F0"/>
                </a:solidFill>
              </a:rPr>
              <a:t>Whole host of features that Snort simply doesn’t have.</a:t>
            </a:r>
          </a:p>
          <a:p>
            <a:pPr lvl="1"/>
            <a:r>
              <a:rPr lang="en-US" dirty="0" smtClean="0">
                <a:solidFill>
                  <a:srgbClr val="00B0F0"/>
                </a:solidFill>
              </a:rPr>
              <a:t>We’ll cover how to install Snort and the Hurricane Labs add-on for Unified2, Then Suricata, and the SuricataTA</a:t>
            </a:r>
          </a:p>
          <a:p>
            <a:pPr lvl="1"/>
            <a:r>
              <a:rPr lang="en-US" dirty="0" smtClean="0">
                <a:solidFill>
                  <a:srgbClr val="00B0F0"/>
                </a:solidFill>
              </a:rPr>
              <a:t>After covering installation of both NSM platforms, we’ll go over how to test functionality on both platforms</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373</a:t>
            </a:fld>
            <a:endParaRPr lang="en-US"/>
          </a:p>
        </p:txBody>
      </p:sp>
      <p:sp>
        <p:nvSpPr>
          <p:cNvPr id="12" name="Content Placeholder 11"/>
          <p:cNvSpPr>
            <a:spLocks noGrp="1"/>
          </p:cNvSpPr>
          <p:nvPr>
            <p:ph idx="1"/>
          </p:nvPr>
        </p:nvSpPr>
        <p:spPr>
          <a:xfrm>
            <a:off x="457200" y="1371600"/>
            <a:ext cx="8229600" cy="5029200"/>
          </a:xfrm>
        </p:spPr>
        <p:txBody>
          <a:bodyPr>
            <a:normAutofit lnSpcReduction="10000"/>
          </a:bodyPr>
          <a:lstStyle/>
          <a:p>
            <a:r>
              <a:rPr lang="en-US" dirty="0" smtClean="0">
                <a:solidFill>
                  <a:srgbClr val="00B0F0"/>
                </a:solidFill>
                <a:sym typeface="Wingdings" pitchFamily="2" charset="2"/>
              </a:rPr>
              <a:t>Installing Snort via Autosnort, AVATAR edition</a:t>
            </a:r>
          </a:p>
          <a:p>
            <a:pPr lvl="1"/>
            <a:r>
              <a:rPr lang="en-US" dirty="0" smtClean="0">
                <a:solidFill>
                  <a:srgbClr val="00B0F0"/>
                </a:solidFill>
                <a:sym typeface="Wingdings" pitchFamily="2" charset="2"/>
              </a:rPr>
              <a:t>Script that automates all of the hard stuff</a:t>
            </a:r>
          </a:p>
          <a:p>
            <a:pPr lvl="2"/>
            <a:r>
              <a:rPr lang="en-US" dirty="0" smtClean="0">
                <a:solidFill>
                  <a:srgbClr val="00B0F0"/>
                </a:solidFill>
                <a:sym typeface="Wingdings" pitchFamily="2" charset="2"/>
              </a:rPr>
              <a:t>Installing prerequisite software packages</a:t>
            </a:r>
          </a:p>
          <a:p>
            <a:pPr lvl="2"/>
            <a:r>
              <a:rPr lang="en-US" dirty="0" smtClean="0">
                <a:solidFill>
                  <a:srgbClr val="00B0F0"/>
                </a:solidFill>
                <a:sym typeface="Wingdings" pitchFamily="2" charset="2"/>
              </a:rPr>
              <a:t>Compiling Snort and the DAQ (data acquisition) library</a:t>
            </a:r>
          </a:p>
          <a:p>
            <a:pPr lvl="2"/>
            <a:r>
              <a:rPr lang="en-US" dirty="0" smtClean="0">
                <a:solidFill>
                  <a:srgbClr val="00B0F0"/>
                </a:solidFill>
                <a:sym typeface="Wingdings" pitchFamily="2" charset="2"/>
              </a:rPr>
              <a:t>Setting up directories for config files and logs to live</a:t>
            </a:r>
          </a:p>
          <a:p>
            <a:pPr lvl="2"/>
            <a:r>
              <a:rPr lang="en-US" dirty="0" smtClean="0">
                <a:solidFill>
                  <a:srgbClr val="00B0F0"/>
                </a:solidFill>
                <a:sym typeface="Wingdings" pitchFamily="2" charset="2"/>
              </a:rPr>
              <a:t>Installing pulledpork (rule manager) as well as download/installing rules</a:t>
            </a:r>
          </a:p>
          <a:p>
            <a:pPr lvl="2"/>
            <a:r>
              <a:rPr lang="en-US" dirty="0" smtClean="0">
                <a:solidFill>
                  <a:srgbClr val="00B0F0"/>
                </a:solidFill>
                <a:sym typeface="Wingdings" pitchFamily="2" charset="2"/>
              </a:rPr>
              <a:t>Setting up interfaces for bridging between IPS1 and IPS2</a:t>
            </a:r>
          </a:p>
          <a:p>
            <a:pPr lvl="2"/>
            <a:r>
              <a:rPr lang="en-US" dirty="0" smtClean="0">
                <a:solidFill>
                  <a:srgbClr val="00B0F0"/>
                </a:solidFill>
                <a:sym typeface="Wingdings" pitchFamily="2" charset="2"/>
              </a:rPr>
              <a:t>Installing a service to allow the Snort to auto-start on system reboots, and control start/stopping/restarting snort</a:t>
            </a:r>
          </a:p>
        </p:txBody>
      </p:sp>
    </p:spTree>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374</a:t>
            </a:fld>
            <a:endParaRPr lang="en-US"/>
          </a:p>
        </p:txBody>
      </p:sp>
      <p:sp>
        <p:nvSpPr>
          <p:cNvPr id="12" name="Content Placeholder 11"/>
          <p:cNvSpPr>
            <a:spLocks noGrp="1"/>
          </p:cNvSpPr>
          <p:nvPr>
            <p:ph idx="1"/>
          </p:nvPr>
        </p:nvSpPr>
        <p:spPr>
          <a:xfrm>
            <a:off x="457200" y="1371600"/>
            <a:ext cx="8229600" cy="5029200"/>
          </a:xfrm>
        </p:spPr>
        <p:txBody>
          <a:bodyPr>
            <a:normAutofit fontScale="85000" lnSpcReduction="20000"/>
          </a:bodyPr>
          <a:lstStyle/>
          <a:p>
            <a:r>
              <a:rPr lang="en-US" dirty="0" smtClean="0">
                <a:solidFill>
                  <a:srgbClr val="00B0F0"/>
                </a:solidFill>
                <a:sym typeface="Wingdings" pitchFamily="2" charset="2"/>
              </a:rPr>
              <a:t>But before we continue....</a:t>
            </a:r>
          </a:p>
          <a:p>
            <a:pPr lvl="1"/>
            <a:r>
              <a:rPr lang="en-US" dirty="0" smtClean="0">
                <a:solidFill>
                  <a:srgbClr val="00B0F0"/>
                </a:solidFill>
                <a:sym typeface="Wingdings" pitchFamily="2" charset="2"/>
              </a:rPr>
              <a:t>Did you register an account on snort.org?</a:t>
            </a:r>
          </a:p>
          <a:p>
            <a:pPr lvl="1"/>
            <a:r>
              <a:rPr lang="en-US" dirty="0" smtClean="0">
                <a:solidFill>
                  <a:srgbClr val="00B0F0"/>
                </a:solidFill>
                <a:sym typeface="Wingdings" pitchFamily="2" charset="2"/>
              </a:rPr>
              <a:t>You absolutely need to. You need an “Oink Code” to run autosnort</a:t>
            </a:r>
          </a:p>
          <a:p>
            <a:r>
              <a:rPr lang="en-US" dirty="0" smtClean="0">
                <a:solidFill>
                  <a:srgbClr val="00B0F0"/>
                </a:solidFill>
                <a:sym typeface="Wingdings" pitchFamily="2" charset="2"/>
              </a:rPr>
              <a:t>Visit https://snort.org/users/sign_in</a:t>
            </a:r>
          </a:p>
          <a:p>
            <a:pPr lvl="1"/>
            <a:r>
              <a:rPr lang="en-US" dirty="0" smtClean="0">
                <a:solidFill>
                  <a:srgbClr val="00B0F0"/>
                </a:solidFill>
                <a:sym typeface="Wingdings" pitchFamily="2" charset="2"/>
              </a:rPr>
              <a:t>Click Sign up</a:t>
            </a:r>
          </a:p>
          <a:p>
            <a:pPr lvl="1"/>
            <a:r>
              <a:rPr lang="en-US" dirty="0" smtClean="0">
                <a:solidFill>
                  <a:srgbClr val="00B0F0"/>
                </a:solidFill>
                <a:sym typeface="Wingdings" pitchFamily="2" charset="2"/>
              </a:rPr>
              <a:t>Next page, enter your e-mail, password (twice)</a:t>
            </a:r>
          </a:p>
          <a:p>
            <a:pPr lvl="1"/>
            <a:r>
              <a:rPr lang="en-US" dirty="0" smtClean="0">
                <a:solidFill>
                  <a:srgbClr val="00B0F0"/>
                </a:solidFill>
                <a:sym typeface="Wingdings" pitchFamily="2" charset="2"/>
              </a:rPr>
              <a:t>Click the checkbox agreeing to the Snort License, then click Sign Up</a:t>
            </a:r>
          </a:p>
          <a:p>
            <a:pPr lvl="2"/>
            <a:r>
              <a:rPr lang="en-US" dirty="0" smtClean="0">
                <a:solidFill>
                  <a:srgbClr val="00B0F0"/>
                </a:solidFill>
                <a:sym typeface="Wingdings" pitchFamily="2" charset="2"/>
              </a:rPr>
              <a:t>Optional: if you want spam, click the checkboxes for snort-users, snort-sigs, snort-devel, snort-openappid to get on the mailing list(s)</a:t>
            </a:r>
          </a:p>
          <a:p>
            <a:pPr lvl="1"/>
            <a:r>
              <a:rPr lang="en-US" dirty="0" smtClean="0">
                <a:solidFill>
                  <a:srgbClr val="00B0F0"/>
                </a:solidFill>
                <a:sym typeface="Wingdings" pitchFamily="2" charset="2"/>
              </a:rPr>
              <a:t>Check your e-mail, click the confirmation link, and log in to your new snort.org account</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375</a:t>
            </a:fld>
            <a:endParaRPr lang="en-US"/>
          </a:p>
        </p:txBody>
      </p:sp>
      <p:sp>
        <p:nvSpPr>
          <p:cNvPr id="12" name="Content Placeholder 11"/>
          <p:cNvSpPr>
            <a:spLocks noGrp="1"/>
          </p:cNvSpPr>
          <p:nvPr>
            <p:ph idx="1"/>
          </p:nvPr>
        </p:nvSpPr>
        <p:spPr>
          <a:xfrm>
            <a:off x="457200" y="1371600"/>
            <a:ext cx="8229600" cy="5029200"/>
          </a:xfrm>
        </p:spPr>
        <p:txBody>
          <a:bodyPr>
            <a:normAutofit/>
          </a:bodyPr>
          <a:lstStyle/>
          <a:p>
            <a:r>
              <a:rPr lang="en-US" dirty="0" smtClean="0">
                <a:solidFill>
                  <a:srgbClr val="00B0F0"/>
                </a:solidFill>
                <a:sym typeface="Wingdings" pitchFamily="2" charset="2"/>
              </a:rPr>
              <a:t>Click on your e-mail address in the upper-right</a:t>
            </a:r>
          </a:p>
          <a:p>
            <a:r>
              <a:rPr lang="en-US" dirty="0" smtClean="0">
                <a:solidFill>
                  <a:srgbClr val="00B0F0"/>
                </a:solidFill>
                <a:sym typeface="Wingdings" pitchFamily="2" charset="2"/>
              </a:rPr>
              <a:t>Click on the link labeled Oinkcode</a:t>
            </a:r>
          </a:p>
          <a:p>
            <a:pPr lvl="1"/>
            <a:r>
              <a:rPr lang="en-US" dirty="0" smtClean="0">
                <a:solidFill>
                  <a:srgbClr val="00B0F0"/>
                </a:solidFill>
                <a:sym typeface="Wingdings" pitchFamily="2" charset="2"/>
              </a:rPr>
              <a:t>Copy the long alphanumeric string</a:t>
            </a:r>
          </a:p>
          <a:p>
            <a:pPr lvl="1"/>
            <a:r>
              <a:rPr lang="en-US" dirty="0" smtClean="0">
                <a:solidFill>
                  <a:srgbClr val="00B0F0"/>
                </a:solidFill>
                <a:sym typeface="Wingdings" pitchFamily="2" charset="2"/>
              </a:rPr>
              <a:t>Hint: Save your snort.org credentials to your password manager. Put the oink code in the comment section for the entry for easy access.</a:t>
            </a:r>
          </a:p>
        </p:txBody>
      </p:sp>
    </p:spTree>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376</a:t>
            </a:fld>
            <a:endParaRPr lang="en-US"/>
          </a:p>
        </p:txBody>
      </p:sp>
      <p:pic>
        <p:nvPicPr>
          <p:cNvPr id="8" name="Content Placeholder 7" descr="vbox-autosnort2.png"/>
          <p:cNvPicPr>
            <a:picLocks noGrp="1" noChangeAspect="1"/>
          </p:cNvPicPr>
          <p:nvPr>
            <p:ph idx="1"/>
          </p:nvPr>
        </p:nvPicPr>
        <p:blipFill>
          <a:blip r:embed="rId2" cstate="print"/>
          <a:stretch>
            <a:fillRect/>
          </a:stretch>
        </p:blipFill>
        <p:spPr>
          <a:xfrm>
            <a:off x="76200" y="1143000"/>
            <a:ext cx="5181952" cy="2120762"/>
          </a:xfrm>
        </p:spPr>
      </p:pic>
      <p:pic>
        <p:nvPicPr>
          <p:cNvPr id="9" name="Picture 8" descr="vbox-autosnort3.png"/>
          <p:cNvPicPr>
            <a:picLocks noChangeAspect="1"/>
          </p:cNvPicPr>
          <p:nvPr/>
        </p:nvPicPr>
        <p:blipFill>
          <a:blip r:embed="rId3" cstate="print"/>
          <a:stretch>
            <a:fillRect/>
          </a:stretch>
        </p:blipFill>
        <p:spPr>
          <a:xfrm>
            <a:off x="6324600" y="1066800"/>
            <a:ext cx="2614838" cy="3165583"/>
          </a:xfrm>
          <a:prstGeom prst="rect">
            <a:avLst/>
          </a:prstGeom>
        </p:spPr>
      </p:pic>
      <p:pic>
        <p:nvPicPr>
          <p:cNvPr id="10" name="Picture 9" descr="vbox-autosnort5.png"/>
          <p:cNvPicPr>
            <a:picLocks noChangeAspect="1"/>
          </p:cNvPicPr>
          <p:nvPr/>
        </p:nvPicPr>
        <p:blipFill>
          <a:blip r:embed="rId4" cstate="print"/>
          <a:stretch>
            <a:fillRect/>
          </a:stretch>
        </p:blipFill>
        <p:spPr>
          <a:xfrm>
            <a:off x="152400" y="5181600"/>
            <a:ext cx="2641736" cy="247663"/>
          </a:xfrm>
          <a:prstGeom prst="rect">
            <a:avLst/>
          </a:prstGeom>
        </p:spPr>
      </p:pic>
      <p:pic>
        <p:nvPicPr>
          <p:cNvPr id="11" name="Picture 10" descr="vbox-autosnort6.png"/>
          <p:cNvPicPr>
            <a:picLocks noChangeAspect="1"/>
          </p:cNvPicPr>
          <p:nvPr/>
        </p:nvPicPr>
        <p:blipFill>
          <a:blip r:embed="rId5" cstate="print"/>
          <a:stretch>
            <a:fillRect/>
          </a:stretch>
        </p:blipFill>
        <p:spPr>
          <a:xfrm>
            <a:off x="6096000" y="4343400"/>
            <a:ext cx="2671987" cy="2133745"/>
          </a:xfrm>
          <a:prstGeom prst="rect">
            <a:avLst/>
          </a:prstGeom>
        </p:spPr>
      </p:pic>
      <p:cxnSp>
        <p:nvCxnSpPr>
          <p:cNvPr id="13" name="Straight Arrow Connector 12"/>
          <p:cNvCxnSpPr/>
          <p:nvPr/>
        </p:nvCxnSpPr>
        <p:spPr>
          <a:xfrm>
            <a:off x="5257800" y="2971800"/>
            <a:ext cx="1066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286000" y="4038600"/>
            <a:ext cx="4114800" cy="1143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19400" y="5257800"/>
            <a:ext cx="3276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377</a:t>
            </a:fld>
            <a:endParaRPr lang="en-US"/>
          </a:p>
        </p:txBody>
      </p:sp>
      <p:sp>
        <p:nvSpPr>
          <p:cNvPr id="12" name="Content Placeholder 11"/>
          <p:cNvSpPr>
            <a:spLocks noGrp="1"/>
          </p:cNvSpPr>
          <p:nvPr>
            <p:ph idx="1"/>
          </p:nvPr>
        </p:nvSpPr>
        <p:spPr>
          <a:xfrm>
            <a:off x="457200" y="1371600"/>
            <a:ext cx="8229600" cy="5105400"/>
          </a:xfrm>
        </p:spPr>
        <p:txBody>
          <a:bodyPr>
            <a:normAutofit fontScale="62500" lnSpcReduction="20000"/>
          </a:bodyPr>
          <a:lstStyle/>
          <a:p>
            <a:r>
              <a:rPr lang="en-US" dirty="0" smtClean="0">
                <a:solidFill>
                  <a:srgbClr val="00B0F0"/>
                </a:solidFill>
                <a:sym typeface="Wingdings" pitchFamily="2" charset="2"/>
              </a:rPr>
              <a:t>How to run the script:</a:t>
            </a:r>
          </a:p>
          <a:p>
            <a:pPr lvl="1"/>
            <a:r>
              <a:rPr lang="en-US" dirty="0" smtClean="0">
                <a:solidFill>
                  <a:srgbClr val="00B0F0"/>
                </a:solidFill>
                <a:sym typeface="Wingdings" pitchFamily="2" charset="2"/>
              </a:rPr>
              <a:t>Recommend logging in as root, or using sudo su – to become root</a:t>
            </a:r>
          </a:p>
          <a:p>
            <a:pPr lvl="1"/>
            <a:r>
              <a:rPr lang="en-US" dirty="0" smtClean="0">
                <a:solidFill>
                  <a:srgbClr val="00B0F0"/>
                </a:solidFill>
                <a:sym typeface="Wingdings" pitchFamily="2" charset="2"/>
              </a:rPr>
              <a:t>git clone https://github.com/da667/Autosnort</a:t>
            </a:r>
          </a:p>
          <a:p>
            <a:pPr lvl="1"/>
            <a:r>
              <a:rPr lang="en-US" dirty="0" smtClean="0">
                <a:solidFill>
                  <a:srgbClr val="00B0F0"/>
                </a:solidFill>
                <a:sym typeface="Wingdings" pitchFamily="2" charset="2"/>
              </a:rPr>
              <a:t>cd ~/Autosnort/Autosnort-Ubuntu/AVATAR/</a:t>
            </a:r>
          </a:p>
          <a:p>
            <a:pPr lvl="1"/>
            <a:r>
              <a:rPr lang="en-US" dirty="0" smtClean="0">
                <a:solidFill>
                  <a:srgbClr val="00B0F0"/>
                </a:solidFill>
                <a:sym typeface="Wingdings" pitchFamily="2" charset="2"/>
              </a:rPr>
              <a:t>You will need to configure full_autosnort.conf and enter the name of the network interface cards connected to IPS1 and IPS 2, and your oink code</a:t>
            </a:r>
          </a:p>
          <a:p>
            <a:pPr lvl="2"/>
            <a:r>
              <a:rPr lang="en-US" dirty="0" smtClean="0">
                <a:solidFill>
                  <a:srgbClr val="00B0F0"/>
                </a:solidFill>
                <a:sym typeface="Wingdings" pitchFamily="2" charset="2"/>
              </a:rPr>
              <a:t>Hint: ifconfig –a</a:t>
            </a:r>
          </a:p>
          <a:p>
            <a:pPr lvl="3"/>
            <a:r>
              <a:rPr lang="en-US" dirty="0" smtClean="0">
                <a:solidFill>
                  <a:srgbClr val="00B0F0"/>
                </a:solidFill>
                <a:sym typeface="Wingdings" pitchFamily="2" charset="2"/>
              </a:rPr>
              <a:t>Look for interfaces with no IP/inet address</a:t>
            </a:r>
          </a:p>
          <a:p>
            <a:pPr lvl="3"/>
            <a:r>
              <a:rPr lang="en-US" dirty="0" smtClean="0">
                <a:solidFill>
                  <a:srgbClr val="00B0F0"/>
                </a:solidFill>
                <a:sym typeface="Wingdings" pitchFamily="2" charset="2"/>
              </a:rPr>
              <a:t>Put them in the snort_iface_1 and snort_iface_2 field</a:t>
            </a:r>
          </a:p>
          <a:p>
            <a:pPr lvl="2"/>
            <a:r>
              <a:rPr lang="en-US" dirty="0" smtClean="0">
                <a:solidFill>
                  <a:srgbClr val="00B0F0"/>
                </a:solidFill>
                <a:sym typeface="Wingdings" pitchFamily="2" charset="2"/>
              </a:rPr>
              <a:t>Oink code goes into the o_code field</a:t>
            </a:r>
          </a:p>
          <a:p>
            <a:pPr lvl="3"/>
            <a:r>
              <a:rPr lang="en-US" dirty="0" smtClean="0">
                <a:solidFill>
                  <a:srgbClr val="00B0F0"/>
                </a:solidFill>
                <a:sym typeface="Wingdings" pitchFamily="2" charset="2"/>
              </a:rPr>
              <a:t>This is why you created a snort.org account</a:t>
            </a:r>
          </a:p>
          <a:p>
            <a:pPr lvl="1"/>
            <a:r>
              <a:rPr lang="en-US" dirty="0" smtClean="0">
                <a:solidFill>
                  <a:srgbClr val="00B0F0"/>
                </a:solidFill>
                <a:sym typeface="Wingdings" pitchFamily="2" charset="2"/>
              </a:rPr>
              <a:t>export http_proxy=http://172.16.1.1:3128</a:t>
            </a:r>
          </a:p>
          <a:p>
            <a:pPr lvl="1"/>
            <a:r>
              <a:rPr lang="en-US" dirty="0" smtClean="0">
                <a:solidFill>
                  <a:srgbClr val="00B0F0"/>
                </a:solidFill>
                <a:sym typeface="Wingdings" pitchFamily="2" charset="2"/>
              </a:rPr>
              <a:t>export https_proxy=</a:t>
            </a:r>
          </a:p>
          <a:p>
            <a:pPr lvl="2"/>
            <a:r>
              <a:rPr lang="en-US" dirty="0" smtClean="0">
                <a:solidFill>
                  <a:srgbClr val="00B0F0"/>
                </a:solidFill>
                <a:sym typeface="Wingdings" pitchFamily="2" charset="2"/>
              </a:rPr>
              <a:t>These export statements are important. YOU HAVE TO RUN THEM.</a:t>
            </a:r>
          </a:p>
          <a:p>
            <a:pPr lvl="1"/>
            <a:r>
              <a:rPr lang="en-US" dirty="0" smtClean="0">
                <a:solidFill>
                  <a:srgbClr val="00B0F0"/>
                </a:solidFill>
                <a:sym typeface="Wingdings" pitchFamily="2" charset="2"/>
              </a:rPr>
              <a:t>bash autosnort-ubuntu-avatar.sh</a:t>
            </a:r>
          </a:p>
          <a:p>
            <a:pPr lvl="2"/>
            <a:r>
              <a:rPr lang="en-US" dirty="0" smtClean="0">
                <a:solidFill>
                  <a:srgbClr val="00B0F0"/>
                </a:solidFill>
                <a:sym typeface="Wingdings" pitchFamily="2" charset="2"/>
              </a:rPr>
              <a:t>The script MUST be ran as root (log in as root, or use “sudo bash autosnort-ubuntu-avatar.sh”</a:t>
            </a:r>
          </a:p>
          <a:p>
            <a:pPr lvl="1"/>
            <a:r>
              <a:rPr lang="en-US" dirty="0" smtClean="0">
                <a:solidFill>
                  <a:srgbClr val="00B0F0"/>
                </a:solidFill>
                <a:sym typeface="Wingdings" pitchFamily="2" charset="2"/>
              </a:rPr>
              <a:t>Let the script run</a:t>
            </a:r>
          </a:p>
          <a:p>
            <a:pPr lvl="2"/>
            <a:r>
              <a:rPr lang="en-US" dirty="0" smtClean="0">
                <a:solidFill>
                  <a:srgbClr val="00B0F0"/>
                </a:solidFill>
                <a:sym typeface="Wingdings" pitchFamily="2" charset="2"/>
              </a:rPr>
              <a:t>System will reboot automatically when the script finishes</a:t>
            </a:r>
          </a:p>
        </p:txBody>
      </p:sp>
    </p:spTree>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378</a:t>
            </a:fld>
            <a:endParaRPr lang="en-US"/>
          </a:p>
        </p:txBody>
      </p:sp>
      <p:pic>
        <p:nvPicPr>
          <p:cNvPr id="6" name="Content Placeholder 5" descr="vbox-autosnort1.png"/>
          <p:cNvPicPr>
            <a:picLocks noGrp="1" noChangeAspect="1"/>
          </p:cNvPicPr>
          <p:nvPr>
            <p:ph idx="1"/>
          </p:nvPr>
        </p:nvPicPr>
        <p:blipFill>
          <a:blip r:embed="rId2" cstate="print"/>
          <a:stretch>
            <a:fillRect/>
          </a:stretch>
        </p:blipFill>
        <p:spPr>
          <a:xfrm>
            <a:off x="228600" y="1219200"/>
            <a:ext cx="3695890" cy="4388076"/>
          </a:xfrm>
        </p:spPr>
      </p:pic>
      <p:pic>
        <p:nvPicPr>
          <p:cNvPr id="7" name="Picture 6" descr="vbox-autosnort7.png"/>
          <p:cNvPicPr>
            <a:picLocks noChangeAspect="1"/>
          </p:cNvPicPr>
          <p:nvPr/>
        </p:nvPicPr>
        <p:blipFill>
          <a:blip r:embed="rId3" cstate="print"/>
          <a:stretch>
            <a:fillRect/>
          </a:stretch>
        </p:blipFill>
        <p:spPr>
          <a:xfrm>
            <a:off x="5486400" y="1143000"/>
            <a:ext cx="2629035" cy="2959252"/>
          </a:xfrm>
          <a:prstGeom prst="rect">
            <a:avLst/>
          </a:prstGeom>
        </p:spPr>
      </p:pic>
      <p:pic>
        <p:nvPicPr>
          <p:cNvPr id="8" name="Picture 7" descr="vbox-autosnort8.png"/>
          <p:cNvPicPr>
            <a:picLocks noChangeAspect="1"/>
          </p:cNvPicPr>
          <p:nvPr/>
        </p:nvPicPr>
        <p:blipFill>
          <a:blip r:embed="rId4" cstate="print"/>
          <a:stretch>
            <a:fillRect/>
          </a:stretch>
        </p:blipFill>
        <p:spPr>
          <a:xfrm>
            <a:off x="4114800" y="5029200"/>
            <a:ext cx="4743694" cy="374669"/>
          </a:xfrm>
          <a:prstGeom prst="rect">
            <a:avLst/>
          </a:prstGeom>
        </p:spPr>
      </p:pic>
      <p:cxnSp>
        <p:nvCxnSpPr>
          <p:cNvPr id="9" name="Straight Arrow Connector 8"/>
          <p:cNvCxnSpPr/>
          <p:nvPr/>
        </p:nvCxnSpPr>
        <p:spPr>
          <a:xfrm>
            <a:off x="3886200" y="2895600"/>
            <a:ext cx="1600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19800" y="4038600"/>
            <a:ext cx="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379</a:t>
            </a:fld>
            <a:endParaRPr lang="en-US"/>
          </a:p>
        </p:txBody>
      </p:sp>
      <p:sp>
        <p:nvSpPr>
          <p:cNvPr id="10" name="Content Placeholder 9"/>
          <p:cNvSpPr>
            <a:spLocks noGrp="1"/>
          </p:cNvSpPr>
          <p:nvPr>
            <p:ph idx="1"/>
          </p:nvPr>
        </p:nvSpPr>
        <p:spPr/>
        <p:txBody>
          <a:bodyPr>
            <a:normAutofit fontScale="62500" lnSpcReduction="20000"/>
          </a:bodyPr>
          <a:lstStyle/>
          <a:p>
            <a:r>
              <a:rPr lang="en-US" dirty="0" smtClean="0">
                <a:solidFill>
                  <a:srgbClr val="00B0F0"/>
                </a:solidFill>
              </a:rPr>
              <a:t>On reboot, reconnect to the IPS VM. Run the following commands:</a:t>
            </a:r>
          </a:p>
          <a:p>
            <a:pPr lvl="1"/>
            <a:r>
              <a:rPr lang="en-US" dirty="0" smtClean="0">
                <a:solidFill>
                  <a:srgbClr val="00B0F0"/>
                </a:solidFill>
              </a:rPr>
              <a:t>Service snortd status</a:t>
            </a:r>
          </a:p>
          <a:p>
            <a:pPr lvl="2"/>
            <a:r>
              <a:rPr lang="en-US" dirty="0" smtClean="0">
                <a:solidFill>
                  <a:srgbClr val="00B0F0"/>
                </a:solidFill>
              </a:rPr>
              <a:t>Check the status of the snortd service. This will tell you if snort is running and  the last logs out of the log file</a:t>
            </a:r>
          </a:p>
          <a:p>
            <a:pPr lvl="2"/>
            <a:r>
              <a:rPr lang="en-US" dirty="0" smtClean="0">
                <a:solidFill>
                  <a:srgbClr val="00B0F0"/>
                </a:solidFill>
              </a:rPr>
              <a:t>If its not running, it may provide hints as to why</a:t>
            </a:r>
          </a:p>
          <a:p>
            <a:pPr lvl="2"/>
            <a:r>
              <a:rPr lang="en-US" dirty="0" smtClean="0">
                <a:solidFill>
                  <a:srgbClr val="00B0F0"/>
                </a:solidFill>
              </a:rPr>
              <a:t>Note: the snortd service supports status, start, stop, and restart arguments.</a:t>
            </a:r>
          </a:p>
          <a:p>
            <a:pPr lvl="1"/>
            <a:r>
              <a:rPr lang="en-US" dirty="0" smtClean="0">
                <a:solidFill>
                  <a:srgbClr val="00B0F0"/>
                </a:solidFill>
              </a:rPr>
              <a:t>Ifconfig –a</a:t>
            </a:r>
          </a:p>
          <a:p>
            <a:pPr lvl="2"/>
            <a:r>
              <a:rPr lang="en-US" dirty="0" smtClean="0">
                <a:solidFill>
                  <a:srgbClr val="00B0F0"/>
                </a:solidFill>
              </a:rPr>
              <a:t>If the script ran correctly, the interfaces in full_autosnort.conf should have the flags: UP, BROADCAST, RUNNING, NOARP, PROMISC</a:t>
            </a:r>
          </a:p>
          <a:p>
            <a:pPr lvl="1"/>
            <a:r>
              <a:rPr lang="en-US" dirty="0" smtClean="0">
                <a:solidFill>
                  <a:srgbClr val="00B0F0"/>
                </a:solidFill>
              </a:rPr>
              <a:t>Ps –ef | grep snort</a:t>
            </a:r>
          </a:p>
          <a:p>
            <a:pPr lvl="2"/>
            <a:r>
              <a:rPr lang="en-US" dirty="0" smtClean="0">
                <a:solidFill>
                  <a:srgbClr val="00B0F0"/>
                </a:solidFill>
              </a:rPr>
              <a:t>Shows you the process id for snort, and its command line arguments</a:t>
            </a:r>
          </a:p>
          <a:p>
            <a:pPr lvl="3"/>
            <a:r>
              <a:rPr lang="en-US" dirty="0" smtClean="0">
                <a:solidFill>
                  <a:srgbClr val="00B0F0"/>
                </a:solidFill>
              </a:rPr>
              <a:t>-D: daemonize</a:t>
            </a:r>
          </a:p>
          <a:p>
            <a:pPr lvl="3"/>
            <a:r>
              <a:rPr lang="en-US" dirty="0" smtClean="0">
                <a:solidFill>
                  <a:srgbClr val="00B0F0"/>
                </a:solidFill>
              </a:rPr>
              <a:t>-u: snort (drop priveleges to the snort user)</a:t>
            </a:r>
          </a:p>
          <a:p>
            <a:pPr lvl="3"/>
            <a:r>
              <a:rPr lang="en-US" dirty="0" smtClean="0">
                <a:solidFill>
                  <a:srgbClr val="00B0F0"/>
                </a:solidFill>
              </a:rPr>
              <a:t>-g: snort (drop priveleges to the snort group)</a:t>
            </a:r>
          </a:p>
          <a:p>
            <a:pPr lvl="3"/>
            <a:r>
              <a:rPr lang="en-US" dirty="0" smtClean="0">
                <a:solidFill>
                  <a:srgbClr val="00B0F0"/>
                </a:solidFill>
              </a:rPr>
              <a:t>-c /opt/snort/etc/snort.conf (this is where the snort config file lives)</a:t>
            </a:r>
          </a:p>
          <a:p>
            <a:pPr lvl="3"/>
            <a:r>
              <a:rPr lang="en-US" dirty="0" smtClean="0">
                <a:solidFill>
                  <a:srgbClr val="00B0F0"/>
                </a:solidFill>
              </a:rPr>
              <a:t>-Q operating in inline mode</a:t>
            </a:r>
          </a:p>
          <a:p>
            <a:pPr lvl="3"/>
            <a:r>
              <a:rPr lang="en-US" dirty="0" smtClean="0">
                <a:solidFill>
                  <a:srgbClr val="00B0F0"/>
                </a:solidFill>
              </a:rPr>
              <a:t>--daq afpacket (specifically use the AFPACKET data aquisition libraries)</a:t>
            </a:r>
          </a:p>
          <a:p>
            <a:pPr lvl="3"/>
            <a:r>
              <a:rPr lang="en-US" dirty="0" smtClean="0">
                <a:solidFill>
                  <a:srgbClr val="00B0F0"/>
                </a:solidFill>
              </a:rPr>
              <a:t>--daq-mode inline (specifically run the AFPACKET daq for inline operation</a:t>
            </a:r>
          </a:p>
          <a:p>
            <a:pPr lvl="3"/>
            <a:r>
              <a:rPr lang="en-US" dirty="0" smtClean="0">
                <a:solidFill>
                  <a:srgbClr val="00B0F0"/>
                </a:solidFill>
              </a:rPr>
              <a:t>-i interface1:interface2 (what interfaces should snort run on? Inline interfaces separated by the colon (</a:t>
            </a:r>
            <a:r>
              <a:rPr lang="en-US" dirty="0" smtClean="0">
                <a:solidFill>
                  <a:srgbClr val="00B0F0"/>
                </a:solidFill>
                <a:sym typeface="Wingdings" pitchFamily="2" charset="2"/>
              </a:rPr>
              <a:t>:) symbol)</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OSX (cont’d)</a:t>
            </a:r>
            <a:endParaRPr lang="en-US" dirty="0">
              <a:solidFill>
                <a:srgbClr val="00B0F0"/>
              </a:solidFill>
            </a:endParaRPr>
          </a:p>
        </p:txBody>
      </p:sp>
      <p:pic>
        <p:nvPicPr>
          <p:cNvPr id="10" name="Content Placeholder 9" descr="vbox-osx-1.png"/>
          <p:cNvPicPr>
            <a:picLocks noGrp="1" noChangeAspect="1"/>
          </p:cNvPicPr>
          <p:nvPr>
            <p:ph idx="1"/>
          </p:nvPr>
        </p:nvPicPr>
        <p:blipFill>
          <a:blip r:embed="rId2" cstate="print"/>
          <a:stretch>
            <a:fillRect/>
          </a:stretch>
        </p:blipFill>
        <p:spPr>
          <a:xfrm>
            <a:off x="152400" y="1143000"/>
            <a:ext cx="2260716" cy="1651085"/>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a:t>
            </a:fld>
            <a:endParaRPr lang="en-US"/>
          </a:p>
        </p:txBody>
      </p:sp>
      <p:pic>
        <p:nvPicPr>
          <p:cNvPr id="11" name="Picture 10" descr="vbox-osx-2.png"/>
          <p:cNvPicPr>
            <a:picLocks noChangeAspect="1"/>
          </p:cNvPicPr>
          <p:nvPr/>
        </p:nvPicPr>
        <p:blipFill>
          <a:blip r:embed="rId3" cstate="print"/>
          <a:stretch>
            <a:fillRect/>
          </a:stretch>
        </p:blipFill>
        <p:spPr>
          <a:xfrm>
            <a:off x="2514600" y="1524000"/>
            <a:ext cx="2819400" cy="992544"/>
          </a:xfrm>
          <a:prstGeom prst="rect">
            <a:avLst/>
          </a:prstGeom>
        </p:spPr>
      </p:pic>
      <p:pic>
        <p:nvPicPr>
          <p:cNvPr id="12" name="Picture 11" descr="vbox-osx-3.png"/>
          <p:cNvPicPr>
            <a:picLocks noChangeAspect="1"/>
          </p:cNvPicPr>
          <p:nvPr/>
        </p:nvPicPr>
        <p:blipFill>
          <a:blip r:embed="rId4" cstate="print"/>
          <a:stretch>
            <a:fillRect/>
          </a:stretch>
        </p:blipFill>
        <p:spPr>
          <a:xfrm>
            <a:off x="5715000" y="1219200"/>
            <a:ext cx="2940116" cy="2565579"/>
          </a:xfrm>
          <a:prstGeom prst="rect">
            <a:avLst/>
          </a:prstGeom>
        </p:spPr>
      </p:pic>
      <p:pic>
        <p:nvPicPr>
          <p:cNvPr id="13" name="Picture 12" descr="vbox-osx-4.png"/>
          <p:cNvPicPr>
            <a:picLocks noChangeAspect="1"/>
          </p:cNvPicPr>
          <p:nvPr/>
        </p:nvPicPr>
        <p:blipFill>
          <a:blip r:embed="rId5" cstate="print"/>
          <a:stretch>
            <a:fillRect/>
          </a:stretch>
        </p:blipFill>
        <p:spPr>
          <a:xfrm>
            <a:off x="6096000" y="3886200"/>
            <a:ext cx="2914851" cy="2644694"/>
          </a:xfrm>
          <a:prstGeom prst="rect">
            <a:avLst/>
          </a:prstGeom>
        </p:spPr>
      </p:pic>
      <p:pic>
        <p:nvPicPr>
          <p:cNvPr id="14" name="Picture 13" descr="vbox-osx-5.png"/>
          <p:cNvPicPr>
            <a:picLocks noChangeAspect="1"/>
          </p:cNvPicPr>
          <p:nvPr/>
        </p:nvPicPr>
        <p:blipFill>
          <a:blip r:embed="rId6" cstate="print"/>
          <a:stretch>
            <a:fillRect/>
          </a:stretch>
        </p:blipFill>
        <p:spPr>
          <a:xfrm>
            <a:off x="76200" y="3810000"/>
            <a:ext cx="2899202" cy="2698944"/>
          </a:xfrm>
          <a:prstGeom prst="rect">
            <a:avLst/>
          </a:prstGeom>
        </p:spPr>
      </p:pic>
      <p:pic>
        <p:nvPicPr>
          <p:cNvPr id="15" name="Picture 14" descr="vbox-osx-6.png"/>
          <p:cNvPicPr>
            <a:picLocks noChangeAspect="1"/>
          </p:cNvPicPr>
          <p:nvPr/>
        </p:nvPicPr>
        <p:blipFill>
          <a:blip r:embed="rId7" cstate="print"/>
          <a:stretch>
            <a:fillRect/>
          </a:stretch>
        </p:blipFill>
        <p:spPr>
          <a:xfrm>
            <a:off x="3200400" y="4114800"/>
            <a:ext cx="2673452" cy="1212876"/>
          </a:xfrm>
          <a:prstGeom prst="rect">
            <a:avLst/>
          </a:prstGeom>
        </p:spPr>
      </p:pic>
      <p:cxnSp>
        <p:nvCxnSpPr>
          <p:cNvPr id="17" name="Straight Arrow Connector 16"/>
          <p:cNvCxnSpPr/>
          <p:nvPr/>
        </p:nvCxnSpPr>
        <p:spPr>
          <a:xfrm>
            <a:off x="1905000" y="1981200"/>
            <a:ext cx="762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05400" y="1981200"/>
            <a:ext cx="762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438400" y="2819400"/>
            <a:ext cx="3429000" cy="114300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743200" y="4876800"/>
            <a:ext cx="762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715000" y="4800600"/>
            <a:ext cx="762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380</a:t>
            </a:fld>
            <a:endParaRPr lang="en-US"/>
          </a:p>
        </p:txBody>
      </p:sp>
      <p:pic>
        <p:nvPicPr>
          <p:cNvPr id="6" name="Content Placeholder 5" descr="vbox-autosnort9.png"/>
          <p:cNvPicPr>
            <a:picLocks noGrp="1" noChangeAspect="1"/>
          </p:cNvPicPr>
          <p:nvPr>
            <p:ph idx="1"/>
          </p:nvPr>
        </p:nvPicPr>
        <p:blipFill>
          <a:blip r:embed="rId2" cstate="print"/>
          <a:stretch>
            <a:fillRect/>
          </a:stretch>
        </p:blipFill>
        <p:spPr>
          <a:xfrm>
            <a:off x="914400" y="2743200"/>
            <a:ext cx="7328277" cy="2127359"/>
          </a:xfrm>
        </p:spPr>
      </p:pic>
    </p:spTree>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381</a:t>
            </a:fld>
            <a:endParaRPr lang="en-US"/>
          </a:p>
        </p:txBody>
      </p:sp>
      <p:pic>
        <p:nvPicPr>
          <p:cNvPr id="8" name="Content Placeholder 7" descr="vbox-autosnort10.png"/>
          <p:cNvPicPr>
            <a:picLocks noGrp="1" noChangeAspect="1"/>
          </p:cNvPicPr>
          <p:nvPr>
            <p:ph idx="1"/>
          </p:nvPr>
        </p:nvPicPr>
        <p:blipFill>
          <a:blip r:embed="rId2" cstate="print"/>
          <a:stretch>
            <a:fillRect/>
          </a:stretch>
        </p:blipFill>
        <p:spPr>
          <a:xfrm>
            <a:off x="533400" y="1905000"/>
            <a:ext cx="8229600" cy="213910"/>
          </a:xfrm>
        </p:spPr>
      </p:pic>
      <p:pic>
        <p:nvPicPr>
          <p:cNvPr id="10" name="Picture 9" descr="vbox-autosnort11.png"/>
          <p:cNvPicPr>
            <a:picLocks noChangeAspect="1"/>
          </p:cNvPicPr>
          <p:nvPr/>
        </p:nvPicPr>
        <p:blipFill>
          <a:blip r:embed="rId3" cstate="print"/>
          <a:stretch>
            <a:fillRect/>
          </a:stretch>
        </p:blipFill>
        <p:spPr>
          <a:xfrm>
            <a:off x="2514600" y="2438400"/>
            <a:ext cx="3759393" cy="3460928"/>
          </a:xfrm>
          <a:prstGeom prst="rect">
            <a:avLst/>
          </a:prstGeom>
        </p:spPr>
      </p:pic>
    </p:spTree>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Quick Troubleshooting (Snort)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382</a:t>
            </a:fld>
            <a:endParaRPr lang="en-US"/>
          </a:p>
        </p:txBody>
      </p:sp>
      <p:sp>
        <p:nvSpPr>
          <p:cNvPr id="10" name="Content Placeholder 9"/>
          <p:cNvSpPr>
            <a:spLocks noGrp="1"/>
          </p:cNvSpPr>
          <p:nvPr>
            <p:ph idx="1"/>
          </p:nvPr>
        </p:nvSpPr>
        <p:spPr>
          <a:xfrm>
            <a:off x="457200" y="1600200"/>
            <a:ext cx="8229600" cy="4800600"/>
          </a:xfrm>
        </p:spPr>
        <p:txBody>
          <a:bodyPr>
            <a:normAutofit fontScale="62500" lnSpcReduction="20000"/>
          </a:bodyPr>
          <a:lstStyle/>
          <a:p>
            <a:r>
              <a:rPr lang="en-US" dirty="0" smtClean="0">
                <a:solidFill>
                  <a:srgbClr val="00B0F0"/>
                </a:solidFill>
              </a:rPr>
              <a:t>Is suricatad not running?</a:t>
            </a:r>
          </a:p>
          <a:p>
            <a:pPr lvl="1"/>
            <a:r>
              <a:rPr lang="en-US" dirty="0" smtClean="0">
                <a:solidFill>
                  <a:srgbClr val="00B0F0"/>
                </a:solidFill>
              </a:rPr>
              <a:t>service suricatad start</a:t>
            </a:r>
          </a:p>
          <a:p>
            <a:r>
              <a:rPr lang="en-US" dirty="0" smtClean="0">
                <a:solidFill>
                  <a:srgbClr val="00B0F0"/>
                </a:solidFill>
              </a:rPr>
              <a:t>Still not running? Check /usr/local/var/run for suricata.pid</a:t>
            </a:r>
          </a:p>
          <a:p>
            <a:pPr lvl="1"/>
            <a:r>
              <a:rPr lang="en-US" dirty="0" smtClean="0">
                <a:solidFill>
                  <a:srgbClr val="00B0F0"/>
                </a:solidFill>
              </a:rPr>
              <a:t>“Stale” pid files</a:t>
            </a:r>
          </a:p>
          <a:p>
            <a:pPr lvl="2"/>
            <a:r>
              <a:rPr lang="en-US" dirty="0" smtClean="0">
                <a:solidFill>
                  <a:srgbClr val="00B0F0"/>
                </a:solidFill>
              </a:rPr>
              <a:t>Usually happens when the process/system crashes (or wasn’t shut down properly)</a:t>
            </a:r>
          </a:p>
          <a:p>
            <a:pPr lvl="2"/>
            <a:r>
              <a:rPr lang="en-US" dirty="0" smtClean="0">
                <a:solidFill>
                  <a:srgbClr val="00B0F0"/>
                </a:solidFill>
              </a:rPr>
              <a:t>rm –rf /usr/local/var/run/*.pid*</a:t>
            </a:r>
          </a:p>
          <a:p>
            <a:pPr lvl="2"/>
            <a:r>
              <a:rPr lang="en-US" dirty="0" smtClean="0">
                <a:solidFill>
                  <a:srgbClr val="00B0F0"/>
                </a:solidFill>
              </a:rPr>
              <a:t>service suricatad start</a:t>
            </a:r>
          </a:p>
          <a:p>
            <a:r>
              <a:rPr lang="en-US" dirty="0" smtClean="0">
                <a:solidFill>
                  <a:srgbClr val="00B0F0"/>
                </a:solidFill>
              </a:rPr>
              <a:t>Still not running?</a:t>
            </a:r>
          </a:p>
          <a:p>
            <a:pPr lvl="1"/>
            <a:r>
              <a:rPr lang="en-US" dirty="0" smtClean="0">
                <a:solidFill>
                  <a:srgbClr val="00B0F0"/>
                </a:solidFill>
              </a:rPr>
              <a:t>grep suricata /var/log/syslog | less</a:t>
            </a:r>
          </a:p>
          <a:p>
            <a:r>
              <a:rPr lang="en-US" dirty="0" smtClean="0">
                <a:solidFill>
                  <a:srgbClr val="00B0F0"/>
                </a:solidFill>
              </a:rPr>
              <a:t>Wanna update your rules?</a:t>
            </a:r>
          </a:p>
          <a:p>
            <a:pPr lvl="1"/>
            <a:r>
              <a:rPr lang="en-US" dirty="0" smtClean="0">
                <a:solidFill>
                  <a:srgbClr val="00B0F0"/>
                </a:solidFill>
              </a:rPr>
              <a:t>export http_proxy=http://172.16.1.1:3128</a:t>
            </a:r>
          </a:p>
          <a:p>
            <a:pPr lvl="1"/>
            <a:r>
              <a:rPr lang="en-US" dirty="0" smtClean="0">
                <a:solidFill>
                  <a:srgbClr val="00B0F0"/>
                </a:solidFill>
              </a:rPr>
              <a:t>export https_proxy=</a:t>
            </a:r>
          </a:p>
          <a:p>
            <a:pPr lvl="1"/>
            <a:r>
              <a:rPr lang="en-US" dirty="0" smtClean="0">
                <a:solidFill>
                  <a:srgbClr val="00B0F0"/>
                </a:solidFill>
              </a:rPr>
              <a:t>suricata-update -D /usr/local/etc/suricata --no-merge</a:t>
            </a:r>
          </a:p>
          <a:p>
            <a:pPr lvl="2"/>
            <a:r>
              <a:rPr lang="en-US" dirty="0" smtClean="0">
                <a:solidFill>
                  <a:srgbClr val="00B0F0"/>
                </a:solidFill>
              </a:rPr>
              <a:t>-D: look at this directory for config files, and also where I want rules to be dumped</a:t>
            </a:r>
          </a:p>
          <a:p>
            <a:pPr lvl="2"/>
            <a:r>
              <a:rPr lang="en-US" smtClean="0">
                <a:solidFill>
                  <a:srgbClr val="00B0F0"/>
                </a:solidFill>
              </a:rPr>
              <a:t>--no-merge: do not merge all the rules into a single file; use seperate rule categories/files</a:t>
            </a:r>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Hurricane Labs Add-On for Unified2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383</a:t>
            </a:fld>
            <a:endParaRPr lang="en-US"/>
          </a:p>
        </p:txBody>
      </p:sp>
      <p:sp>
        <p:nvSpPr>
          <p:cNvPr id="10" name="Content Placeholder 9"/>
          <p:cNvSpPr>
            <a:spLocks noGrp="1"/>
          </p:cNvSpPr>
          <p:nvPr>
            <p:ph idx="1"/>
          </p:nvPr>
        </p:nvSpPr>
        <p:spPr>
          <a:xfrm>
            <a:off x="457200" y="1600200"/>
            <a:ext cx="8229600" cy="4800600"/>
          </a:xfrm>
        </p:spPr>
        <p:txBody>
          <a:bodyPr>
            <a:normAutofit lnSpcReduction="10000"/>
          </a:bodyPr>
          <a:lstStyle/>
          <a:p>
            <a:r>
              <a:rPr lang="en-US" dirty="0" smtClean="0">
                <a:solidFill>
                  <a:srgbClr val="00B0F0"/>
                </a:solidFill>
              </a:rPr>
              <a:t>Unified2: The preferred logging format for Snort</a:t>
            </a:r>
          </a:p>
          <a:p>
            <a:pPr lvl="1"/>
            <a:r>
              <a:rPr lang="en-US" dirty="0" smtClean="0">
                <a:solidFill>
                  <a:srgbClr val="00B0F0"/>
                </a:solidFill>
              </a:rPr>
              <a:t>Pros: Its fast</a:t>
            </a:r>
          </a:p>
          <a:p>
            <a:pPr lvl="1"/>
            <a:r>
              <a:rPr lang="en-US" dirty="0" smtClean="0">
                <a:solidFill>
                  <a:srgbClr val="00B0F0"/>
                </a:solidFill>
              </a:rPr>
              <a:t>Cons: Its binary. Requires a parser to make human readable</a:t>
            </a:r>
          </a:p>
          <a:p>
            <a:pPr lvl="2"/>
            <a:r>
              <a:rPr lang="en-US" dirty="0" smtClean="0">
                <a:solidFill>
                  <a:srgbClr val="00B0F0"/>
                </a:solidFill>
              </a:rPr>
              <a:t>See also: Barnyard2</a:t>
            </a:r>
          </a:p>
          <a:p>
            <a:r>
              <a:rPr lang="en-US" dirty="0" smtClean="0">
                <a:solidFill>
                  <a:srgbClr val="00B0F0"/>
                </a:solidFill>
              </a:rPr>
              <a:t>Hurricane Labs Add-On for Unified2</a:t>
            </a:r>
          </a:p>
          <a:p>
            <a:pPr lvl="1"/>
            <a:r>
              <a:rPr lang="en-US" dirty="0" smtClean="0">
                <a:solidFill>
                  <a:srgbClr val="00B0F0"/>
                </a:solidFill>
              </a:rPr>
              <a:t>Splunk Forwarder add-on</a:t>
            </a:r>
          </a:p>
          <a:p>
            <a:pPr lvl="1"/>
            <a:r>
              <a:rPr lang="en-US" dirty="0" smtClean="0">
                <a:solidFill>
                  <a:srgbClr val="00B0F0"/>
                </a:solidFill>
              </a:rPr>
              <a:t>Parses Unified2, dumps as JSON, gets ingested by Splunk</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Hurricane Labs Add-On for Unified2(cont’d)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384</a:t>
            </a:fld>
            <a:endParaRPr lang="en-US"/>
          </a:p>
        </p:txBody>
      </p:sp>
      <p:sp>
        <p:nvSpPr>
          <p:cNvPr id="10" name="Content Placeholder 9"/>
          <p:cNvSpPr>
            <a:spLocks noGrp="1"/>
          </p:cNvSpPr>
          <p:nvPr>
            <p:ph idx="1"/>
          </p:nvPr>
        </p:nvSpPr>
        <p:spPr>
          <a:xfrm>
            <a:off x="457200" y="1600200"/>
            <a:ext cx="8229600" cy="4800600"/>
          </a:xfrm>
        </p:spPr>
        <p:txBody>
          <a:bodyPr>
            <a:normAutofit/>
          </a:bodyPr>
          <a:lstStyle/>
          <a:p>
            <a:r>
              <a:rPr lang="en-US" dirty="0" smtClean="0">
                <a:solidFill>
                  <a:srgbClr val="00B0F0"/>
                </a:solidFill>
              </a:rPr>
              <a:t>How to install:</a:t>
            </a:r>
          </a:p>
          <a:p>
            <a:pPr lvl="1"/>
            <a:r>
              <a:rPr lang="en-US" dirty="0" smtClean="0">
                <a:solidFill>
                  <a:srgbClr val="00B0F0"/>
                </a:solidFill>
              </a:rPr>
              <a:t>https://splunkbase.splunk.com/app/1858/</a:t>
            </a:r>
          </a:p>
          <a:p>
            <a:pPr lvl="2"/>
            <a:r>
              <a:rPr lang="en-US" dirty="0" smtClean="0">
                <a:solidFill>
                  <a:srgbClr val="00B0F0"/>
                </a:solidFill>
              </a:rPr>
              <a:t>Note: you’ll need to log in with your splunk.com creds</a:t>
            </a:r>
          </a:p>
          <a:p>
            <a:pPr lvl="1"/>
            <a:r>
              <a:rPr lang="en-US" dirty="0" smtClean="0">
                <a:solidFill>
                  <a:srgbClr val="00B0F0"/>
                </a:solidFill>
              </a:rPr>
              <a:t>Click Download, and then click the checkbox to agree to license terms and conditions, then click Agree to Download</a:t>
            </a:r>
          </a:p>
          <a:p>
            <a:pPr lvl="2"/>
            <a:r>
              <a:rPr lang="en-US" dirty="0" smtClean="0">
                <a:solidFill>
                  <a:srgbClr val="00B0F0"/>
                </a:solidFill>
              </a:rPr>
              <a:t>You’ll need to transfer from your hypervisor host to your IPS VM via SCP.</a:t>
            </a:r>
          </a:p>
          <a:p>
            <a:pPr lvl="2"/>
            <a:endParaRPr lang="en-US" dirty="0">
              <a:solidFill>
                <a:srgbClr val="00B0F0"/>
              </a:solidFill>
            </a:endParaRPr>
          </a:p>
        </p:txBody>
      </p:sp>
    </p:spTree>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fontScale="90000"/>
          </a:bodyPr>
          <a:lstStyle/>
          <a:p>
            <a:r>
              <a:rPr lang="en-US" dirty="0" smtClean="0">
                <a:solidFill>
                  <a:srgbClr val="00B0F0"/>
                </a:solidFill>
              </a:rPr>
              <a:t>Hurricane Labs Add-On for Unified2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385</a:t>
            </a:fld>
            <a:endParaRPr lang="en-US"/>
          </a:p>
        </p:txBody>
      </p:sp>
      <p:pic>
        <p:nvPicPr>
          <p:cNvPr id="6" name="Content Placeholder 5" descr="vbox-autosnort12.png"/>
          <p:cNvPicPr>
            <a:picLocks noGrp="1" noChangeAspect="1"/>
          </p:cNvPicPr>
          <p:nvPr>
            <p:ph idx="1"/>
          </p:nvPr>
        </p:nvPicPr>
        <p:blipFill>
          <a:blip r:embed="rId2" cstate="print"/>
          <a:stretch>
            <a:fillRect/>
          </a:stretch>
        </p:blipFill>
        <p:spPr>
          <a:xfrm>
            <a:off x="1143000" y="1143000"/>
            <a:ext cx="6648792" cy="901746"/>
          </a:xfrm>
        </p:spPr>
      </p:pic>
      <p:pic>
        <p:nvPicPr>
          <p:cNvPr id="7" name="Picture 6" descr="vbox-autosnort13.png"/>
          <p:cNvPicPr>
            <a:picLocks noChangeAspect="1"/>
          </p:cNvPicPr>
          <p:nvPr/>
        </p:nvPicPr>
        <p:blipFill>
          <a:blip r:embed="rId3" cstate="print"/>
          <a:stretch>
            <a:fillRect/>
          </a:stretch>
        </p:blipFill>
        <p:spPr>
          <a:xfrm>
            <a:off x="228600" y="2286000"/>
            <a:ext cx="3638737" cy="2317869"/>
          </a:xfrm>
          <a:prstGeom prst="rect">
            <a:avLst/>
          </a:prstGeom>
        </p:spPr>
      </p:pic>
      <p:pic>
        <p:nvPicPr>
          <p:cNvPr id="8" name="Picture 7" descr="vbox-autosnort14.png"/>
          <p:cNvPicPr>
            <a:picLocks noChangeAspect="1"/>
          </p:cNvPicPr>
          <p:nvPr/>
        </p:nvPicPr>
        <p:blipFill>
          <a:blip r:embed="rId4" cstate="print"/>
          <a:stretch>
            <a:fillRect/>
          </a:stretch>
        </p:blipFill>
        <p:spPr>
          <a:xfrm>
            <a:off x="5181600" y="2590800"/>
            <a:ext cx="2705239" cy="1936850"/>
          </a:xfrm>
          <a:prstGeom prst="rect">
            <a:avLst/>
          </a:prstGeom>
        </p:spPr>
      </p:pic>
      <p:pic>
        <p:nvPicPr>
          <p:cNvPr id="9" name="Picture 8" descr="vbox-autosnort15.png"/>
          <p:cNvPicPr>
            <a:picLocks noChangeAspect="1"/>
          </p:cNvPicPr>
          <p:nvPr/>
        </p:nvPicPr>
        <p:blipFill>
          <a:blip r:embed="rId5" cstate="print"/>
          <a:stretch>
            <a:fillRect/>
          </a:stretch>
        </p:blipFill>
        <p:spPr>
          <a:xfrm>
            <a:off x="1600200" y="4800600"/>
            <a:ext cx="5105662" cy="1149409"/>
          </a:xfrm>
          <a:prstGeom prst="rect">
            <a:avLst/>
          </a:prstGeom>
        </p:spPr>
      </p:pic>
      <p:pic>
        <p:nvPicPr>
          <p:cNvPr id="11" name="Picture 10" descr="vbox-autosnort16.png"/>
          <p:cNvPicPr>
            <a:picLocks noChangeAspect="1"/>
          </p:cNvPicPr>
          <p:nvPr/>
        </p:nvPicPr>
        <p:blipFill>
          <a:blip r:embed="rId6" cstate="print"/>
          <a:stretch>
            <a:fillRect/>
          </a:stretch>
        </p:blipFill>
        <p:spPr>
          <a:xfrm>
            <a:off x="0" y="6096000"/>
            <a:ext cx="9144000" cy="200722"/>
          </a:xfrm>
          <a:prstGeom prst="rect">
            <a:avLst/>
          </a:prstGeom>
        </p:spPr>
      </p:pic>
      <p:cxnSp>
        <p:nvCxnSpPr>
          <p:cNvPr id="12" name="Straight Arrow Connector 11"/>
          <p:cNvCxnSpPr/>
          <p:nvPr/>
        </p:nvCxnSpPr>
        <p:spPr>
          <a:xfrm>
            <a:off x="2895600" y="20574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886200" y="3124200"/>
            <a:ext cx="1295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477000" y="4495800"/>
            <a:ext cx="5334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10400" y="4495800"/>
            <a:ext cx="0" cy="1600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Hurricane Labs Add-On for Unified2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386</a:t>
            </a:fld>
            <a:endParaRPr lang="en-US"/>
          </a:p>
        </p:txBody>
      </p:sp>
      <p:sp>
        <p:nvSpPr>
          <p:cNvPr id="10" name="Content Placeholder 9"/>
          <p:cNvSpPr>
            <a:spLocks noGrp="1"/>
          </p:cNvSpPr>
          <p:nvPr>
            <p:ph idx="1"/>
          </p:nvPr>
        </p:nvSpPr>
        <p:spPr>
          <a:xfrm>
            <a:off x="457200" y="1600200"/>
            <a:ext cx="8229600" cy="4800600"/>
          </a:xfrm>
        </p:spPr>
        <p:txBody>
          <a:bodyPr>
            <a:normAutofit fontScale="77500" lnSpcReduction="20000"/>
          </a:bodyPr>
          <a:lstStyle/>
          <a:p>
            <a:r>
              <a:rPr lang="en-US" dirty="0" smtClean="0">
                <a:solidFill>
                  <a:srgbClr val="00B0F0"/>
                </a:solidFill>
              </a:rPr>
              <a:t>How to install (cont’d):</a:t>
            </a:r>
          </a:p>
          <a:p>
            <a:pPr lvl="1"/>
            <a:r>
              <a:rPr lang="en-US" dirty="0" smtClean="0">
                <a:solidFill>
                  <a:srgbClr val="00B0F0"/>
                </a:solidFill>
              </a:rPr>
              <a:t>SSH to IPS (preferably as root, or use sudo su – to become root)</a:t>
            </a:r>
          </a:p>
          <a:p>
            <a:pPr lvl="1"/>
            <a:r>
              <a:rPr lang="en-US" dirty="0" smtClean="0">
                <a:solidFill>
                  <a:srgbClr val="00B0F0"/>
                </a:solidFill>
              </a:rPr>
              <a:t>apt-get –y install python</a:t>
            </a:r>
          </a:p>
          <a:p>
            <a:pPr lvl="2"/>
            <a:r>
              <a:rPr lang="en-US" dirty="0" smtClean="0">
                <a:solidFill>
                  <a:srgbClr val="00B0F0"/>
                </a:solidFill>
              </a:rPr>
              <a:t>Yes, you need python 2.x to run this. For now.</a:t>
            </a:r>
          </a:p>
          <a:p>
            <a:pPr lvl="1"/>
            <a:r>
              <a:rPr lang="en-US" dirty="0" smtClean="0">
                <a:solidFill>
                  <a:srgbClr val="00B0F0"/>
                </a:solidFill>
              </a:rPr>
              <a:t>cp /path/to/hurricane-labs-add-on-for-unified2_105.tgz /opt/splunkforwarder/etc/apps</a:t>
            </a:r>
          </a:p>
          <a:p>
            <a:pPr lvl="1"/>
            <a:r>
              <a:rPr lang="en-US" dirty="0" smtClean="0">
                <a:solidFill>
                  <a:srgbClr val="00B0F0"/>
                </a:solidFill>
              </a:rPr>
              <a:t>cd /opt/splunkforwarder/etc/apps</a:t>
            </a:r>
          </a:p>
          <a:p>
            <a:pPr lvl="1"/>
            <a:r>
              <a:rPr lang="en-US" dirty="0" smtClean="0">
                <a:solidFill>
                  <a:srgbClr val="00B0F0"/>
                </a:solidFill>
              </a:rPr>
              <a:t>tar –xzvf hurricane-labs-add-on-for-unified2_105.tgz</a:t>
            </a:r>
          </a:p>
          <a:p>
            <a:pPr lvl="1"/>
            <a:r>
              <a:rPr lang="en-US" dirty="0" smtClean="0">
                <a:solidFill>
                  <a:srgbClr val="00B0F0"/>
                </a:solidFill>
              </a:rPr>
              <a:t>cd TA-unified2/default</a:t>
            </a:r>
          </a:p>
          <a:p>
            <a:pPr lvl="2"/>
            <a:r>
              <a:rPr lang="en-US" dirty="0" smtClean="0">
                <a:solidFill>
                  <a:srgbClr val="00B0F0"/>
                </a:solidFill>
              </a:rPr>
              <a:t>Modify the unified2.conf file to point to the sid-msg.map, gen-msg.map and classification.config in /opt/snort/etc</a:t>
            </a:r>
          </a:p>
          <a:p>
            <a:pPr lvl="2"/>
            <a:r>
              <a:rPr lang="en-US" dirty="0" smtClean="0">
                <a:solidFill>
                  <a:srgbClr val="00B0F0"/>
                </a:solidFill>
              </a:rPr>
              <a:t>Modify inputs.conf, and change the disabled field from 1 to 0</a:t>
            </a:r>
          </a:p>
          <a:p>
            <a:pPr lvl="1"/>
            <a:r>
              <a:rPr lang="en-US" dirty="0" smtClean="0">
                <a:solidFill>
                  <a:srgbClr val="00B0F0"/>
                </a:solidFill>
              </a:rPr>
              <a:t>cd /opt/splunkforwarder/bin</a:t>
            </a:r>
          </a:p>
          <a:p>
            <a:pPr lvl="1"/>
            <a:r>
              <a:rPr lang="en-US" dirty="0" smtClean="0">
                <a:solidFill>
                  <a:srgbClr val="00B0F0"/>
                </a:solidFill>
              </a:rPr>
              <a:t>./splunk restart</a:t>
            </a:r>
          </a:p>
          <a:p>
            <a:pPr lvl="2"/>
            <a:endParaRPr lang="en-US" dirty="0" smtClean="0">
              <a:solidFill>
                <a:srgbClr val="00B0F0"/>
              </a:solidFill>
            </a:endParaRPr>
          </a:p>
          <a:p>
            <a:pPr lvl="2"/>
            <a:endParaRPr lang="en-US" dirty="0">
              <a:solidFill>
                <a:srgbClr val="00B0F0"/>
              </a:solidFill>
            </a:endParaRPr>
          </a:p>
        </p:txBody>
      </p:sp>
    </p:spTree>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vbox-autosnort20.png"/>
          <p:cNvPicPr>
            <a:picLocks noChangeAspect="1"/>
          </p:cNvPicPr>
          <p:nvPr/>
        </p:nvPicPr>
        <p:blipFill>
          <a:blip r:embed="rId2" cstate="print"/>
          <a:stretch>
            <a:fillRect/>
          </a:stretch>
        </p:blipFill>
        <p:spPr>
          <a:xfrm>
            <a:off x="3048000" y="2819400"/>
            <a:ext cx="2838596" cy="1054154"/>
          </a:xfrm>
          <a:prstGeom prst="rect">
            <a:avLst/>
          </a:prstGeom>
        </p:spPr>
      </p:pic>
      <p:sp>
        <p:nvSpPr>
          <p:cNvPr id="2" name="Title 1"/>
          <p:cNvSpPr>
            <a:spLocks noGrp="1"/>
          </p:cNvSpPr>
          <p:nvPr>
            <p:ph type="title"/>
          </p:nvPr>
        </p:nvSpPr>
        <p:spPr/>
        <p:txBody>
          <a:bodyPr>
            <a:normAutofit fontScale="90000"/>
          </a:bodyPr>
          <a:lstStyle/>
          <a:p>
            <a:r>
              <a:rPr lang="en-US" dirty="0" smtClean="0">
                <a:solidFill>
                  <a:srgbClr val="00B0F0"/>
                </a:solidFill>
              </a:rPr>
              <a:t>Hurricane Labs Add-On for Unified2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387</a:t>
            </a:fld>
            <a:endParaRPr lang="en-US"/>
          </a:p>
        </p:txBody>
      </p:sp>
      <p:sp>
        <p:nvSpPr>
          <p:cNvPr id="10" name="Content Placeholder 9"/>
          <p:cNvSpPr>
            <a:spLocks noGrp="1"/>
          </p:cNvSpPr>
          <p:nvPr>
            <p:ph idx="1"/>
          </p:nvPr>
        </p:nvSpPr>
        <p:spPr>
          <a:xfrm>
            <a:off x="457200" y="1600200"/>
            <a:ext cx="8229600" cy="4800600"/>
          </a:xfrm>
        </p:spPr>
        <p:txBody>
          <a:bodyPr>
            <a:normAutofit/>
          </a:bodyPr>
          <a:lstStyle/>
          <a:p>
            <a:endParaRPr lang="en-US" dirty="0" smtClean="0">
              <a:solidFill>
                <a:srgbClr val="00B0F0"/>
              </a:solidFill>
            </a:endParaRPr>
          </a:p>
          <a:p>
            <a:pPr lvl="2"/>
            <a:endParaRPr lang="en-US" dirty="0">
              <a:solidFill>
                <a:srgbClr val="00B0F0"/>
              </a:solidFill>
            </a:endParaRPr>
          </a:p>
        </p:txBody>
      </p:sp>
      <p:pic>
        <p:nvPicPr>
          <p:cNvPr id="7" name="Picture 6" descr="vbox-autosnort18.png"/>
          <p:cNvPicPr>
            <a:picLocks noChangeAspect="1"/>
          </p:cNvPicPr>
          <p:nvPr/>
        </p:nvPicPr>
        <p:blipFill>
          <a:blip r:embed="rId3" cstate="print"/>
          <a:stretch>
            <a:fillRect/>
          </a:stretch>
        </p:blipFill>
        <p:spPr>
          <a:xfrm>
            <a:off x="2133600" y="1447800"/>
            <a:ext cx="4756394" cy="546128"/>
          </a:xfrm>
          <a:prstGeom prst="rect">
            <a:avLst/>
          </a:prstGeom>
        </p:spPr>
      </p:pic>
      <p:pic>
        <p:nvPicPr>
          <p:cNvPr id="8" name="Picture 7" descr="vbox-autosnort19.png"/>
          <p:cNvPicPr>
            <a:picLocks noChangeAspect="1"/>
          </p:cNvPicPr>
          <p:nvPr/>
        </p:nvPicPr>
        <p:blipFill>
          <a:blip r:embed="rId4" cstate="print"/>
          <a:stretch>
            <a:fillRect/>
          </a:stretch>
        </p:blipFill>
        <p:spPr>
          <a:xfrm>
            <a:off x="2590800" y="2286000"/>
            <a:ext cx="3911801" cy="222261"/>
          </a:xfrm>
          <a:prstGeom prst="rect">
            <a:avLst/>
          </a:prstGeom>
        </p:spPr>
      </p:pic>
      <p:pic>
        <p:nvPicPr>
          <p:cNvPr id="11" name="Picture 10" descr="vbox-autosnort22.png"/>
          <p:cNvPicPr>
            <a:picLocks noChangeAspect="1"/>
          </p:cNvPicPr>
          <p:nvPr/>
        </p:nvPicPr>
        <p:blipFill>
          <a:blip r:embed="rId5" cstate="print"/>
          <a:stretch>
            <a:fillRect/>
          </a:stretch>
        </p:blipFill>
        <p:spPr>
          <a:xfrm>
            <a:off x="2590800" y="4114800"/>
            <a:ext cx="3829247" cy="114306"/>
          </a:xfrm>
          <a:prstGeom prst="rect">
            <a:avLst/>
          </a:prstGeom>
        </p:spPr>
      </p:pic>
      <p:pic>
        <p:nvPicPr>
          <p:cNvPr id="12" name="Picture 11" descr="vbox-autosnort21.png"/>
          <p:cNvPicPr>
            <a:picLocks noChangeAspect="1"/>
          </p:cNvPicPr>
          <p:nvPr/>
        </p:nvPicPr>
        <p:blipFill>
          <a:blip r:embed="rId6" cstate="print"/>
          <a:stretch>
            <a:fillRect/>
          </a:stretch>
        </p:blipFill>
        <p:spPr>
          <a:xfrm>
            <a:off x="3733800" y="4495800"/>
            <a:ext cx="1593932" cy="444523"/>
          </a:xfrm>
          <a:prstGeom prst="rect">
            <a:avLst/>
          </a:prstGeom>
        </p:spPr>
      </p:pic>
      <p:pic>
        <p:nvPicPr>
          <p:cNvPr id="13" name="Picture 12" descr="vbox-autosnort23.png"/>
          <p:cNvPicPr>
            <a:picLocks noChangeAspect="1"/>
          </p:cNvPicPr>
          <p:nvPr/>
        </p:nvPicPr>
        <p:blipFill>
          <a:blip r:embed="rId7" cstate="print"/>
          <a:stretch>
            <a:fillRect/>
          </a:stretch>
        </p:blipFill>
        <p:spPr>
          <a:xfrm>
            <a:off x="2514600" y="5257800"/>
            <a:ext cx="4553184" cy="831893"/>
          </a:xfrm>
          <a:prstGeom prst="rect">
            <a:avLst/>
          </a:prstGeom>
        </p:spPr>
      </p:pic>
      <p:cxnSp>
        <p:nvCxnSpPr>
          <p:cNvPr id="14" name="Straight Arrow Connector 13"/>
          <p:cNvCxnSpPr/>
          <p:nvPr/>
        </p:nvCxnSpPr>
        <p:spPr>
          <a:xfrm>
            <a:off x="4419600" y="19812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419600" y="25146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419600" y="38100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419600" y="41910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19600" y="49530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388</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Installing Suricata via Autosuricata</a:t>
            </a:r>
          </a:p>
          <a:p>
            <a:pPr lvl="1"/>
            <a:r>
              <a:rPr lang="en-US" dirty="0" smtClean="0">
                <a:solidFill>
                  <a:srgbClr val="00B0F0"/>
                </a:solidFill>
              </a:rPr>
              <a:t>Same process as Snort, but even simpler</a:t>
            </a:r>
          </a:p>
          <a:p>
            <a:pPr lvl="1"/>
            <a:r>
              <a:rPr lang="en-US" dirty="0" smtClean="0">
                <a:solidFill>
                  <a:srgbClr val="00B0F0"/>
                </a:solidFill>
              </a:rPr>
              <a:t>No websites to register to</a:t>
            </a:r>
          </a:p>
          <a:p>
            <a:pPr lvl="1"/>
            <a:r>
              <a:rPr lang="en-US" dirty="0" smtClean="0">
                <a:solidFill>
                  <a:srgbClr val="00B0F0"/>
                </a:solidFill>
              </a:rPr>
              <a:t>Script automates the tedious bits</a:t>
            </a:r>
          </a:p>
          <a:p>
            <a:pPr lvl="2"/>
            <a:r>
              <a:rPr lang="en-US" dirty="0" smtClean="0">
                <a:solidFill>
                  <a:srgbClr val="00B0F0"/>
                </a:solidFill>
              </a:rPr>
              <a:t>Downloading apt-get prerequisites</a:t>
            </a:r>
          </a:p>
          <a:p>
            <a:pPr lvl="2"/>
            <a:r>
              <a:rPr lang="en-US" dirty="0" smtClean="0">
                <a:solidFill>
                  <a:srgbClr val="00B0F0"/>
                </a:solidFill>
              </a:rPr>
              <a:t>Downloading suricata + compiling</a:t>
            </a:r>
          </a:p>
          <a:p>
            <a:pPr lvl="2"/>
            <a:r>
              <a:rPr lang="en-US" dirty="0" smtClean="0">
                <a:solidFill>
                  <a:srgbClr val="00B0F0"/>
                </a:solidFill>
              </a:rPr>
              <a:t>Downloading rules</a:t>
            </a:r>
          </a:p>
          <a:p>
            <a:pPr lvl="2"/>
            <a:r>
              <a:rPr lang="en-US" dirty="0" smtClean="0">
                <a:solidFill>
                  <a:srgbClr val="00B0F0"/>
                </a:solidFill>
              </a:rPr>
              <a:t>Configuring AFPACKET bridging</a:t>
            </a:r>
          </a:p>
          <a:p>
            <a:pPr lvl="2"/>
            <a:r>
              <a:rPr lang="en-US" smtClean="0">
                <a:solidFill>
                  <a:srgbClr val="00B0F0"/>
                </a:solidFill>
              </a:rPr>
              <a:t>Configuring service persistence</a:t>
            </a:r>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389</a:t>
            </a:fld>
            <a:endParaRPr lang="en-US"/>
          </a:p>
        </p:txBody>
      </p:sp>
      <p:sp>
        <p:nvSpPr>
          <p:cNvPr id="10" name="Content Placeholder 9"/>
          <p:cNvSpPr>
            <a:spLocks noGrp="1"/>
          </p:cNvSpPr>
          <p:nvPr>
            <p:ph idx="1"/>
          </p:nvPr>
        </p:nvSpPr>
        <p:spPr/>
        <p:txBody>
          <a:bodyPr>
            <a:normAutofit fontScale="62500" lnSpcReduction="20000"/>
          </a:bodyPr>
          <a:lstStyle/>
          <a:p>
            <a:r>
              <a:rPr lang="en-US" dirty="0" smtClean="0">
                <a:solidFill>
                  <a:srgbClr val="00B0F0"/>
                </a:solidFill>
                <a:sym typeface="Wingdings" pitchFamily="2" charset="2"/>
              </a:rPr>
              <a:t>How to run the script:</a:t>
            </a:r>
          </a:p>
          <a:p>
            <a:pPr lvl="1"/>
            <a:r>
              <a:rPr lang="en-US" dirty="0" smtClean="0">
                <a:solidFill>
                  <a:srgbClr val="00B0F0"/>
                </a:solidFill>
                <a:sym typeface="Wingdings" pitchFamily="2" charset="2"/>
              </a:rPr>
              <a:t>Recommend logging in as root, or using sudo su – to become root</a:t>
            </a:r>
          </a:p>
          <a:p>
            <a:pPr lvl="1"/>
            <a:r>
              <a:rPr lang="en-US" dirty="0" smtClean="0">
                <a:solidFill>
                  <a:srgbClr val="00B0F0"/>
                </a:solidFill>
                <a:sym typeface="Wingdings" pitchFamily="2" charset="2"/>
              </a:rPr>
              <a:t>git clone https://github.com/da667/Autosuricata</a:t>
            </a:r>
          </a:p>
          <a:p>
            <a:pPr lvl="1"/>
            <a:r>
              <a:rPr lang="en-US" dirty="0" smtClean="0">
                <a:solidFill>
                  <a:srgbClr val="00B0F0"/>
                </a:solidFill>
                <a:sym typeface="Wingdings" pitchFamily="2" charset="2"/>
              </a:rPr>
              <a:t>cd ~/Autosuricata/AutoSuricata-Deb/AVATAR/</a:t>
            </a:r>
          </a:p>
          <a:p>
            <a:pPr lvl="1"/>
            <a:r>
              <a:rPr lang="en-US" dirty="0" smtClean="0">
                <a:solidFill>
                  <a:srgbClr val="00B0F0"/>
                </a:solidFill>
                <a:sym typeface="Wingdings" pitchFamily="2" charset="2"/>
              </a:rPr>
              <a:t>You will need to configure full_autosuricata.conf and enter the name of the network interface cards connected to IPS1 and </a:t>
            </a:r>
            <a:r>
              <a:rPr lang="en-US" smtClean="0">
                <a:solidFill>
                  <a:srgbClr val="00B0F0"/>
                </a:solidFill>
                <a:sym typeface="Wingdings" pitchFamily="2" charset="2"/>
              </a:rPr>
              <a:t>IPS 2</a:t>
            </a:r>
            <a:endParaRPr lang="en-US" dirty="0" smtClean="0">
              <a:solidFill>
                <a:srgbClr val="00B0F0"/>
              </a:solidFill>
              <a:sym typeface="Wingdings" pitchFamily="2" charset="2"/>
            </a:endParaRPr>
          </a:p>
          <a:p>
            <a:pPr lvl="2"/>
            <a:r>
              <a:rPr lang="en-US" dirty="0" smtClean="0">
                <a:solidFill>
                  <a:srgbClr val="00B0F0"/>
                </a:solidFill>
                <a:sym typeface="Wingdings" pitchFamily="2" charset="2"/>
              </a:rPr>
              <a:t>Hint: ifconfig –a</a:t>
            </a:r>
          </a:p>
          <a:p>
            <a:pPr lvl="3"/>
            <a:r>
              <a:rPr lang="en-US" dirty="0" smtClean="0">
                <a:solidFill>
                  <a:srgbClr val="00B0F0"/>
                </a:solidFill>
                <a:sym typeface="Wingdings" pitchFamily="2" charset="2"/>
              </a:rPr>
              <a:t>Look for interfaces with no IP/inet address</a:t>
            </a:r>
          </a:p>
          <a:p>
            <a:pPr lvl="3"/>
            <a:r>
              <a:rPr lang="en-US" dirty="0" smtClean="0">
                <a:solidFill>
                  <a:srgbClr val="00B0F0"/>
                </a:solidFill>
                <a:sym typeface="Wingdings" pitchFamily="2" charset="2"/>
              </a:rPr>
              <a:t>Put them in the suricata_iface_1 and suricata_iface_2 field</a:t>
            </a:r>
          </a:p>
          <a:p>
            <a:pPr lvl="1"/>
            <a:r>
              <a:rPr lang="en-US" dirty="0" smtClean="0">
                <a:solidFill>
                  <a:srgbClr val="00B0F0"/>
                </a:solidFill>
                <a:sym typeface="Wingdings" pitchFamily="2" charset="2"/>
              </a:rPr>
              <a:t>export http_proxy=http://172.16.1.1:3128</a:t>
            </a:r>
          </a:p>
          <a:p>
            <a:pPr lvl="1"/>
            <a:r>
              <a:rPr lang="en-US" dirty="0" smtClean="0">
                <a:solidFill>
                  <a:srgbClr val="00B0F0"/>
                </a:solidFill>
                <a:sym typeface="Wingdings" pitchFamily="2" charset="2"/>
              </a:rPr>
              <a:t>export https_proxy=</a:t>
            </a:r>
          </a:p>
          <a:p>
            <a:pPr lvl="2"/>
            <a:r>
              <a:rPr lang="en-US" dirty="0" smtClean="0">
                <a:solidFill>
                  <a:srgbClr val="00B0F0"/>
                </a:solidFill>
                <a:sym typeface="Wingdings" pitchFamily="2" charset="2"/>
              </a:rPr>
              <a:t>These export statements are important. YOU HAVE TO RUN THEM.</a:t>
            </a:r>
          </a:p>
          <a:p>
            <a:pPr lvl="1"/>
            <a:r>
              <a:rPr lang="en-US" dirty="0" smtClean="0">
                <a:solidFill>
                  <a:srgbClr val="00B0F0"/>
                </a:solidFill>
                <a:sym typeface="Wingdings" pitchFamily="2" charset="2"/>
              </a:rPr>
              <a:t>bash autosuricata-deb-AVATAR.sh</a:t>
            </a:r>
          </a:p>
          <a:p>
            <a:pPr lvl="2"/>
            <a:r>
              <a:rPr lang="en-US" dirty="0" smtClean="0">
                <a:solidFill>
                  <a:srgbClr val="00B0F0"/>
                </a:solidFill>
                <a:sym typeface="Wingdings" pitchFamily="2" charset="2"/>
              </a:rPr>
              <a:t>The script MUST be ran as root (log in as root, or use “sudo bash autosnort-ubuntu-avatar.sh”</a:t>
            </a:r>
          </a:p>
          <a:p>
            <a:pPr lvl="1"/>
            <a:r>
              <a:rPr lang="en-US" dirty="0" smtClean="0">
                <a:solidFill>
                  <a:srgbClr val="00B0F0"/>
                </a:solidFill>
                <a:sym typeface="Wingdings" pitchFamily="2" charset="2"/>
              </a:rPr>
              <a:t>Let the script run</a:t>
            </a:r>
          </a:p>
          <a:p>
            <a:pPr lvl="2"/>
            <a:r>
              <a:rPr lang="en-US" dirty="0" smtClean="0">
                <a:solidFill>
                  <a:srgbClr val="00B0F0"/>
                </a:solidFill>
                <a:sym typeface="Wingdings" pitchFamily="2" charset="2"/>
              </a:rPr>
              <a:t>System will reboot automatically when the script finishes</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Linux</a:t>
            </a:r>
            <a:endParaRPr lang="en-US" dirty="0">
              <a:solidFill>
                <a:srgbClr val="00B0F0"/>
              </a:solidFill>
            </a:endParaRPr>
          </a:p>
        </p:txBody>
      </p:sp>
      <p:sp>
        <p:nvSpPr>
          <p:cNvPr id="3" name="Content Placeholder 2"/>
          <p:cNvSpPr>
            <a:spLocks noGrp="1"/>
          </p:cNvSpPr>
          <p:nvPr>
            <p:ph idx="1"/>
          </p:nvPr>
        </p:nvSpPr>
        <p:spPr/>
        <p:txBody>
          <a:bodyPr>
            <a:normAutofit fontScale="77500" lnSpcReduction="20000"/>
          </a:bodyPr>
          <a:lstStyle/>
          <a:p>
            <a:r>
              <a:rPr lang="en-US" dirty="0" smtClean="0">
                <a:solidFill>
                  <a:srgbClr val="00B0F0"/>
                </a:solidFill>
              </a:rPr>
              <a:t>Download .run package</a:t>
            </a:r>
          </a:p>
          <a:p>
            <a:r>
              <a:rPr lang="en-US" dirty="0" smtClean="0">
                <a:solidFill>
                  <a:srgbClr val="00B0F0"/>
                </a:solidFill>
              </a:rPr>
              <a:t>Download and install linux kernel development headers</a:t>
            </a:r>
          </a:p>
          <a:p>
            <a:pPr lvl="1"/>
            <a:r>
              <a:rPr lang="en-US" dirty="0" smtClean="0">
                <a:solidFill>
                  <a:srgbClr val="00B0F0"/>
                </a:solidFill>
              </a:rPr>
              <a:t>Apt distros: apt-get install linux-headers-amd64</a:t>
            </a:r>
          </a:p>
          <a:p>
            <a:pPr lvl="1"/>
            <a:r>
              <a:rPr lang="en-US" dirty="0" smtClean="0">
                <a:solidFill>
                  <a:srgbClr val="00B0F0"/>
                </a:solidFill>
              </a:rPr>
              <a:t>Yum distros: yum install kernel-devel</a:t>
            </a:r>
          </a:p>
          <a:p>
            <a:pPr lvl="1"/>
            <a:r>
              <a:rPr lang="en-US" dirty="0" smtClean="0">
                <a:solidFill>
                  <a:srgbClr val="00B0F0"/>
                </a:solidFill>
              </a:rPr>
              <a:t>Other distros: read the docs (Sorry, I’m not enough of a nerd for slackware, arch, or gentoo)</a:t>
            </a:r>
          </a:p>
          <a:p>
            <a:r>
              <a:rPr lang="en-US" dirty="0" smtClean="0">
                <a:solidFill>
                  <a:srgbClr val="00B0F0"/>
                </a:solidFill>
              </a:rPr>
              <a:t>Run “chmod u+x Virtualbox-x.x.x-xxxxxx-Linux_amd64.run”</a:t>
            </a:r>
          </a:p>
          <a:p>
            <a:r>
              <a:rPr lang="en-US" dirty="0" smtClean="0">
                <a:solidFill>
                  <a:srgbClr val="00B0F0"/>
                </a:solidFill>
              </a:rPr>
              <a:t>Run (as root, or pre-fixed with “sudo”) ./Virtualbox-x.x.x-xxxxxx-Linux_amd64.run</a:t>
            </a:r>
          </a:p>
          <a:p>
            <a:r>
              <a:rPr lang="en-US" dirty="0" smtClean="0">
                <a:solidFill>
                  <a:srgbClr val="00B0F0"/>
                </a:solidFill>
              </a:rPr>
              <a:t>Installation finishes (installs to /opt/virtualbox)</a:t>
            </a:r>
          </a:p>
          <a:p>
            <a:pPr lvl="1"/>
            <a:r>
              <a:rPr lang="en-US" dirty="0" smtClean="0">
                <a:solidFill>
                  <a:srgbClr val="00B0F0"/>
                </a:solidFill>
              </a:rPr>
              <a:t>Virtualbox can be started by running “virtualbox” in a terminal window (or /usr/bin/virtualbox, if your PATH variable isn’t set up with /usr/bin)</a:t>
            </a:r>
          </a:p>
          <a:p>
            <a:pPr lvl="1"/>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a:t>
            </a:fld>
            <a:endParaRPr lang="en-US"/>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390</a:t>
            </a:fld>
            <a:endParaRPr lang="en-US"/>
          </a:p>
        </p:txBody>
      </p:sp>
      <p:pic>
        <p:nvPicPr>
          <p:cNvPr id="6" name="Content Placeholder 5" descr="vbox-autosuricata1.png"/>
          <p:cNvPicPr>
            <a:picLocks noGrp="1" noChangeAspect="1"/>
          </p:cNvPicPr>
          <p:nvPr>
            <p:ph idx="1"/>
          </p:nvPr>
        </p:nvPicPr>
        <p:blipFill>
          <a:blip r:embed="rId2" cstate="print"/>
          <a:stretch>
            <a:fillRect/>
          </a:stretch>
        </p:blipFill>
        <p:spPr>
          <a:xfrm>
            <a:off x="76200" y="1066800"/>
            <a:ext cx="3803845" cy="4280120"/>
          </a:xfrm>
        </p:spPr>
      </p:pic>
      <p:pic>
        <p:nvPicPr>
          <p:cNvPr id="7" name="Picture 6" descr="vbox-autosuricata2.png"/>
          <p:cNvPicPr>
            <a:picLocks noChangeAspect="1"/>
          </p:cNvPicPr>
          <p:nvPr/>
        </p:nvPicPr>
        <p:blipFill>
          <a:blip r:embed="rId3" cstate="print"/>
          <a:stretch>
            <a:fillRect/>
          </a:stretch>
        </p:blipFill>
        <p:spPr>
          <a:xfrm>
            <a:off x="5715000" y="1295400"/>
            <a:ext cx="1670136" cy="1676486"/>
          </a:xfrm>
          <a:prstGeom prst="rect">
            <a:avLst/>
          </a:prstGeom>
        </p:spPr>
      </p:pic>
      <p:pic>
        <p:nvPicPr>
          <p:cNvPr id="8" name="Picture 7" descr="vbox-autosuricata3.png"/>
          <p:cNvPicPr>
            <a:picLocks noChangeAspect="1"/>
          </p:cNvPicPr>
          <p:nvPr/>
        </p:nvPicPr>
        <p:blipFill>
          <a:blip r:embed="rId4" cstate="print"/>
          <a:stretch>
            <a:fillRect/>
          </a:stretch>
        </p:blipFill>
        <p:spPr>
          <a:xfrm>
            <a:off x="4114800" y="4495800"/>
            <a:ext cx="4762745" cy="336567"/>
          </a:xfrm>
          <a:prstGeom prst="rect">
            <a:avLst/>
          </a:prstGeom>
        </p:spPr>
      </p:pic>
      <p:cxnSp>
        <p:nvCxnSpPr>
          <p:cNvPr id="9" name="Straight Arrow Connector 8"/>
          <p:cNvCxnSpPr/>
          <p:nvPr/>
        </p:nvCxnSpPr>
        <p:spPr>
          <a:xfrm>
            <a:off x="3886200" y="1981200"/>
            <a:ext cx="1828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324600" y="2971800"/>
            <a:ext cx="0" cy="1524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391</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On reboot, reconnect to the IPS VM. Run the following commands:</a:t>
            </a:r>
          </a:p>
          <a:p>
            <a:pPr lvl="1"/>
            <a:r>
              <a:rPr lang="en-US" dirty="0" smtClean="0">
                <a:solidFill>
                  <a:srgbClr val="00B0F0"/>
                </a:solidFill>
              </a:rPr>
              <a:t>service suricatad status</a:t>
            </a:r>
          </a:p>
          <a:p>
            <a:pPr lvl="2"/>
            <a:r>
              <a:rPr lang="en-US" dirty="0" smtClean="0">
                <a:solidFill>
                  <a:srgbClr val="00B0F0"/>
                </a:solidFill>
              </a:rPr>
              <a:t>Check the status of the suricatad service. This will tell you if suricata is running and  the last logs out of the log file</a:t>
            </a:r>
          </a:p>
          <a:p>
            <a:pPr lvl="2"/>
            <a:r>
              <a:rPr lang="en-US" dirty="0" smtClean="0">
                <a:solidFill>
                  <a:srgbClr val="00B0F0"/>
                </a:solidFill>
              </a:rPr>
              <a:t>If its not running, it may provide hints as to why</a:t>
            </a:r>
          </a:p>
          <a:p>
            <a:pPr lvl="2"/>
            <a:r>
              <a:rPr lang="en-US" dirty="0" smtClean="0">
                <a:solidFill>
                  <a:srgbClr val="00B0F0"/>
                </a:solidFill>
              </a:rPr>
              <a:t>Note: the suricatad service supports status, start, stop, and restart arguments.</a:t>
            </a:r>
          </a:p>
          <a:p>
            <a:pPr lvl="1"/>
            <a:r>
              <a:rPr lang="en-US" dirty="0" smtClean="0">
                <a:solidFill>
                  <a:srgbClr val="00B0F0"/>
                </a:solidFill>
              </a:rPr>
              <a:t>ifconfig –a</a:t>
            </a:r>
          </a:p>
          <a:p>
            <a:pPr lvl="2"/>
            <a:r>
              <a:rPr lang="en-US" dirty="0" smtClean="0">
                <a:solidFill>
                  <a:srgbClr val="00B0F0"/>
                </a:solidFill>
              </a:rPr>
              <a:t>If the script ran correctly, the interfaces in full_autosnort.conf should have the flags: UP, BROADCAST, RUNNING, NOARP, PROMISC</a:t>
            </a:r>
          </a:p>
          <a:p>
            <a:pPr lvl="1"/>
            <a:r>
              <a:rPr lang="en-US" dirty="0" smtClean="0">
                <a:solidFill>
                  <a:srgbClr val="00B0F0"/>
                </a:solidFill>
              </a:rPr>
              <a:t>ps –ef | grep suricata</a:t>
            </a:r>
          </a:p>
          <a:p>
            <a:pPr lvl="2"/>
            <a:r>
              <a:rPr lang="en-US" dirty="0" smtClean="0">
                <a:solidFill>
                  <a:srgbClr val="00B0F0"/>
                </a:solidFill>
              </a:rPr>
              <a:t>Shows you the process id for snort, and its command line arguments</a:t>
            </a:r>
          </a:p>
          <a:p>
            <a:pPr lvl="3"/>
            <a:r>
              <a:rPr lang="en-US" dirty="0" smtClean="0">
                <a:solidFill>
                  <a:srgbClr val="00B0F0"/>
                </a:solidFill>
              </a:rPr>
              <a:t>-D: daemonize</a:t>
            </a:r>
          </a:p>
          <a:p>
            <a:pPr lvl="3"/>
            <a:r>
              <a:rPr lang="en-US" dirty="0" smtClean="0">
                <a:solidFill>
                  <a:srgbClr val="00B0F0"/>
                </a:solidFill>
              </a:rPr>
              <a:t>-c /usr/local/etc/suricata/suricata.yaml (this is where the suricata config file lives)</a:t>
            </a:r>
          </a:p>
          <a:p>
            <a:pPr lvl="3"/>
            <a:r>
              <a:rPr lang="en-US" dirty="0" smtClean="0">
                <a:solidFill>
                  <a:srgbClr val="00B0F0"/>
                </a:solidFill>
              </a:rPr>
              <a:t>--af-packet tells suricata to run specifically in AFPACKET mode</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392</a:t>
            </a:fld>
            <a:endParaRPr lang="en-US"/>
          </a:p>
        </p:txBody>
      </p:sp>
      <p:pic>
        <p:nvPicPr>
          <p:cNvPr id="6" name="Content Placeholder 5" descr="vbox-autosuricata4.png"/>
          <p:cNvPicPr>
            <a:picLocks noGrp="1" noChangeAspect="1"/>
          </p:cNvPicPr>
          <p:nvPr>
            <p:ph idx="1"/>
          </p:nvPr>
        </p:nvPicPr>
        <p:blipFill>
          <a:blip r:embed="rId2" cstate="print"/>
          <a:stretch>
            <a:fillRect/>
          </a:stretch>
        </p:blipFill>
        <p:spPr>
          <a:xfrm>
            <a:off x="1676400" y="1143000"/>
            <a:ext cx="5778797" cy="1644735"/>
          </a:xfrm>
        </p:spPr>
      </p:pic>
      <p:pic>
        <p:nvPicPr>
          <p:cNvPr id="7" name="Picture 6" descr="vbox-autosuricata5.png"/>
          <p:cNvPicPr>
            <a:picLocks noChangeAspect="1"/>
          </p:cNvPicPr>
          <p:nvPr/>
        </p:nvPicPr>
        <p:blipFill>
          <a:blip r:embed="rId3" cstate="print"/>
          <a:stretch>
            <a:fillRect/>
          </a:stretch>
        </p:blipFill>
        <p:spPr>
          <a:xfrm>
            <a:off x="2895600" y="2819400"/>
            <a:ext cx="3727642" cy="3473629"/>
          </a:xfrm>
          <a:prstGeom prst="rect">
            <a:avLst/>
          </a:prstGeom>
        </p:spPr>
      </p:pic>
      <p:pic>
        <p:nvPicPr>
          <p:cNvPr id="8" name="Picture 7" descr="vbox-autosuricata6.png"/>
          <p:cNvPicPr>
            <a:picLocks noChangeAspect="1"/>
          </p:cNvPicPr>
          <p:nvPr/>
        </p:nvPicPr>
        <p:blipFill>
          <a:blip r:embed="rId4" cstate="print"/>
          <a:stretch>
            <a:fillRect/>
          </a:stretch>
        </p:blipFill>
        <p:spPr>
          <a:xfrm>
            <a:off x="1676400" y="6324600"/>
            <a:ext cx="6509085" cy="222261"/>
          </a:xfrm>
          <a:prstGeom prst="rect">
            <a:avLst/>
          </a:prstGeom>
        </p:spPr>
      </p:pic>
    </p:spTree>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Quick Troubleshooting (Suricata)</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393</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On reboot, reconnect to the IPS VM. Run the following commands:</a:t>
            </a:r>
          </a:p>
          <a:p>
            <a:pPr lvl="1"/>
            <a:r>
              <a:rPr lang="en-US" dirty="0" smtClean="0">
                <a:solidFill>
                  <a:srgbClr val="00B0F0"/>
                </a:solidFill>
              </a:rPr>
              <a:t>service suricatad status</a:t>
            </a:r>
          </a:p>
          <a:p>
            <a:pPr lvl="2"/>
            <a:r>
              <a:rPr lang="en-US" dirty="0" smtClean="0">
                <a:solidFill>
                  <a:srgbClr val="00B0F0"/>
                </a:solidFill>
              </a:rPr>
              <a:t>Check the status of the suricatad service. This will tell you if suricata is running and  the last logs out of the log file</a:t>
            </a:r>
          </a:p>
          <a:p>
            <a:pPr lvl="2"/>
            <a:r>
              <a:rPr lang="en-US" dirty="0" smtClean="0">
                <a:solidFill>
                  <a:srgbClr val="00B0F0"/>
                </a:solidFill>
              </a:rPr>
              <a:t>If its not running, it may provide hints as to why</a:t>
            </a:r>
          </a:p>
          <a:p>
            <a:pPr lvl="2"/>
            <a:r>
              <a:rPr lang="en-US" dirty="0" smtClean="0">
                <a:solidFill>
                  <a:srgbClr val="00B0F0"/>
                </a:solidFill>
              </a:rPr>
              <a:t>Note: the suricatad service supports status, start, stop, and restart arguments.</a:t>
            </a:r>
          </a:p>
          <a:p>
            <a:pPr lvl="1"/>
            <a:r>
              <a:rPr lang="en-US" dirty="0" smtClean="0">
                <a:solidFill>
                  <a:srgbClr val="00B0F0"/>
                </a:solidFill>
              </a:rPr>
              <a:t>ifconfig –a</a:t>
            </a:r>
          </a:p>
          <a:p>
            <a:pPr lvl="2"/>
            <a:r>
              <a:rPr lang="en-US" dirty="0" smtClean="0">
                <a:solidFill>
                  <a:srgbClr val="00B0F0"/>
                </a:solidFill>
              </a:rPr>
              <a:t>If the script ran correctly, the interfaces in full_autosnort.conf should have the flags: UP, BROADCAST, RUNNING, NOARP, PROMISC</a:t>
            </a:r>
          </a:p>
          <a:p>
            <a:pPr lvl="1"/>
            <a:r>
              <a:rPr lang="en-US" dirty="0" smtClean="0">
                <a:solidFill>
                  <a:srgbClr val="00B0F0"/>
                </a:solidFill>
              </a:rPr>
              <a:t>ps –ef | grep suricata</a:t>
            </a:r>
          </a:p>
          <a:p>
            <a:pPr lvl="2"/>
            <a:r>
              <a:rPr lang="en-US" dirty="0" smtClean="0">
                <a:solidFill>
                  <a:srgbClr val="00B0F0"/>
                </a:solidFill>
              </a:rPr>
              <a:t>Shows you the process id for snort, and its command line arguments</a:t>
            </a:r>
          </a:p>
          <a:p>
            <a:pPr lvl="3"/>
            <a:r>
              <a:rPr lang="en-US" dirty="0" smtClean="0">
                <a:solidFill>
                  <a:srgbClr val="00B0F0"/>
                </a:solidFill>
              </a:rPr>
              <a:t>-D: daemonize</a:t>
            </a:r>
          </a:p>
          <a:p>
            <a:pPr lvl="3"/>
            <a:r>
              <a:rPr lang="en-US" dirty="0" smtClean="0">
                <a:solidFill>
                  <a:srgbClr val="00B0F0"/>
                </a:solidFill>
              </a:rPr>
              <a:t>-c /usr/local/etc/suricata/suricata.yaml (this is where the suricata config file lives)</a:t>
            </a:r>
          </a:p>
          <a:p>
            <a:pPr lvl="3"/>
            <a:r>
              <a:rPr lang="en-US" dirty="0" smtClean="0">
                <a:solidFill>
                  <a:srgbClr val="00B0F0"/>
                </a:solidFill>
              </a:rPr>
              <a:t>--af-packet tells suricata to run specifically in AFPACKET mode</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394</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Add-on for the universal forwarder</a:t>
            </a:r>
          </a:p>
          <a:p>
            <a:r>
              <a:rPr lang="en-US" dirty="0" smtClean="0">
                <a:solidFill>
                  <a:srgbClr val="00B0F0"/>
                </a:solidFill>
              </a:rPr>
              <a:t>Gathers suricata’s eve.json logs to be ingested into splunk</a:t>
            </a:r>
          </a:p>
        </p:txBody>
      </p:sp>
    </p:spTree>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395</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How to install:</a:t>
            </a:r>
          </a:p>
          <a:p>
            <a:pPr lvl="1"/>
            <a:r>
              <a:rPr lang="en-US" dirty="0" smtClean="0">
                <a:solidFill>
                  <a:srgbClr val="00B0F0"/>
                </a:solidFill>
              </a:rPr>
              <a:t>Login to splunk.com</a:t>
            </a:r>
          </a:p>
          <a:p>
            <a:pPr lvl="1"/>
            <a:r>
              <a:rPr lang="en-US" dirty="0" smtClean="0">
                <a:solidFill>
                  <a:srgbClr val="00B0F0"/>
                </a:solidFill>
              </a:rPr>
              <a:t>https://splunkbase.splunk.com/app/2760/</a:t>
            </a:r>
          </a:p>
          <a:p>
            <a:pPr lvl="2"/>
            <a:r>
              <a:rPr lang="en-US" dirty="0" smtClean="0">
                <a:solidFill>
                  <a:srgbClr val="00B0F0"/>
                </a:solidFill>
              </a:rPr>
              <a:t>Click download, Accept the License checkbox, Click Agree to download</a:t>
            </a:r>
          </a:p>
          <a:p>
            <a:pPr lvl="2"/>
            <a:r>
              <a:rPr lang="en-US" dirty="0" smtClean="0">
                <a:solidFill>
                  <a:srgbClr val="00B0F0"/>
                </a:solidFill>
              </a:rPr>
              <a:t>You’ll need to SCP this tgz file to the IPS VM.</a:t>
            </a:r>
          </a:p>
        </p:txBody>
      </p:sp>
    </p:spTree>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396</a:t>
            </a:fld>
            <a:endParaRPr lang="en-US"/>
          </a:p>
        </p:txBody>
      </p:sp>
      <p:pic>
        <p:nvPicPr>
          <p:cNvPr id="6" name="Content Placeholder 5" descr="vbox-autosuricata7.png"/>
          <p:cNvPicPr>
            <a:picLocks noGrp="1" noChangeAspect="1"/>
          </p:cNvPicPr>
          <p:nvPr>
            <p:ph idx="1"/>
          </p:nvPr>
        </p:nvPicPr>
        <p:blipFill>
          <a:blip r:embed="rId2" cstate="print"/>
          <a:stretch>
            <a:fillRect/>
          </a:stretch>
        </p:blipFill>
        <p:spPr>
          <a:xfrm>
            <a:off x="1295400" y="1295400"/>
            <a:ext cx="6655142" cy="615982"/>
          </a:xfrm>
        </p:spPr>
      </p:pic>
      <p:pic>
        <p:nvPicPr>
          <p:cNvPr id="7" name="Picture 6" descr="vbox-autosuricata8.png"/>
          <p:cNvPicPr>
            <a:picLocks noChangeAspect="1"/>
          </p:cNvPicPr>
          <p:nvPr/>
        </p:nvPicPr>
        <p:blipFill>
          <a:blip r:embed="rId3" cstate="print"/>
          <a:stretch>
            <a:fillRect/>
          </a:stretch>
        </p:blipFill>
        <p:spPr>
          <a:xfrm>
            <a:off x="152400" y="2133600"/>
            <a:ext cx="3867349" cy="2317869"/>
          </a:xfrm>
          <a:prstGeom prst="rect">
            <a:avLst/>
          </a:prstGeom>
        </p:spPr>
      </p:pic>
      <p:pic>
        <p:nvPicPr>
          <p:cNvPr id="8" name="Picture 7" descr="vbox-autosuricata9.png"/>
          <p:cNvPicPr>
            <a:picLocks noChangeAspect="1"/>
          </p:cNvPicPr>
          <p:nvPr/>
        </p:nvPicPr>
        <p:blipFill>
          <a:blip r:embed="rId4" cstate="print"/>
          <a:stretch>
            <a:fillRect/>
          </a:stretch>
        </p:blipFill>
        <p:spPr>
          <a:xfrm>
            <a:off x="5029200" y="2514600"/>
            <a:ext cx="2603634" cy="1759040"/>
          </a:xfrm>
          <a:prstGeom prst="rect">
            <a:avLst/>
          </a:prstGeom>
        </p:spPr>
      </p:pic>
      <p:pic>
        <p:nvPicPr>
          <p:cNvPr id="9" name="Picture 8" descr="vbox-autosuricata10.png"/>
          <p:cNvPicPr>
            <a:picLocks noChangeAspect="1"/>
          </p:cNvPicPr>
          <p:nvPr/>
        </p:nvPicPr>
        <p:blipFill>
          <a:blip r:embed="rId5" cstate="print"/>
          <a:stretch>
            <a:fillRect/>
          </a:stretch>
        </p:blipFill>
        <p:spPr>
          <a:xfrm>
            <a:off x="2057400" y="4648200"/>
            <a:ext cx="4623038" cy="1498677"/>
          </a:xfrm>
          <a:prstGeom prst="rect">
            <a:avLst/>
          </a:prstGeom>
        </p:spPr>
      </p:pic>
      <p:pic>
        <p:nvPicPr>
          <p:cNvPr id="11" name="Picture 10" descr="vbox-autosuricata11.png"/>
          <p:cNvPicPr>
            <a:picLocks noChangeAspect="1"/>
          </p:cNvPicPr>
          <p:nvPr/>
        </p:nvPicPr>
        <p:blipFill>
          <a:blip r:embed="rId6" cstate="print"/>
          <a:stretch>
            <a:fillRect/>
          </a:stretch>
        </p:blipFill>
        <p:spPr>
          <a:xfrm>
            <a:off x="0" y="6324600"/>
            <a:ext cx="9144000" cy="189686"/>
          </a:xfrm>
          <a:prstGeom prst="rect">
            <a:avLst/>
          </a:prstGeom>
        </p:spPr>
      </p:pic>
      <p:cxnSp>
        <p:nvCxnSpPr>
          <p:cNvPr id="12" name="Straight Arrow Connector 11"/>
          <p:cNvCxnSpPr/>
          <p:nvPr/>
        </p:nvCxnSpPr>
        <p:spPr>
          <a:xfrm>
            <a:off x="4038600" y="4114800"/>
            <a:ext cx="990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1905000"/>
            <a:ext cx="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096000" y="4267200"/>
            <a:ext cx="6858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781800" y="4267200"/>
            <a:ext cx="0" cy="2057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397</a:t>
            </a:fld>
            <a:endParaRPr lang="en-US"/>
          </a:p>
        </p:txBody>
      </p:sp>
      <p:sp>
        <p:nvSpPr>
          <p:cNvPr id="10" name="Content Placeholder 9"/>
          <p:cNvSpPr>
            <a:spLocks noGrp="1"/>
          </p:cNvSpPr>
          <p:nvPr>
            <p:ph idx="1"/>
          </p:nvPr>
        </p:nvSpPr>
        <p:spPr/>
        <p:txBody>
          <a:bodyPr>
            <a:normAutofit fontScale="85000" lnSpcReduction="20000"/>
          </a:bodyPr>
          <a:lstStyle/>
          <a:p>
            <a:r>
              <a:rPr lang="en-US" dirty="0" smtClean="0">
                <a:solidFill>
                  <a:srgbClr val="00B0F0"/>
                </a:solidFill>
              </a:rPr>
              <a:t>How to install (cont’d):</a:t>
            </a:r>
          </a:p>
          <a:p>
            <a:pPr lvl="1"/>
            <a:r>
              <a:rPr lang="en-US" dirty="0" smtClean="0">
                <a:solidFill>
                  <a:srgbClr val="00B0F0"/>
                </a:solidFill>
              </a:rPr>
              <a:t>SSH to the IPS VM (preferably as root, or sudo su –)</a:t>
            </a:r>
          </a:p>
          <a:p>
            <a:pPr lvl="1"/>
            <a:r>
              <a:rPr lang="en-US" dirty="0" smtClean="0">
                <a:solidFill>
                  <a:srgbClr val="00B0F0"/>
                </a:solidFill>
              </a:rPr>
              <a:t>cp /path/to/splunk-ta-for-suricata_233.tgz /opt/splunkforwarder/etc/apps</a:t>
            </a:r>
          </a:p>
          <a:p>
            <a:pPr lvl="1"/>
            <a:r>
              <a:rPr lang="en-US" dirty="0" smtClean="0">
                <a:solidFill>
                  <a:srgbClr val="00B0F0"/>
                </a:solidFill>
              </a:rPr>
              <a:t>cd /opt/splunkforwarder/etc/apps</a:t>
            </a:r>
          </a:p>
          <a:p>
            <a:pPr lvl="1"/>
            <a:r>
              <a:rPr lang="en-US" dirty="0" smtClean="0">
                <a:solidFill>
                  <a:srgbClr val="00B0F0"/>
                </a:solidFill>
              </a:rPr>
              <a:t>tar –xzvf splunk-ta-for-suricata_233.tgz</a:t>
            </a:r>
          </a:p>
          <a:p>
            <a:pPr lvl="1"/>
            <a:r>
              <a:rPr lang="en-US" dirty="0" smtClean="0">
                <a:solidFill>
                  <a:srgbClr val="00B0F0"/>
                </a:solidFill>
              </a:rPr>
              <a:t>cd TA-Suricata/default</a:t>
            </a:r>
          </a:p>
          <a:p>
            <a:pPr lvl="2"/>
            <a:r>
              <a:rPr lang="en-US" dirty="0" smtClean="0">
                <a:solidFill>
                  <a:srgbClr val="00B0F0"/>
                </a:solidFill>
              </a:rPr>
              <a:t>Need to modify inputs.conf. Change the index from “suricata” to “main”</a:t>
            </a:r>
          </a:p>
          <a:p>
            <a:pPr lvl="2"/>
            <a:r>
              <a:rPr lang="en-US" dirty="0" smtClean="0">
                <a:solidFill>
                  <a:srgbClr val="00B0F0"/>
                </a:solidFill>
              </a:rPr>
              <a:t>Change the host field to “ips-vm”</a:t>
            </a:r>
          </a:p>
          <a:p>
            <a:pPr lvl="1"/>
            <a:r>
              <a:rPr lang="en-US" dirty="0" smtClean="0">
                <a:solidFill>
                  <a:srgbClr val="00B0F0"/>
                </a:solidFill>
              </a:rPr>
              <a:t>cd /opt/splunkforwarder/bin</a:t>
            </a:r>
          </a:p>
          <a:p>
            <a:pPr lvl="1"/>
            <a:r>
              <a:rPr lang="en-US" dirty="0" smtClean="0">
                <a:solidFill>
                  <a:srgbClr val="00B0F0"/>
                </a:solidFill>
              </a:rPr>
              <a:t>./splunk restart</a:t>
            </a:r>
          </a:p>
        </p:txBody>
      </p:sp>
    </p:spTree>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398</a:t>
            </a:fld>
            <a:endParaRPr lang="en-US"/>
          </a:p>
        </p:txBody>
      </p:sp>
      <p:pic>
        <p:nvPicPr>
          <p:cNvPr id="6" name="Content Placeholder 5" descr="vbox-autosuricata12.png"/>
          <p:cNvPicPr>
            <a:picLocks noGrp="1" noChangeAspect="1"/>
          </p:cNvPicPr>
          <p:nvPr>
            <p:ph idx="1"/>
          </p:nvPr>
        </p:nvPicPr>
        <p:blipFill>
          <a:blip r:embed="rId2" cstate="print"/>
          <a:stretch>
            <a:fillRect/>
          </a:stretch>
        </p:blipFill>
        <p:spPr>
          <a:xfrm>
            <a:off x="2667000" y="1143000"/>
            <a:ext cx="4140413" cy="3657788"/>
          </a:xfrm>
        </p:spPr>
      </p:pic>
      <p:pic>
        <p:nvPicPr>
          <p:cNvPr id="7" name="Picture 6" descr="vbox-autosuricata13.png"/>
          <p:cNvPicPr>
            <a:picLocks noChangeAspect="1"/>
          </p:cNvPicPr>
          <p:nvPr/>
        </p:nvPicPr>
        <p:blipFill>
          <a:blip r:embed="rId3" cstate="print"/>
          <a:stretch>
            <a:fillRect/>
          </a:stretch>
        </p:blipFill>
        <p:spPr>
          <a:xfrm>
            <a:off x="3733800" y="5181600"/>
            <a:ext cx="1962251" cy="431822"/>
          </a:xfrm>
          <a:prstGeom prst="rect">
            <a:avLst/>
          </a:prstGeom>
        </p:spPr>
      </p:pic>
      <p:pic>
        <p:nvPicPr>
          <p:cNvPr id="8" name="Picture 7" descr="vbox-autosuricata14.png"/>
          <p:cNvPicPr>
            <a:picLocks noChangeAspect="1"/>
          </p:cNvPicPr>
          <p:nvPr/>
        </p:nvPicPr>
        <p:blipFill>
          <a:blip r:embed="rId4" cstate="print"/>
          <a:stretch>
            <a:fillRect/>
          </a:stretch>
        </p:blipFill>
        <p:spPr>
          <a:xfrm>
            <a:off x="2590800" y="6096000"/>
            <a:ext cx="4521432" cy="469924"/>
          </a:xfrm>
          <a:prstGeom prst="rect">
            <a:avLst/>
          </a:prstGeom>
        </p:spPr>
      </p:pic>
      <p:cxnSp>
        <p:nvCxnSpPr>
          <p:cNvPr id="9" name="Straight Arrow Connector 8"/>
          <p:cNvCxnSpPr/>
          <p:nvPr/>
        </p:nvCxnSpPr>
        <p:spPr>
          <a:xfrm>
            <a:off x="4876800" y="48006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876800" y="55626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now?</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399</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If Suricata/Snort is running, and you picked the correct interfaces connected to the right networks...</a:t>
            </a:r>
          </a:p>
          <a:p>
            <a:pPr lvl="1"/>
            <a:r>
              <a:rPr lang="en-US" dirty="0" smtClean="0">
                <a:solidFill>
                  <a:srgbClr val="00B0F0"/>
                </a:solidFill>
              </a:rPr>
              <a:t>IPS1 and IPS2 should be bridged by the IPS VM. How to test:</a:t>
            </a:r>
          </a:p>
          <a:p>
            <a:pPr lvl="2"/>
            <a:r>
              <a:rPr lang="en-US" dirty="0" smtClean="0">
                <a:solidFill>
                  <a:srgbClr val="00B0F0"/>
                </a:solidFill>
              </a:rPr>
              <a:t>Restart the metasploitable2 VM then log in (msfadmin/msfadmin)</a:t>
            </a:r>
          </a:p>
          <a:p>
            <a:pPr lvl="2"/>
            <a:r>
              <a:rPr lang="en-US" dirty="0" smtClean="0">
                <a:solidFill>
                  <a:srgbClr val="00B0F0"/>
                </a:solidFill>
              </a:rPr>
              <a:t>Run ifconfig –a</a:t>
            </a:r>
          </a:p>
          <a:p>
            <a:pPr lvl="3"/>
            <a:r>
              <a:rPr lang="en-US" dirty="0" smtClean="0">
                <a:solidFill>
                  <a:srgbClr val="00B0F0"/>
                </a:solidFill>
              </a:rPr>
              <a:t>Does the network interface have an IP address? Is that IP address 172.16.2.3?</a:t>
            </a:r>
          </a:p>
          <a:p>
            <a:pPr lvl="2"/>
            <a:r>
              <a:rPr lang="en-US" dirty="0" smtClean="0">
                <a:solidFill>
                  <a:srgbClr val="00B0F0"/>
                </a:solidFill>
              </a:rPr>
              <a:t>Log into the kali VM</a:t>
            </a:r>
          </a:p>
          <a:p>
            <a:pPr lvl="3"/>
            <a:r>
              <a:rPr lang="en-US" dirty="0" smtClean="0">
                <a:solidFill>
                  <a:srgbClr val="00B0F0"/>
                </a:solidFill>
              </a:rPr>
              <a:t>Open up terminal and enter:</a:t>
            </a:r>
          </a:p>
          <a:p>
            <a:pPr lvl="4"/>
            <a:r>
              <a:rPr lang="en-US" dirty="0" smtClean="0">
                <a:solidFill>
                  <a:srgbClr val="00B0F0"/>
                </a:solidFill>
              </a:rPr>
              <a:t>ping –c 4 172.16.2.3</a:t>
            </a:r>
          </a:p>
          <a:p>
            <a:pPr lvl="5"/>
            <a:r>
              <a:rPr lang="en-US" dirty="0" smtClean="0">
                <a:solidFill>
                  <a:srgbClr val="00B0F0"/>
                </a:solidFill>
              </a:rPr>
              <a:t>You should get 4 ICMP echo replies</a:t>
            </a:r>
          </a:p>
          <a:p>
            <a:pPr lvl="4"/>
            <a:r>
              <a:rPr lang="en-US" dirty="0" smtClean="0">
                <a:solidFill>
                  <a:srgbClr val="00B0F0"/>
                </a:solidFill>
              </a:rPr>
              <a:t>curl 172.16.2.3</a:t>
            </a:r>
          </a:p>
          <a:p>
            <a:pPr lvl="5"/>
            <a:r>
              <a:rPr lang="en-US" dirty="0" smtClean="0">
                <a:solidFill>
                  <a:srgbClr val="00B0F0"/>
                </a:solidFill>
              </a:rPr>
              <a:t>This command should return output/links from the webserver on metasploitable2</a:t>
            </a:r>
          </a:p>
          <a:p>
            <a:pPr lvl="4"/>
            <a:r>
              <a:rPr lang="en-US" dirty="0" smtClean="0">
                <a:solidFill>
                  <a:srgbClr val="00B0F0"/>
                </a:solidFill>
              </a:rPr>
              <a:t>msfdb init</a:t>
            </a:r>
          </a:p>
          <a:p>
            <a:pPr lvl="5"/>
            <a:r>
              <a:rPr lang="en-US" dirty="0" smtClean="0">
                <a:solidFill>
                  <a:srgbClr val="00B0F0"/>
                </a:solidFill>
              </a:rPr>
              <a:t>This is to initialize the metasploit database</a:t>
            </a:r>
          </a:p>
          <a:p>
            <a:pPr lvl="4"/>
            <a:r>
              <a:rPr lang="en-US" dirty="0" smtClean="0">
                <a:solidFill>
                  <a:srgbClr val="00B0F0"/>
                </a:solidFill>
              </a:rPr>
              <a:t>Service postgresql start</a:t>
            </a:r>
          </a:p>
          <a:p>
            <a:pPr lvl="5"/>
            <a:r>
              <a:rPr lang="en-US" dirty="0" smtClean="0">
                <a:solidFill>
                  <a:srgbClr val="00B0F0"/>
                </a:solidFill>
              </a:rPr>
              <a:t>Metasploit uses postgres for hosting its database info. We need this service to be running for the next step...</a:t>
            </a:r>
          </a:p>
          <a:p>
            <a:pPr lvl="4"/>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B0F0"/>
                </a:solidFill>
              </a:rPr>
              <a:t>Purpose of this training</a:t>
            </a:r>
            <a:endParaRPr lang="en-US" dirty="0">
              <a:solidFill>
                <a:srgbClr val="00B0F0"/>
              </a:solidFill>
            </a:endParaRPr>
          </a:p>
        </p:txBody>
      </p:sp>
      <p:sp>
        <p:nvSpPr>
          <p:cNvPr id="6" name="Content Placeholder 5"/>
          <p:cNvSpPr>
            <a:spLocks noGrp="1"/>
          </p:cNvSpPr>
          <p:nvPr>
            <p:ph idx="1"/>
          </p:nvPr>
        </p:nvSpPr>
        <p:spPr/>
        <p:txBody>
          <a:bodyPr>
            <a:normAutofit/>
          </a:bodyPr>
          <a:lstStyle/>
          <a:p>
            <a:r>
              <a:rPr lang="en-US" dirty="0" smtClean="0">
                <a:solidFill>
                  <a:srgbClr val="00B0F0"/>
                </a:solidFill>
              </a:rPr>
              <a:t>Teach you how to create a VM lab</a:t>
            </a:r>
            <a:endParaRPr lang="en-US" dirty="0">
              <a:solidFill>
                <a:srgbClr val="00B0F0"/>
              </a:solidFill>
            </a:endParaRPr>
          </a:p>
          <a:p>
            <a:pPr lvl="1"/>
            <a:r>
              <a:rPr lang="en-US" dirty="0" smtClean="0">
                <a:solidFill>
                  <a:srgbClr val="00B0F0"/>
                </a:solidFill>
              </a:rPr>
              <a:t>Red team, Blue team, Purple team, etc. You need a place to practice.</a:t>
            </a:r>
          </a:p>
          <a:p>
            <a:r>
              <a:rPr lang="en-US" dirty="0" smtClean="0">
                <a:solidFill>
                  <a:srgbClr val="00B0F0"/>
                </a:solidFill>
              </a:rPr>
              <a:t>Teach you solid network and system administration practices to make a safe place to practice</a:t>
            </a:r>
          </a:p>
          <a:p>
            <a:r>
              <a:rPr lang="en-US" dirty="0" smtClean="0">
                <a:solidFill>
                  <a:srgbClr val="00B0F0"/>
                </a:solidFill>
              </a:rPr>
              <a:t>Provide you with a starting point, then let you go wild on your own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Linux (cont’d)</a:t>
            </a:r>
            <a:endParaRPr lang="en-US" dirty="0">
              <a:solidFill>
                <a:srgbClr val="00B0F0"/>
              </a:solidFill>
            </a:endParaRPr>
          </a:p>
        </p:txBody>
      </p:sp>
      <p:pic>
        <p:nvPicPr>
          <p:cNvPr id="6" name="Content Placeholder 5" descr="vbox-linux-1.png"/>
          <p:cNvPicPr>
            <a:picLocks noGrp="1" noChangeAspect="1"/>
          </p:cNvPicPr>
          <p:nvPr>
            <p:ph idx="1"/>
          </p:nvPr>
        </p:nvPicPr>
        <p:blipFill>
          <a:blip r:embed="rId2" cstate="print"/>
          <a:stretch>
            <a:fillRect/>
          </a:stretch>
        </p:blipFill>
        <p:spPr>
          <a:xfrm>
            <a:off x="152400" y="1371600"/>
            <a:ext cx="2984653" cy="215911"/>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a:t>
            </a:fld>
            <a:endParaRPr lang="en-US"/>
          </a:p>
        </p:txBody>
      </p:sp>
      <p:pic>
        <p:nvPicPr>
          <p:cNvPr id="7" name="Picture 6" descr="vbox-linux-2.png"/>
          <p:cNvPicPr>
            <a:picLocks noChangeAspect="1"/>
          </p:cNvPicPr>
          <p:nvPr/>
        </p:nvPicPr>
        <p:blipFill>
          <a:blip r:embed="rId3" cstate="print"/>
          <a:stretch>
            <a:fillRect/>
          </a:stretch>
        </p:blipFill>
        <p:spPr>
          <a:xfrm>
            <a:off x="4191000" y="1371600"/>
            <a:ext cx="4159464" cy="482625"/>
          </a:xfrm>
          <a:prstGeom prst="rect">
            <a:avLst/>
          </a:prstGeom>
        </p:spPr>
      </p:pic>
      <p:pic>
        <p:nvPicPr>
          <p:cNvPr id="8" name="Picture 7" descr="vbox-linux-3.png"/>
          <p:cNvPicPr>
            <a:picLocks noChangeAspect="1"/>
          </p:cNvPicPr>
          <p:nvPr/>
        </p:nvPicPr>
        <p:blipFill>
          <a:blip r:embed="rId4" cstate="print"/>
          <a:stretch>
            <a:fillRect/>
          </a:stretch>
        </p:blipFill>
        <p:spPr>
          <a:xfrm>
            <a:off x="2133600" y="2590800"/>
            <a:ext cx="4273770" cy="1638384"/>
          </a:xfrm>
          <a:prstGeom prst="rect">
            <a:avLst/>
          </a:prstGeom>
        </p:spPr>
      </p:pic>
      <p:cxnSp>
        <p:nvCxnSpPr>
          <p:cNvPr id="10" name="Straight Arrow Connector 9"/>
          <p:cNvCxnSpPr/>
          <p:nvPr/>
        </p:nvCxnSpPr>
        <p:spPr>
          <a:xfrm>
            <a:off x="3048000" y="1447800"/>
            <a:ext cx="1143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276600" y="1828800"/>
            <a:ext cx="4876800" cy="76200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now?</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400</a:t>
            </a:fld>
            <a:endParaRPr lang="en-US"/>
          </a:p>
        </p:txBody>
      </p:sp>
      <p:pic>
        <p:nvPicPr>
          <p:cNvPr id="7" name="Content Placeholder 6" descr="vbox-afpacket-bridge-test1.png"/>
          <p:cNvPicPr>
            <a:picLocks noGrp="1" noChangeAspect="1"/>
          </p:cNvPicPr>
          <p:nvPr>
            <p:ph idx="1"/>
          </p:nvPr>
        </p:nvPicPr>
        <p:blipFill>
          <a:blip r:embed="rId2" cstate="print"/>
          <a:stretch>
            <a:fillRect/>
          </a:stretch>
        </p:blipFill>
        <p:spPr>
          <a:xfrm>
            <a:off x="304800" y="1981200"/>
            <a:ext cx="4051508" cy="1028753"/>
          </a:xfrm>
        </p:spPr>
      </p:pic>
      <p:pic>
        <p:nvPicPr>
          <p:cNvPr id="6" name="Picture 5" descr="vbox-afpacket-bridge-test2.png"/>
          <p:cNvPicPr>
            <a:picLocks noChangeAspect="1"/>
          </p:cNvPicPr>
          <p:nvPr/>
        </p:nvPicPr>
        <p:blipFill>
          <a:blip r:embed="rId3" cstate="print"/>
          <a:stretch>
            <a:fillRect/>
          </a:stretch>
        </p:blipFill>
        <p:spPr>
          <a:xfrm>
            <a:off x="4940084" y="1600200"/>
            <a:ext cx="4203916" cy="2679838"/>
          </a:xfrm>
          <a:prstGeom prst="rect">
            <a:avLst/>
          </a:prstGeom>
        </p:spPr>
      </p:pic>
      <p:pic>
        <p:nvPicPr>
          <p:cNvPr id="8" name="Picture 7" descr="vbox-afpacket-bridge-test3.png"/>
          <p:cNvPicPr>
            <a:picLocks noChangeAspect="1"/>
          </p:cNvPicPr>
          <p:nvPr/>
        </p:nvPicPr>
        <p:blipFill>
          <a:blip r:embed="rId4" cstate="print"/>
          <a:stretch>
            <a:fillRect/>
          </a:stretch>
        </p:blipFill>
        <p:spPr>
          <a:xfrm>
            <a:off x="2438400" y="4876800"/>
            <a:ext cx="4603987" cy="1028753"/>
          </a:xfrm>
          <a:prstGeom prst="rect">
            <a:avLst/>
          </a:prstGeom>
        </p:spPr>
      </p:pic>
      <p:cxnSp>
        <p:nvCxnSpPr>
          <p:cNvPr id="9" name="Straight Arrow Connector 8"/>
          <p:cNvCxnSpPr/>
          <p:nvPr/>
        </p:nvCxnSpPr>
        <p:spPr>
          <a:xfrm>
            <a:off x="5410200" y="42672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now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401</a:t>
            </a:fld>
            <a:endParaRPr lang="en-US"/>
          </a:p>
        </p:txBody>
      </p:sp>
      <p:sp>
        <p:nvSpPr>
          <p:cNvPr id="10" name="Content Placeholder 9"/>
          <p:cNvSpPr>
            <a:spLocks noGrp="1"/>
          </p:cNvSpPr>
          <p:nvPr>
            <p:ph idx="1"/>
          </p:nvPr>
        </p:nvSpPr>
        <p:spPr/>
        <p:txBody>
          <a:bodyPr>
            <a:normAutofit fontScale="92500"/>
          </a:bodyPr>
          <a:lstStyle/>
          <a:p>
            <a:r>
              <a:rPr lang="en-US" dirty="0" smtClean="0">
                <a:solidFill>
                  <a:srgbClr val="00B0F0"/>
                </a:solidFill>
              </a:rPr>
              <a:t>Now, we’re gonna pepper Metasploitable2 with exploits like drunken hillbillies.</a:t>
            </a:r>
          </a:p>
          <a:p>
            <a:pPr lvl="1"/>
            <a:r>
              <a:rPr lang="en-US" dirty="0" smtClean="0">
                <a:solidFill>
                  <a:srgbClr val="00B0F0"/>
                </a:solidFill>
              </a:rPr>
              <a:t>We want to make sure the IDS is logging right? Best way to do that is to generate IDS alerts.</a:t>
            </a:r>
          </a:p>
          <a:p>
            <a:pPr lvl="1"/>
            <a:r>
              <a:rPr lang="en-US" dirty="0" smtClean="0">
                <a:solidFill>
                  <a:srgbClr val="00B0F0"/>
                </a:solidFill>
              </a:rPr>
              <a:t>Option 1: Armitage</a:t>
            </a:r>
          </a:p>
          <a:p>
            <a:pPr lvl="2"/>
            <a:r>
              <a:rPr lang="en-US" dirty="0" smtClean="0">
                <a:solidFill>
                  <a:srgbClr val="00B0F0"/>
                </a:solidFill>
              </a:rPr>
              <a:t>Target: 172.16.2.3</a:t>
            </a:r>
          </a:p>
          <a:p>
            <a:pPr lvl="1"/>
            <a:r>
              <a:rPr lang="en-US" dirty="0" smtClean="0">
                <a:solidFill>
                  <a:srgbClr val="00B0F0"/>
                </a:solidFill>
              </a:rPr>
              <a:t>Option2: curl with custom user-agents to 172.16.2.3</a:t>
            </a:r>
          </a:p>
          <a:p>
            <a:pPr lvl="1"/>
            <a:r>
              <a:rPr lang="en-US" dirty="0" smtClean="0">
                <a:solidFill>
                  <a:srgbClr val="00B0F0"/>
                </a:solidFill>
              </a:rPr>
              <a:t>Option3: tcpreplay-edit</a:t>
            </a:r>
          </a:p>
          <a:p>
            <a:pPr lvl="2"/>
            <a:r>
              <a:rPr lang="en-US" dirty="0" smtClean="0">
                <a:solidFill>
                  <a:srgbClr val="00B0F0"/>
                </a:solidFill>
              </a:rPr>
              <a:t>I supplied pcaps on the USB drives earlier. Transfer them to kali VM, and use tcpreplay-edit to trigger IDS alerts</a:t>
            </a:r>
          </a:p>
        </p:txBody>
      </p:sp>
    </p:spTree>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now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402</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Now, we’re gonna pepper Metasploitable2 with exploits like drunken hillbillies.</a:t>
            </a:r>
          </a:p>
          <a:p>
            <a:pPr lvl="1"/>
            <a:r>
              <a:rPr lang="en-US" dirty="0" smtClean="0">
                <a:solidFill>
                  <a:srgbClr val="00B0F0"/>
                </a:solidFill>
              </a:rPr>
              <a:t>We want to make sure the IDS is logging right? Best way to do that is to generate IDS alerts.</a:t>
            </a:r>
          </a:p>
          <a:p>
            <a:pPr lvl="1"/>
            <a:r>
              <a:rPr lang="en-US" dirty="0" smtClean="0">
                <a:solidFill>
                  <a:srgbClr val="00B0F0"/>
                </a:solidFill>
              </a:rPr>
              <a:t>Option 1: Armitage</a:t>
            </a:r>
          </a:p>
          <a:p>
            <a:pPr lvl="1"/>
            <a:r>
              <a:rPr lang="en-US" dirty="0" smtClean="0">
                <a:solidFill>
                  <a:srgbClr val="00B0F0"/>
                </a:solidFill>
              </a:rPr>
              <a:t>Option 2: for loop and curl with custom user-agents</a:t>
            </a:r>
          </a:p>
          <a:p>
            <a:pPr lvl="1"/>
            <a:r>
              <a:rPr lang="en-US" dirty="0" smtClean="0">
                <a:solidFill>
                  <a:srgbClr val="00B0F0"/>
                </a:solidFill>
              </a:rPr>
              <a:t>Option 3: pregenerated pcaps and tcpreplay-edit</a:t>
            </a:r>
          </a:p>
          <a:p>
            <a:pPr lvl="2"/>
            <a:r>
              <a:rPr lang="en-US" dirty="0" smtClean="0">
                <a:solidFill>
                  <a:srgbClr val="00B0F0"/>
                </a:solidFill>
              </a:rPr>
              <a:t>These are on the USB drives</a:t>
            </a:r>
          </a:p>
        </p:txBody>
      </p:sp>
    </p:spTree>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403</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Open a terminal on the kali linux VM console</a:t>
            </a:r>
          </a:p>
          <a:p>
            <a:pPr lvl="1"/>
            <a:r>
              <a:rPr lang="en-US" dirty="0" smtClean="0">
                <a:solidFill>
                  <a:srgbClr val="00B0F0"/>
                </a:solidFill>
              </a:rPr>
              <a:t>Armitage&amp;</a:t>
            </a:r>
          </a:p>
          <a:p>
            <a:pPr lvl="2"/>
            <a:r>
              <a:rPr lang="en-US" dirty="0" smtClean="0">
                <a:solidFill>
                  <a:srgbClr val="00B0F0"/>
                </a:solidFill>
              </a:rPr>
              <a:t>Starts the armitage program and backgrounds it (in case you need to do other things on the terminal)</a:t>
            </a:r>
          </a:p>
          <a:p>
            <a:pPr lvl="2"/>
            <a:r>
              <a:rPr lang="en-US" dirty="0" smtClean="0">
                <a:solidFill>
                  <a:srgbClr val="00B0F0"/>
                </a:solidFill>
              </a:rPr>
              <a:t>Click Connect to accept the defaults on the connection window</a:t>
            </a:r>
          </a:p>
          <a:p>
            <a:pPr lvl="2"/>
            <a:r>
              <a:rPr lang="en-US" dirty="0" smtClean="0">
                <a:solidFill>
                  <a:srgbClr val="00B0F0"/>
                </a:solidFill>
              </a:rPr>
              <a:t>Click yes to have armitage start the metasploit RPC server for you (msfrpcd)</a:t>
            </a:r>
          </a:p>
          <a:p>
            <a:pPr lvl="1"/>
            <a:r>
              <a:rPr lang="en-US" dirty="0" smtClean="0">
                <a:solidFill>
                  <a:srgbClr val="00B0F0"/>
                </a:solidFill>
              </a:rPr>
              <a:t>Left Pane: Metasploit modules pane.</a:t>
            </a:r>
          </a:p>
          <a:p>
            <a:pPr lvl="2"/>
            <a:r>
              <a:rPr lang="en-US" dirty="0" smtClean="0">
                <a:solidFill>
                  <a:srgbClr val="00B0F0"/>
                </a:solidFill>
              </a:rPr>
              <a:t>Select metasploit modules to run against targets. Features a search bar for finding particular modules/exploits</a:t>
            </a:r>
          </a:p>
          <a:p>
            <a:pPr lvl="1"/>
            <a:r>
              <a:rPr lang="en-US" dirty="0" smtClean="0">
                <a:solidFill>
                  <a:srgbClr val="00B0F0"/>
                </a:solidFill>
              </a:rPr>
              <a:t>Center pane: the “workspace”. Representation of systems you are targeting</a:t>
            </a:r>
          </a:p>
          <a:p>
            <a:pPr lvl="1"/>
            <a:r>
              <a:rPr lang="en-US" dirty="0" smtClean="0">
                <a:solidFill>
                  <a:srgbClr val="00B0F0"/>
                </a:solidFill>
              </a:rPr>
              <a:t>Bottom pane: the console pane. Allows CLI access to the metasploit framework via the console.  Generates new tabs for each metasploit module launched.</a:t>
            </a:r>
          </a:p>
          <a:p>
            <a:pPr lvl="1"/>
            <a:r>
              <a:rPr lang="en-US" dirty="0" smtClean="0">
                <a:solidFill>
                  <a:srgbClr val="00B0F0"/>
                </a:solidFill>
              </a:rPr>
              <a:t>Once the GUI is loaded, select Hosts </a:t>
            </a:r>
            <a:r>
              <a:rPr lang="en-US" dirty="0" smtClean="0">
                <a:solidFill>
                  <a:srgbClr val="00B0F0"/>
                </a:solidFill>
                <a:sym typeface="Wingdings" pitchFamily="2" charset="2"/>
              </a:rPr>
              <a:t> Add Hosts...  172.16.2.3</a:t>
            </a:r>
            <a:endParaRPr lang="en-US" dirty="0" smtClean="0">
              <a:solidFill>
                <a:srgbClr val="00B0F0"/>
              </a:solidFill>
            </a:endParaRPr>
          </a:p>
          <a:p>
            <a:pPr lvl="1"/>
            <a:endParaRPr lang="en-US" dirty="0" smtClean="0">
              <a:solidFill>
                <a:srgbClr val="00B0F0"/>
              </a:solidFill>
            </a:endParaRPr>
          </a:p>
          <a:p>
            <a:pPr lvl="2"/>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0" descr="vbox-afpacket-bridge-test8.png"/>
          <p:cNvPicPr>
            <a:picLocks noChangeAspect="1"/>
          </p:cNvPicPr>
          <p:nvPr/>
        </p:nvPicPr>
        <p:blipFill>
          <a:blip r:embed="rId2" cstate="print"/>
          <a:stretch>
            <a:fillRect/>
          </a:stretch>
        </p:blipFill>
        <p:spPr>
          <a:xfrm>
            <a:off x="1752600" y="3048000"/>
            <a:ext cx="5086611" cy="2616334"/>
          </a:xfrm>
          <a:prstGeom prst="rect">
            <a:avLst/>
          </a:prstGeom>
        </p:spPr>
      </p:pic>
      <p:sp>
        <p:nvSpPr>
          <p:cNvPr id="2" name="Title 1"/>
          <p:cNvSpPr>
            <a:spLocks noGrp="1"/>
          </p:cNvSpPr>
          <p:nvPr>
            <p:ph type="title"/>
          </p:nvPr>
        </p:nvSpPr>
        <p:spPr/>
        <p:txBody>
          <a:bodyPr>
            <a:normAutofit/>
          </a:bodyPr>
          <a:lstStyle/>
          <a:p>
            <a:r>
              <a:rPr lang="en-US" dirty="0" smtClean="0">
                <a:solidFill>
                  <a:srgbClr val="00B0F0"/>
                </a:solidFill>
              </a:rPr>
              <a:t>Option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404</a:t>
            </a:fld>
            <a:endParaRPr lang="en-US"/>
          </a:p>
        </p:txBody>
      </p:sp>
      <p:pic>
        <p:nvPicPr>
          <p:cNvPr id="6" name="Content Placeholder 5" descr="vbox-afpacket-bridge-test7.png"/>
          <p:cNvPicPr>
            <a:picLocks noGrp="1" noChangeAspect="1"/>
          </p:cNvPicPr>
          <p:nvPr>
            <p:ph idx="1"/>
          </p:nvPr>
        </p:nvPicPr>
        <p:blipFill>
          <a:blip r:embed="rId3" cstate="print"/>
          <a:stretch>
            <a:fillRect/>
          </a:stretch>
        </p:blipFill>
        <p:spPr>
          <a:xfrm>
            <a:off x="381000" y="1371600"/>
            <a:ext cx="1371670" cy="234962"/>
          </a:xfrm>
        </p:spPr>
      </p:pic>
      <p:pic>
        <p:nvPicPr>
          <p:cNvPr id="7" name="Picture 6" descr="vbox-afpacket-bridge-test5.png"/>
          <p:cNvPicPr>
            <a:picLocks noChangeAspect="1"/>
          </p:cNvPicPr>
          <p:nvPr/>
        </p:nvPicPr>
        <p:blipFill>
          <a:blip r:embed="rId4" cstate="print"/>
          <a:stretch>
            <a:fillRect/>
          </a:stretch>
        </p:blipFill>
        <p:spPr>
          <a:xfrm>
            <a:off x="3048000" y="1295400"/>
            <a:ext cx="2095608" cy="1327218"/>
          </a:xfrm>
          <a:prstGeom prst="rect">
            <a:avLst/>
          </a:prstGeom>
        </p:spPr>
      </p:pic>
      <p:pic>
        <p:nvPicPr>
          <p:cNvPr id="8" name="Picture 7" descr="vbox-afpacket-bridge-test6.png"/>
          <p:cNvPicPr>
            <a:picLocks noChangeAspect="1"/>
          </p:cNvPicPr>
          <p:nvPr/>
        </p:nvPicPr>
        <p:blipFill>
          <a:blip r:embed="rId5" cstate="print"/>
          <a:stretch>
            <a:fillRect/>
          </a:stretch>
        </p:blipFill>
        <p:spPr>
          <a:xfrm>
            <a:off x="6553200" y="1295400"/>
            <a:ext cx="2171812" cy="1022403"/>
          </a:xfrm>
          <a:prstGeom prst="rect">
            <a:avLst/>
          </a:prstGeom>
        </p:spPr>
      </p:pic>
      <p:cxnSp>
        <p:nvCxnSpPr>
          <p:cNvPr id="9" name="Straight Arrow Connector 8"/>
          <p:cNvCxnSpPr/>
          <p:nvPr/>
        </p:nvCxnSpPr>
        <p:spPr>
          <a:xfrm>
            <a:off x="1600200" y="1524000"/>
            <a:ext cx="1447800" cy="1"/>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81600" y="1524000"/>
            <a:ext cx="1371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17" descr="vbox-afpacket-bridge-test9.png"/>
          <p:cNvPicPr>
            <a:picLocks noChangeAspect="1"/>
          </p:cNvPicPr>
          <p:nvPr/>
        </p:nvPicPr>
        <p:blipFill>
          <a:blip r:embed="rId6" cstate="print"/>
          <a:stretch>
            <a:fillRect/>
          </a:stretch>
        </p:blipFill>
        <p:spPr>
          <a:xfrm>
            <a:off x="838200" y="5943600"/>
            <a:ext cx="704886" cy="457223"/>
          </a:xfrm>
          <a:prstGeom prst="rect">
            <a:avLst/>
          </a:prstGeom>
        </p:spPr>
      </p:pic>
      <p:pic>
        <p:nvPicPr>
          <p:cNvPr id="19" name="Picture 18" descr="vbox-afpacket-bridge-test10.png"/>
          <p:cNvPicPr>
            <a:picLocks noChangeAspect="1"/>
          </p:cNvPicPr>
          <p:nvPr/>
        </p:nvPicPr>
        <p:blipFill>
          <a:blip r:embed="rId7" cstate="print"/>
          <a:stretch>
            <a:fillRect/>
          </a:stretch>
        </p:blipFill>
        <p:spPr>
          <a:xfrm>
            <a:off x="5715000" y="5867400"/>
            <a:ext cx="2013053" cy="546128"/>
          </a:xfrm>
          <a:prstGeom prst="rect">
            <a:avLst/>
          </a:prstGeom>
        </p:spPr>
      </p:pic>
      <p:cxnSp>
        <p:nvCxnSpPr>
          <p:cNvPr id="20" name="Straight Arrow Connector 19"/>
          <p:cNvCxnSpPr/>
          <p:nvPr/>
        </p:nvCxnSpPr>
        <p:spPr>
          <a:xfrm flipH="1">
            <a:off x="5486400" y="2286000"/>
            <a:ext cx="10668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0"/>
          </p:cNvCxnSpPr>
          <p:nvPr/>
        </p:nvCxnSpPr>
        <p:spPr>
          <a:xfrm flipH="1">
            <a:off x="1190643" y="3200400"/>
            <a:ext cx="1323957" cy="2743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524000" y="6248400"/>
            <a:ext cx="4191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405</a:t>
            </a:fld>
            <a:endParaRPr lang="en-US"/>
          </a:p>
        </p:txBody>
      </p:sp>
      <p:sp>
        <p:nvSpPr>
          <p:cNvPr id="10" name="Content Placeholder 9"/>
          <p:cNvSpPr>
            <a:spLocks noGrp="1"/>
          </p:cNvSpPr>
          <p:nvPr>
            <p:ph idx="1"/>
          </p:nvPr>
        </p:nvSpPr>
        <p:spPr/>
        <p:txBody>
          <a:bodyPr>
            <a:normAutofit fontScale="92500" lnSpcReduction="20000"/>
          </a:bodyPr>
          <a:lstStyle/>
          <a:p>
            <a:r>
              <a:rPr lang="en-US" dirty="0" smtClean="0">
                <a:solidFill>
                  <a:srgbClr val="00B0F0"/>
                </a:solidFill>
                <a:sym typeface="Wingdings" pitchFamily="2" charset="2"/>
              </a:rPr>
              <a:t>In the metasploit console, enter:</a:t>
            </a:r>
          </a:p>
          <a:p>
            <a:pPr lvl="1"/>
            <a:r>
              <a:rPr lang="en-US" dirty="0" smtClean="0">
                <a:solidFill>
                  <a:srgbClr val="00B0F0"/>
                </a:solidFill>
                <a:sym typeface="Wingdings" pitchFamily="2" charset="2"/>
              </a:rPr>
              <a:t>set –g RHOSTS 172.16.2.3</a:t>
            </a:r>
          </a:p>
          <a:p>
            <a:pPr lvl="1"/>
            <a:r>
              <a:rPr lang="en-US" dirty="0" smtClean="0">
                <a:solidFill>
                  <a:srgbClr val="00B0F0"/>
                </a:solidFill>
                <a:sym typeface="Wingdings" pitchFamily="2" charset="2"/>
              </a:rPr>
              <a:t>In the metasploit modules pane, search for ‘eternalblue’</a:t>
            </a:r>
          </a:p>
          <a:p>
            <a:pPr lvl="2"/>
            <a:r>
              <a:rPr lang="en-US" dirty="0" smtClean="0">
                <a:solidFill>
                  <a:srgbClr val="00B0F0"/>
                </a:solidFill>
                <a:sym typeface="Wingdings" pitchFamily="2" charset="2"/>
              </a:rPr>
              <a:t>Double click ms17_010_eternablue  click the big Launch button to launch a tac nuke at Metasploitable2</a:t>
            </a:r>
          </a:p>
          <a:p>
            <a:pPr lvl="1"/>
            <a:r>
              <a:rPr lang="en-US" dirty="0" smtClean="0">
                <a:solidFill>
                  <a:srgbClr val="00B0F0"/>
                </a:solidFill>
                <a:sym typeface="Wingdings" pitchFamily="2" charset="2"/>
              </a:rPr>
              <a:t>Lets try throwing some more exploits. Search for and launch the following:</a:t>
            </a:r>
          </a:p>
          <a:p>
            <a:pPr lvl="2"/>
            <a:r>
              <a:rPr lang="en-US" dirty="0" smtClean="0">
                <a:solidFill>
                  <a:srgbClr val="00B0F0"/>
                </a:solidFill>
                <a:sym typeface="Wingdings" pitchFamily="2" charset="2"/>
              </a:rPr>
              <a:t>pureftpd_bash_env_exec</a:t>
            </a:r>
          </a:p>
          <a:p>
            <a:pPr lvl="2"/>
            <a:r>
              <a:rPr lang="en-US" dirty="0" smtClean="0">
                <a:solidFill>
                  <a:srgbClr val="00B0F0"/>
                </a:solidFill>
                <a:sym typeface="Wingdings" pitchFamily="2" charset="2"/>
              </a:rPr>
              <a:t>usermap_script</a:t>
            </a:r>
          </a:p>
          <a:p>
            <a:pPr lvl="2"/>
            <a:r>
              <a:rPr lang="en-US" dirty="0" smtClean="0">
                <a:solidFill>
                  <a:srgbClr val="00B0F0"/>
                </a:solidFill>
                <a:sym typeface="Wingdings" pitchFamily="2" charset="2"/>
              </a:rPr>
              <a:t>unreal_ircd_3281_backdoor</a:t>
            </a:r>
          </a:p>
          <a:p>
            <a:pPr lvl="2"/>
            <a:r>
              <a:rPr lang="en-US" dirty="0" smtClean="0">
                <a:solidFill>
                  <a:srgbClr val="00B0F0"/>
                </a:solidFill>
                <a:sym typeface="Wingdings" pitchFamily="2" charset="2"/>
              </a:rPr>
              <a:t>vsfptd_234_backdoor</a:t>
            </a:r>
          </a:p>
        </p:txBody>
      </p:sp>
    </p:spTree>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406</a:t>
            </a:fld>
            <a:endParaRPr lang="en-US"/>
          </a:p>
        </p:txBody>
      </p:sp>
      <p:pic>
        <p:nvPicPr>
          <p:cNvPr id="6" name="Content Placeholder 5" descr="vbox-afpacket-bridge-test12.png"/>
          <p:cNvPicPr>
            <a:picLocks noGrp="1" noChangeAspect="1"/>
          </p:cNvPicPr>
          <p:nvPr>
            <p:ph idx="1"/>
          </p:nvPr>
        </p:nvPicPr>
        <p:blipFill>
          <a:blip r:embed="rId2" cstate="print"/>
          <a:stretch>
            <a:fillRect/>
          </a:stretch>
        </p:blipFill>
        <p:spPr>
          <a:xfrm>
            <a:off x="533400" y="1371600"/>
            <a:ext cx="1460575" cy="501676"/>
          </a:xfrm>
        </p:spPr>
      </p:pic>
      <p:pic>
        <p:nvPicPr>
          <p:cNvPr id="7" name="Picture 6" descr="vbox-afpacket-bridge-test13.png"/>
          <p:cNvPicPr>
            <a:picLocks noChangeAspect="1"/>
          </p:cNvPicPr>
          <p:nvPr/>
        </p:nvPicPr>
        <p:blipFill>
          <a:blip r:embed="rId3" cstate="print"/>
          <a:stretch>
            <a:fillRect/>
          </a:stretch>
        </p:blipFill>
        <p:spPr>
          <a:xfrm>
            <a:off x="2743200" y="1371600"/>
            <a:ext cx="3721291" cy="2241665"/>
          </a:xfrm>
          <a:prstGeom prst="rect">
            <a:avLst/>
          </a:prstGeom>
        </p:spPr>
      </p:pic>
      <p:pic>
        <p:nvPicPr>
          <p:cNvPr id="8" name="Picture 7" descr="vbox-afpacket-bridge-test14.png"/>
          <p:cNvPicPr>
            <a:picLocks noChangeAspect="1"/>
          </p:cNvPicPr>
          <p:nvPr/>
        </p:nvPicPr>
        <p:blipFill>
          <a:blip r:embed="rId4" cstate="print"/>
          <a:stretch>
            <a:fillRect/>
          </a:stretch>
        </p:blipFill>
        <p:spPr>
          <a:xfrm>
            <a:off x="2743200" y="3810000"/>
            <a:ext cx="3733992" cy="2400423"/>
          </a:xfrm>
          <a:prstGeom prst="rect">
            <a:avLst/>
          </a:prstGeom>
        </p:spPr>
      </p:pic>
      <p:cxnSp>
        <p:nvCxnSpPr>
          <p:cNvPr id="9" name="Straight Arrow Connector 8"/>
          <p:cNvCxnSpPr/>
          <p:nvPr/>
        </p:nvCxnSpPr>
        <p:spPr>
          <a:xfrm>
            <a:off x="1981200" y="1524000"/>
            <a:ext cx="762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407</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sym typeface="Wingdings" pitchFamily="2" charset="2"/>
              </a:rPr>
              <a:t>We’re gonna use a bash for-loop and curl to spam metasploitable with HTTP requests with user-agents that Snort/Suricata don’t like.</a:t>
            </a:r>
          </a:p>
          <a:p>
            <a:pPr lvl="1"/>
            <a:r>
              <a:rPr lang="en-US" dirty="0" smtClean="0">
                <a:solidFill>
                  <a:srgbClr val="00B0F0"/>
                </a:solidFill>
                <a:sym typeface="Wingdings" pitchFamily="2" charset="2"/>
              </a:rPr>
              <a:t>Open a terminal session on kali. Enter the following:</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408</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sym typeface="Wingdings" pitchFamily="2" charset="2"/>
              </a:rPr>
              <a:t>We’re gonna use a bash for-loop and curl to spam metasploitable with HTTP requests with user-agents that Snort/Suricata don’t like.</a:t>
            </a:r>
          </a:p>
          <a:p>
            <a:pPr lvl="1"/>
            <a:r>
              <a:rPr lang="en-US" dirty="0" smtClean="0">
                <a:solidFill>
                  <a:srgbClr val="00B0F0"/>
                </a:solidFill>
                <a:sym typeface="Wingdings" pitchFamily="2" charset="2"/>
              </a:rPr>
              <a:t>Open a terminal session on kali. Enter the following:</a:t>
            </a:r>
          </a:p>
          <a:p>
            <a:pPr lvl="2"/>
            <a:r>
              <a:rPr lang="en-US" dirty="0" smtClean="0">
                <a:solidFill>
                  <a:srgbClr val="00B0F0"/>
                </a:solidFill>
                <a:sym typeface="Wingdings" pitchFamily="2" charset="2"/>
              </a:rPr>
              <a:t>For i in ‘(; Nmap ‘ sme32 Havij ‘sleep(‘; do curl –user-agent “$i” 172.16.2.3</a:t>
            </a:r>
          </a:p>
          <a:p>
            <a:pPr lvl="3"/>
            <a:r>
              <a:rPr lang="en-US" dirty="0" smtClean="0">
                <a:solidFill>
                  <a:srgbClr val="00B0F0"/>
                </a:solidFill>
                <a:sym typeface="Wingdings" pitchFamily="2" charset="2"/>
              </a:rPr>
              <a:t>Runs the curl command with 4 different user-agents.</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409</a:t>
            </a:fld>
            <a:endParaRPr lang="en-US"/>
          </a:p>
        </p:txBody>
      </p:sp>
      <p:pic>
        <p:nvPicPr>
          <p:cNvPr id="6" name="Content Placeholder 5" descr="vbox-afpacket-bridge-test16.png"/>
          <p:cNvPicPr>
            <a:picLocks noGrp="1" noChangeAspect="1"/>
          </p:cNvPicPr>
          <p:nvPr>
            <p:ph idx="1"/>
          </p:nvPr>
        </p:nvPicPr>
        <p:blipFill>
          <a:blip r:embed="rId2" cstate="print"/>
          <a:stretch>
            <a:fillRect/>
          </a:stretch>
        </p:blipFill>
        <p:spPr>
          <a:xfrm>
            <a:off x="1844535" y="3771102"/>
            <a:ext cx="5454930" cy="184159"/>
          </a:xfr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Configuring Virtualbox</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Configuration tasks:</a:t>
            </a:r>
          </a:p>
          <a:p>
            <a:pPr lvl="1"/>
            <a:r>
              <a:rPr lang="en-US" smtClean="0">
                <a:solidFill>
                  <a:srgbClr val="00B0F0"/>
                </a:solidFill>
              </a:rPr>
              <a:t>Set host-only adapter to “Configure Adapter Manually”</a:t>
            </a:r>
          </a:p>
          <a:p>
            <a:pPr lvl="1"/>
            <a:r>
              <a:rPr lang="en-US" dirty="0" smtClean="0">
                <a:solidFill>
                  <a:srgbClr val="00B0F0"/>
                </a:solidFill>
              </a:rPr>
              <a:t>Disable host-only network DHCP server</a:t>
            </a:r>
          </a:p>
          <a:p>
            <a:pPr lvl="1"/>
            <a:r>
              <a:rPr lang="en-US" dirty="0" smtClean="0">
                <a:solidFill>
                  <a:srgbClr val="00B0F0"/>
                </a:solidFill>
              </a:rPr>
              <a:t>Configure host-only network adapter to utilize IP address 172.16.1.2 with netmask 255.255.255.0</a:t>
            </a:r>
          </a:p>
          <a:p>
            <a:pPr lvl="1"/>
            <a:r>
              <a:rPr lang="en-US" dirty="0" smtClean="0">
                <a:solidFill>
                  <a:srgbClr val="00B0F0"/>
                </a:solidFill>
              </a:rPr>
              <a:t>Review Default Machine Folder settings, and reconfigure as necessary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a:t>
            </a:fld>
            <a:endParaRPr lang="en-US"/>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3</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410</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sym typeface="Wingdings" pitchFamily="2" charset="2"/>
              </a:rPr>
              <a:t>Two pcaps:</a:t>
            </a:r>
          </a:p>
          <a:p>
            <a:pPr lvl="1"/>
            <a:r>
              <a:rPr lang="en-US" dirty="0" smtClean="0">
                <a:solidFill>
                  <a:srgbClr val="00B0F0"/>
                </a:solidFill>
                <a:sym typeface="Wingdings" pitchFamily="2" charset="2"/>
              </a:rPr>
              <a:t>exploit_traffic.pcap</a:t>
            </a:r>
          </a:p>
          <a:p>
            <a:pPr lvl="1"/>
            <a:r>
              <a:rPr lang="en-US" dirty="0" smtClean="0">
                <a:solidFill>
                  <a:srgbClr val="00B0F0"/>
                </a:solidFill>
                <a:sym typeface="Wingdings" pitchFamily="2" charset="2"/>
              </a:rPr>
              <a:t>user-agents.pcap</a:t>
            </a:r>
          </a:p>
          <a:p>
            <a:r>
              <a:rPr lang="en-US" dirty="0" smtClean="0">
                <a:solidFill>
                  <a:srgbClr val="00B0F0"/>
                </a:solidFill>
                <a:sym typeface="Wingdings" pitchFamily="2" charset="2"/>
              </a:rPr>
              <a:t>Use SCP to transfer them to the kali VM</a:t>
            </a:r>
          </a:p>
          <a:p>
            <a:pPr lvl="1"/>
            <a:r>
              <a:rPr lang="en-US" dirty="0" smtClean="0">
                <a:solidFill>
                  <a:srgbClr val="00B0F0"/>
                </a:solidFill>
                <a:sym typeface="Wingdings" pitchFamily="2" charset="2"/>
              </a:rPr>
              <a:t>winSCP or the scp command (scp [filename] root@172.16.2.2:~/</a:t>
            </a:r>
          </a:p>
          <a:p>
            <a:r>
              <a:rPr lang="en-US" dirty="0" smtClean="0">
                <a:solidFill>
                  <a:srgbClr val="00B0F0"/>
                </a:solidFill>
                <a:sym typeface="Wingdings" pitchFamily="2" charset="2"/>
              </a:rPr>
              <a:t>Open a terminal on the kali VM</a:t>
            </a:r>
          </a:p>
          <a:p>
            <a:pPr lvl="1"/>
            <a:r>
              <a:rPr lang="en-US" dirty="0" smtClean="0">
                <a:solidFill>
                  <a:srgbClr val="00B0F0"/>
                </a:solidFill>
                <a:sym typeface="Wingdings" pitchFamily="2" charset="2"/>
              </a:rPr>
              <a:t>cd ~/</a:t>
            </a:r>
          </a:p>
          <a:p>
            <a:pPr lvl="1"/>
            <a:r>
              <a:rPr lang="en-US" dirty="0" smtClean="0">
                <a:solidFill>
                  <a:srgbClr val="00B0F0"/>
                </a:solidFill>
                <a:sym typeface="Wingdings" pitchFamily="2" charset="2"/>
              </a:rPr>
              <a:t>tcpreplay-edit –C –t –i eth0 exploit_traffic.pcap</a:t>
            </a:r>
          </a:p>
          <a:p>
            <a:pPr lvl="1"/>
            <a:r>
              <a:rPr lang="en-US" dirty="0" smtClean="0">
                <a:solidFill>
                  <a:srgbClr val="00B0F0"/>
                </a:solidFill>
                <a:sym typeface="Wingdings" pitchFamily="2" charset="2"/>
              </a:rPr>
              <a:t>tcpreplay-edit –C –t –i eth0 user-agents.pcap</a:t>
            </a:r>
          </a:p>
          <a:p>
            <a:pPr lvl="1"/>
            <a:r>
              <a:rPr lang="en-US" dirty="0" smtClean="0">
                <a:solidFill>
                  <a:srgbClr val="00B0F0"/>
                </a:solidFill>
                <a:sym typeface="Wingdings" pitchFamily="2" charset="2"/>
              </a:rPr>
              <a:t>Tcpreplay-edit: replays packet captures out of a specified interface. Allows you to edit packets replayed on-the-fly</a:t>
            </a:r>
          </a:p>
          <a:p>
            <a:pPr lvl="2"/>
            <a:r>
              <a:rPr lang="en-US" dirty="0" smtClean="0">
                <a:solidFill>
                  <a:srgbClr val="00B0F0"/>
                </a:solidFill>
                <a:sym typeface="Wingdings" pitchFamily="2" charset="2"/>
              </a:rPr>
              <a:t>-C: fix packet checksums. Sometimes, IDS/IPS will just /drop/ packets quietly if the checksums/CRCs don’t match</a:t>
            </a:r>
          </a:p>
          <a:p>
            <a:pPr lvl="2"/>
            <a:r>
              <a:rPr lang="en-US" dirty="0" smtClean="0">
                <a:solidFill>
                  <a:srgbClr val="00B0F0"/>
                </a:solidFill>
                <a:sym typeface="Wingdings" pitchFamily="2" charset="2"/>
              </a:rPr>
              <a:t>-t: replay at maximum speed</a:t>
            </a:r>
          </a:p>
          <a:p>
            <a:pPr lvl="2"/>
            <a:r>
              <a:rPr lang="en-US" dirty="0" smtClean="0">
                <a:solidFill>
                  <a:srgbClr val="00B0F0"/>
                </a:solidFill>
                <a:sym typeface="Wingdings" pitchFamily="2" charset="2"/>
              </a:rPr>
              <a:t>-i eth0: replay out of the eth0 interface</a:t>
            </a:r>
          </a:p>
          <a:p>
            <a:pPr lvl="1"/>
            <a:endParaRPr lang="en-US" dirty="0" smtClean="0">
              <a:solidFill>
                <a:srgbClr val="00B0F0"/>
              </a:solidFill>
              <a:sym typeface="Wingdings" pitchFamily="2" charset="2"/>
            </a:endParaRPr>
          </a:p>
          <a:p>
            <a:pPr lvl="1"/>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3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411</a:t>
            </a:fld>
            <a:endParaRPr lang="en-US"/>
          </a:p>
        </p:txBody>
      </p:sp>
      <p:sp>
        <p:nvSpPr>
          <p:cNvPr id="10" name="Content Placeholder 9"/>
          <p:cNvSpPr>
            <a:spLocks noGrp="1"/>
          </p:cNvSpPr>
          <p:nvPr>
            <p:ph idx="1"/>
          </p:nvPr>
        </p:nvSpPr>
        <p:spPr/>
        <p:txBody>
          <a:bodyPr>
            <a:normAutofit/>
          </a:bodyPr>
          <a:lstStyle/>
          <a:p>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pic>
        <p:nvPicPr>
          <p:cNvPr id="7" name="Picture 6" descr="vbox-afpacket-bridge-test17.png"/>
          <p:cNvPicPr>
            <a:picLocks noChangeAspect="1"/>
          </p:cNvPicPr>
          <p:nvPr/>
        </p:nvPicPr>
        <p:blipFill>
          <a:blip r:embed="rId2" cstate="print"/>
          <a:stretch>
            <a:fillRect/>
          </a:stretch>
        </p:blipFill>
        <p:spPr>
          <a:xfrm>
            <a:off x="1828659" y="2047804"/>
            <a:ext cx="5486682" cy="2762392"/>
          </a:xfrm>
          <a:prstGeom prst="rect">
            <a:avLst/>
          </a:prstGeom>
        </p:spPr>
      </p:pic>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How do we know the IDS triggered any alerts?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412</a:t>
            </a:fld>
            <a:endParaRPr lang="en-US"/>
          </a:p>
        </p:txBody>
      </p:sp>
      <p:sp>
        <p:nvSpPr>
          <p:cNvPr id="10" name="Content Placeholder 9"/>
          <p:cNvSpPr>
            <a:spLocks noGrp="1"/>
          </p:cNvSpPr>
          <p:nvPr>
            <p:ph idx="1"/>
          </p:nvPr>
        </p:nvSpPr>
        <p:spPr/>
        <p:txBody>
          <a:bodyPr>
            <a:normAutofit fontScale="77500" lnSpcReduction="20000"/>
          </a:bodyPr>
          <a:lstStyle/>
          <a:p>
            <a:r>
              <a:rPr lang="en-US" dirty="0" smtClean="0">
                <a:solidFill>
                  <a:srgbClr val="00B0F0"/>
                </a:solidFill>
                <a:sym typeface="Wingdings" pitchFamily="2" charset="2"/>
              </a:rPr>
              <a:t>Suricata: /var/log/suricata/</a:t>
            </a:r>
          </a:p>
          <a:p>
            <a:pPr lvl="1"/>
            <a:r>
              <a:rPr lang="en-US" dirty="0" smtClean="0">
                <a:solidFill>
                  <a:srgbClr val="00B0F0"/>
                </a:solidFill>
                <a:sym typeface="Wingdings" pitchFamily="2" charset="2"/>
              </a:rPr>
              <a:t>eve.json</a:t>
            </a:r>
          </a:p>
          <a:p>
            <a:pPr lvl="2"/>
            <a:r>
              <a:rPr lang="en-US" dirty="0" smtClean="0">
                <a:solidFill>
                  <a:srgbClr val="00B0F0"/>
                </a:solidFill>
                <a:sym typeface="Wingdings" pitchFamily="2" charset="2"/>
              </a:rPr>
              <a:t>Massive JSON file that logs a boatload of stuff. Just not IDS events.</a:t>
            </a:r>
          </a:p>
          <a:p>
            <a:pPr lvl="1"/>
            <a:r>
              <a:rPr lang="en-US" dirty="0" smtClean="0">
                <a:solidFill>
                  <a:srgbClr val="00B0F0"/>
                </a:solidFill>
                <a:sym typeface="Wingdings" pitchFamily="2" charset="2"/>
              </a:rPr>
              <a:t>fast.log</a:t>
            </a:r>
          </a:p>
          <a:p>
            <a:pPr lvl="2"/>
            <a:r>
              <a:rPr lang="en-US" dirty="0" smtClean="0">
                <a:solidFill>
                  <a:srgbClr val="00B0F0"/>
                </a:solidFill>
                <a:sym typeface="Wingdings" pitchFamily="2" charset="2"/>
              </a:rPr>
              <a:t>Plaintext log file that contains just IDS alerts triggered. If this file is NOT 0 bytes in size, 99% chance you successfully triggered IDS events.</a:t>
            </a:r>
          </a:p>
          <a:p>
            <a:r>
              <a:rPr lang="en-US" dirty="0" smtClean="0">
                <a:solidFill>
                  <a:srgbClr val="00B0F0"/>
                </a:solidFill>
                <a:sym typeface="Wingdings" pitchFamily="2" charset="2"/>
              </a:rPr>
              <a:t>Snort: /var/log/snort</a:t>
            </a:r>
          </a:p>
          <a:p>
            <a:pPr lvl="1"/>
            <a:r>
              <a:rPr lang="en-US" dirty="0" smtClean="0">
                <a:solidFill>
                  <a:srgbClr val="00B0F0"/>
                </a:solidFill>
                <a:sym typeface="Wingdings" pitchFamily="2" charset="2"/>
              </a:rPr>
              <a:t>Snort.u2.[epochtimestamp]</a:t>
            </a:r>
          </a:p>
          <a:p>
            <a:pPr lvl="2"/>
            <a:r>
              <a:rPr lang="en-US" dirty="0" smtClean="0">
                <a:solidFill>
                  <a:srgbClr val="00B0F0"/>
                </a:solidFill>
                <a:sym typeface="Wingdings" pitchFamily="2" charset="2"/>
              </a:rPr>
              <a:t>Unified2 files are binary.</a:t>
            </a:r>
          </a:p>
          <a:p>
            <a:pPr lvl="3"/>
            <a:r>
              <a:rPr lang="en-US" dirty="0" smtClean="0">
                <a:solidFill>
                  <a:srgbClr val="00B0F0"/>
                </a:solidFill>
                <a:sym typeface="Wingdings" pitchFamily="2" charset="2"/>
              </a:rPr>
              <a:t>Not human readable</a:t>
            </a:r>
          </a:p>
          <a:p>
            <a:pPr lvl="3"/>
            <a:r>
              <a:rPr lang="en-US" dirty="0" smtClean="0">
                <a:solidFill>
                  <a:srgbClr val="00B0F0"/>
                </a:solidFill>
                <a:sym typeface="Wingdings" pitchFamily="2" charset="2"/>
              </a:rPr>
              <a:t>Doesn’t really matter. So long as the file is greater than 0 bytes in size, it saw SOMETHING.</a:t>
            </a:r>
          </a:p>
          <a:p>
            <a:pPr lvl="3"/>
            <a:r>
              <a:rPr lang="en-US" dirty="0" smtClean="0">
                <a:solidFill>
                  <a:srgbClr val="00B0F0"/>
                </a:solidFill>
                <a:sym typeface="Wingdings" pitchFamily="2" charset="2"/>
              </a:rPr>
              <a:t>Tip: /usr/src/snort*/tools/u2spewfoo</a:t>
            </a:r>
          </a:p>
          <a:p>
            <a:pPr lvl="4"/>
            <a:r>
              <a:rPr lang="en-US" dirty="0" smtClean="0">
                <a:solidFill>
                  <a:srgbClr val="00B0F0"/>
                </a:solidFill>
                <a:sym typeface="Wingdings" pitchFamily="2" charset="2"/>
              </a:rPr>
              <a:t>U2spewfoo /var/log/snort/snort.u2.[epochTS]: read the contents of a unified2 file</a:t>
            </a:r>
          </a:p>
          <a:p>
            <a:pPr lvl="1"/>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What if the IDS isn’t triggering alerts?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413</a:t>
            </a:fld>
            <a:endParaRPr lang="en-US"/>
          </a:p>
        </p:txBody>
      </p:sp>
      <p:sp>
        <p:nvSpPr>
          <p:cNvPr id="10" name="Content Placeholder 9"/>
          <p:cNvSpPr>
            <a:spLocks noGrp="1"/>
          </p:cNvSpPr>
          <p:nvPr>
            <p:ph idx="1"/>
          </p:nvPr>
        </p:nvSpPr>
        <p:spPr>
          <a:xfrm>
            <a:off x="457200" y="1600200"/>
            <a:ext cx="8229600" cy="4800600"/>
          </a:xfrm>
        </p:spPr>
        <p:txBody>
          <a:bodyPr>
            <a:normAutofit fontScale="77500" lnSpcReduction="20000"/>
          </a:bodyPr>
          <a:lstStyle/>
          <a:p>
            <a:r>
              <a:rPr lang="en-US" dirty="0" smtClean="0">
                <a:solidFill>
                  <a:srgbClr val="00B0F0"/>
                </a:solidFill>
                <a:sym typeface="Wingdings" pitchFamily="2" charset="2"/>
              </a:rPr>
              <a:t>Start with the basics. Is snort/suricata even running?</a:t>
            </a:r>
          </a:p>
          <a:p>
            <a:pPr lvl="1"/>
            <a:r>
              <a:rPr lang="en-US" dirty="0" smtClean="0">
                <a:solidFill>
                  <a:srgbClr val="00B0F0"/>
                </a:solidFill>
                <a:sym typeface="Wingdings" pitchFamily="2" charset="2"/>
              </a:rPr>
              <a:t>We went over the commands to confirm this:</a:t>
            </a:r>
          </a:p>
          <a:p>
            <a:pPr lvl="2"/>
            <a:r>
              <a:rPr lang="en-US" dirty="0" smtClean="0">
                <a:solidFill>
                  <a:srgbClr val="00B0F0"/>
                </a:solidFill>
                <a:sym typeface="Wingdings" pitchFamily="2" charset="2"/>
              </a:rPr>
              <a:t>service snortd/suricatad status</a:t>
            </a:r>
          </a:p>
          <a:p>
            <a:pPr lvl="2"/>
            <a:r>
              <a:rPr lang="en-US" dirty="0" smtClean="0">
                <a:solidFill>
                  <a:srgbClr val="00B0F0"/>
                </a:solidFill>
                <a:sym typeface="Wingdings" pitchFamily="2" charset="2"/>
              </a:rPr>
              <a:t>ps –ef |grep snort, ps –ef | grep suricata</a:t>
            </a:r>
          </a:p>
          <a:p>
            <a:pPr lvl="2"/>
            <a:r>
              <a:rPr lang="en-US" dirty="0" smtClean="0">
                <a:solidFill>
                  <a:srgbClr val="00B0F0"/>
                </a:solidFill>
                <a:sym typeface="Wingdings" pitchFamily="2" charset="2"/>
              </a:rPr>
              <a:t>grep snort /var/log/syslog | less, grep suricata /var/log/syslog | less</a:t>
            </a:r>
          </a:p>
          <a:p>
            <a:pPr lvl="1"/>
            <a:r>
              <a:rPr lang="en-US" dirty="0" smtClean="0">
                <a:solidFill>
                  <a:srgbClr val="00B0F0"/>
                </a:solidFill>
                <a:sym typeface="Wingdings" pitchFamily="2" charset="2"/>
              </a:rPr>
              <a:t>Double check your virtual networking setup</a:t>
            </a:r>
          </a:p>
          <a:p>
            <a:pPr lvl="2"/>
            <a:r>
              <a:rPr lang="en-US" dirty="0" smtClean="0">
                <a:solidFill>
                  <a:srgbClr val="00B0F0"/>
                </a:solidFill>
                <a:sym typeface="Wingdings" pitchFamily="2" charset="2"/>
              </a:rPr>
              <a:t>Remember when I had you document what MAC addresses belonged to which VMs, and what virtual network segments they were connected to?</a:t>
            </a:r>
          </a:p>
          <a:p>
            <a:pPr lvl="2"/>
            <a:r>
              <a:rPr lang="en-US" dirty="0" smtClean="0">
                <a:solidFill>
                  <a:srgbClr val="00B0F0"/>
                </a:solidFill>
                <a:sym typeface="Wingdings" pitchFamily="2" charset="2"/>
              </a:rPr>
              <a:t>Verify that the interfaces you bridged on the IPS VM are connected to ‘intnet’ and ‘intnet1’</a:t>
            </a:r>
          </a:p>
          <a:p>
            <a:pPr lvl="2"/>
            <a:r>
              <a:rPr lang="en-US" dirty="0" smtClean="0">
                <a:solidFill>
                  <a:srgbClr val="00B0F0"/>
                </a:solidFill>
                <a:sym typeface="Wingdings" pitchFamily="2" charset="2"/>
              </a:rPr>
              <a:t>Verify that you configured promiscuous mode on the advanced virtual network adapter settings for the IPS VM (Either “allow all” or “allow VMs”)</a:t>
            </a:r>
          </a:p>
          <a:p>
            <a:pPr lvl="2"/>
            <a:r>
              <a:rPr lang="en-US" dirty="0" smtClean="0">
                <a:solidFill>
                  <a:srgbClr val="00B0F0"/>
                </a:solidFill>
                <a:sym typeface="Wingdings" pitchFamily="2" charset="2"/>
              </a:rPr>
              <a:t>Verify kali is connected to ‘intnet’</a:t>
            </a:r>
          </a:p>
          <a:p>
            <a:pPr lvl="2"/>
            <a:r>
              <a:rPr lang="en-US" dirty="0" smtClean="0">
                <a:solidFill>
                  <a:srgbClr val="00B0F0"/>
                </a:solidFill>
                <a:sym typeface="Wingdings" pitchFamily="2" charset="2"/>
              </a:rPr>
              <a:t>Verify metasploitable2 is connected to ‘intnet1’</a:t>
            </a:r>
          </a:p>
          <a:p>
            <a:pPr lvl="1"/>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How do I actually view IDS alerts on Splunk?</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414</a:t>
            </a:fld>
            <a:endParaRPr lang="en-US"/>
          </a:p>
        </p:txBody>
      </p:sp>
      <p:sp>
        <p:nvSpPr>
          <p:cNvPr id="10" name="Content Placeholder 9"/>
          <p:cNvSpPr>
            <a:spLocks noGrp="1"/>
          </p:cNvSpPr>
          <p:nvPr>
            <p:ph idx="1"/>
          </p:nvPr>
        </p:nvSpPr>
        <p:spPr>
          <a:xfrm>
            <a:off x="457200" y="1600200"/>
            <a:ext cx="8229600" cy="4724400"/>
          </a:xfrm>
        </p:spPr>
        <p:txBody>
          <a:bodyPr>
            <a:normAutofit fontScale="70000" lnSpcReduction="20000"/>
          </a:bodyPr>
          <a:lstStyle/>
          <a:p>
            <a:r>
              <a:rPr lang="en-US" dirty="0" smtClean="0">
                <a:solidFill>
                  <a:srgbClr val="00B0F0"/>
                </a:solidFill>
                <a:sym typeface="Wingdings" pitchFamily="2" charset="2"/>
              </a:rPr>
              <a:t>On the hypervisor host, open a web browser and log into the SIEM vm on https://172.16.1.3</a:t>
            </a:r>
          </a:p>
          <a:p>
            <a:r>
              <a:rPr lang="en-US" dirty="0" smtClean="0">
                <a:solidFill>
                  <a:srgbClr val="00B0F0"/>
                </a:solidFill>
                <a:sym typeface="Wingdings" pitchFamily="2" charset="2"/>
              </a:rPr>
              <a:t>Click on “Search &amp; Reporting”</a:t>
            </a:r>
          </a:p>
          <a:p>
            <a:pPr lvl="1"/>
            <a:r>
              <a:rPr lang="en-US" dirty="0" smtClean="0">
                <a:solidFill>
                  <a:srgbClr val="00B0F0"/>
                </a:solidFill>
                <a:sym typeface="Wingdings" pitchFamily="2" charset="2"/>
              </a:rPr>
              <a:t>Snort: “index=main sourcetype=snort_json |table signature.msg | dedup signature.msg</a:t>
            </a:r>
          </a:p>
          <a:p>
            <a:pPr lvl="1"/>
            <a:r>
              <a:rPr lang="en-US" dirty="0" smtClean="0">
                <a:solidFill>
                  <a:srgbClr val="00B0F0"/>
                </a:solidFill>
                <a:sym typeface="Wingdings" pitchFamily="2" charset="2"/>
              </a:rPr>
              <a:t>Suricata: “index=main sourcetype=suricata event_type=alert | table alert.signature | dedup alert.signature</a:t>
            </a:r>
          </a:p>
          <a:p>
            <a:pPr lvl="1"/>
            <a:r>
              <a:rPr lang="en-US" dirty="0" smtClean="0">
                <a:solidFill>
                  <a:srgbClr val="00B0F0"/>
                </a:solidFill>
                <a:sym typeface="Wingdings" pitchFamily="2" charset="2"/>
              </a:rPr>
              <a:t>Not getting any data? Try changing the time period you are looking at. Change from “Last 24 hours” (default) to “Year to date”</a:t>
            </a:r>
          </a:p>
          <a:p>
            <a:pPr lvl="1"/>
            <a:r>
              <a:rPr lang="en-US" dirty="0" smtClean="0">
                <a:solidFill>
                  <a:srgbClr val="00B0F0"/>
                </a:solidFill>
                <a:sym typeface="Wingdings" pitchFamily="2" charset="2"/>
              </a:rPr>
              <a:t>Break-down of the query:</a:t>
            </a:r>
          </a:p>
          <a:p>
            <a:pPr lvl="2"/>
            <a:r>
              <a:rPr lang="en-US" dirty="0" smtClean="0">
                <a:solidFill>
                  <a:srgbClr val="00B0F0"/>
                </a:solidFill>
                <a:sym typeface="Wingdings" pitchFamily="2" charset="2"/>
              </a:rPr>
              <a:t>Index= Tells splunk what data index to look at. By default, Splunk provides the “main” index</a:t>
            </a:r>
          </a:p>
          <a:p>
            <a:pPr lvl="2"/>
            <a:r>
              <a:rPr lang="en-US" dirty="0" smtClean="0">
                <a:solidFill>
                  <a:srgbClr val="00B0F0"/>
                </a:solidFill>
                <a:sym typeface="Wingdings" pitchFamily="2" charset="2"/>
              </a:rPr>
              <a:t>Sourcetype= Tells splunk what data source we want to query specifically</a:t>
            </a:r>
          </a:p>
          <a:p>
            <a:pPr lvl="2"/>
            <a:r>
              <a:rPr lang="en-US" dirty="0" smtClean="0">
                <a:solidFill>
                  <a:srgbClr val="00B0F0"/>
                </a:solidFill>
                <a:sym typeface="Wingdings" pitchFamily="2" charset="2"/>
              </a:rPr>
              <a:t>“| table [field name]” = “take all of this output, and create a table with just these extracted field names</a:t>
            </a:r>
          </a:p>
          <a:p>
            <a:pPr lvl="2"/>
            <a:r>
              <a:rPr lang="en-US" dirty="0" smtClean="0">
                <a:solidFill>
                  <a:srgbClr val="00B0F0"/>
                </a:solidFill>
                <a:sym typeface="Wingdings" pitchFamily="2" charset="2"/>
              </a:rPr>
              <a:t>“| dedup [field name]” = “remove all duplicate data from the field name I specify”</a:t>
            </a:r>
          </a:p>
          <a:p>
            <a:pPr lvl="2"/>
            <a:endParaRPr lang="en-US" dirty="0" smtClean="0">
              <a:solidFill>
                <a:srgbClr val="00B0F0"/>
              </a:solidFill>
              <a:sym typeface="Wingdings" pitchFamily="2" charset="2"/>
            </a:endParaRPr>
          </a:p>
          <a:p>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How do I actually view IDS alerts on Splunk?</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415</a:t>
            </a:fld>
            <a:endParaRPr lang="en-US"/>
          </a:p>
        </p:txBody>
      </p:sp>
      <p:sp>
        <p:nvSpPr>
          <p:cNvPr id="10" name="Content Placeholder 9"/>
          <p:cNvSpPr>
            <a:spLocks noGrp="1"/>
          </p:cNvSpPr>
          <p:nvPr>
            <p:ph idx="1"/>
          </p:nvPr>
        </p:nvSpPr>
        <p:spPr/>
        <p:txBody>
          <a:bodyPr>
            <a:normAutofit/>
          </a:bodyPr>
          <a:lstStyle/>
          <a:p>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pic>
        <p:nvPicPr>
          <p:cNvPr id="6" name="Picture 5" descr="vbox-afpacket-bridge-test19.png"/>
          <p:cNvPicPr>
            <a:picLocks noChangeAspect="1"/>
          </p:cNvPicPr>
          <p:nvPr/>
        </p:nvPicPr>
        <p:blipFill>
          <a:blip r:embed="rId2" cstate="print"/>
          <a:stretch>
            <a:fillRect/>
          </a:stretch>
        </p:blipFill>
        <p:spPr>
          <a:xfrm>
            <a:off x="3657600" y="1524000"/>
            <a:ext cx="1727289" cy="946199"/>
          </a:xfrm>
          <a:prstGeom prst="rect">
            <a:avLst/>
          </a:prstGeom>
        </p:spPr>
      </p:pic>
      <p:pic>
        <p:nvPicPr>
          <p:cNvPr id="7" name="Picture 6" descr="vbox-afpacket-bridge-test20.png"/>
          <p:cNvPicPr>
            <a:picLocks noChangeAspect="1"/>
          </p:cNvPicPr>
          <p:nvPr/>
        </p:nvPicPr>
        <p:blipFill>
          <a:blip r:embed="rId3" cstate="print"/>
          <a:stretch>
            <a:fillRect/>
          </a:stretch>
        </p:blipFill>
        <p:spPr>
          <a:xfrm>
            <a:off x="76200" y="3200400"/>
            <a:ext cx="4356324" cy="508026"/>
          </a:xfrm>
          <a:prstGeom prst="rect">
            <a:avLst/>
          </a:prstGeom>
        </p:spPr>
      </p:pic>
      <p:pic>
        <p:nvPicPr>
          <p:cNvPr id="8" name="Picture 7" descr="vbox-afpacket-bridge-test25.png"/>
          <p:cNvPicPr>
            <a:picLocks noChangeAspect="1"/>
          </p:cNvPicPr>
          <p:nvPr/>
        </p:nvPicPr>
        <p:blipFill>
          <a:blip r:embed="rId4" cstate="print"/>
          <a:stretch>
            <a:fillRect/>
          </a:stretch>
        </p:blipFill>
        <p:spPr>
          <a:xfrm>
            <a:off x="5334000" y="3124200"/>
            <a:ext cx="3568883" cy="609631"/>
          </a:xfrm>
          <a:prstGeom prst="rect">
            <a:avLst/>
          </a:prstGeom>
        </p:spPr>
      </p:pic>
      <p:pic>
        <p:nvPicPr>
          <p:cNvPr id="9" name="Picture 8" descr="vbox-afpacket-bridge-test21.png"/>
          <p:cNvPicPr>
            <a:picLocks noChangeAspect="1"/>
          </p:cNvPicPr>
          <p:nvPr/>
        </p:nvPicPr>
        <p:blipFill>
          <a:blip r:embed="rId5" cstate="print"/>
          <a:stretch>
            <a:fillRect/>
          </a:stretch>
        </p:blipFill>
        <p:spPr>
          <a:xfrm>
            <a:off x="152400" y="5638800"/>
            <a:ext cx="2997354" cy="1073205"/>
          </a:xfrm>
          <a:prstGeom prst="rect">
            <a:avLst/>
          </a:prstGeom>
        </p:spPr>
      </p:pic>
      <p:pic>
        <p:nvPicPr>
          <p:cNvPr id="11" name="Picture 10" descr="vbox-afpacket-bridge-test22.png"/>
          <p:cNvPicPr>
            <a:picLocks noChangeAspect="1"/>
          </p:cNvPicPr>
          <p:nvPr/>
        </p:nvPicPr>
        <p:blipFill>
          <a:blip r:embed="rId6" cstate="print"/>
          <a:stretch>
            <a:fillRect/>
          </a:stretch>
        </p:blipFill>
        <p:spPr>
          <a:xfrm>
            <a:off x="2590800" y="3962400"/>
            <a:ext cx="3880049" cy="1441524"/>
          </a:xfrm>
          <a:prstGeom prst="rect">
            <a:avLst/>
          </a:prstGeom>
        </p:spPr>
      </p:pic>
      <p:pic>
        <p:nvPicPr>
          <p:cNvPr id="12" name="Picture 11" descr="vbox-afpacket-bridge-test24.png"/>
          <p:cNvPicPr>
            <a:picLocks noChangeAspect="1"/>
          </p:cNvPicPr>
          <p:nvPr/>
        </p:nvPicPr>
        <p:blipFill>
          <a:blip r:embed="rId7" cstate="print"/>
          <a:stretch>
            <a:fillRect/>
          </a:stretch>
        </p:blipFill>
        <p:spPr>
          <a:xfrm>
            <a:off x="5486400" y="5562600"/>
            <a:ext cx="3359323" cy="831893"/>
          </a:xfrm>
          <a:prstGeom prst="rect">
            <a:avLst/>
          </a:prstGeom>
        </p:spPr>
      </p:pic>
      <p:cxnSp>
        <p:nvCxnSpPr>
          <p:cNvPr id="13" name="Straight Arrow Connector 12"/>
          <p:cNvCxnSpPr/>
          <p:nvPr/>
        </p:nvCxnSpPr>
        <p:spPr>
          <a:xfrm flipH="1">
            <a:off x="3505200" y="2438400"/>
            <a:ext cx="8382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876800" y="2438400"/>
            <a:ext cx="6858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05200" y="3733800"/>
            <a:ext cx="3048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791200" y="3733800"/>
            <a:ext cx="2286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67000" y="5334000"/>
            <a:ext cx="762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867400" y="5334000"/>
            <a:ext cx="3048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What do I do if there are no logs/results in Splunk?</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416</a:t>
            </a:fld>
            <a:endParaRPr lang="en-US"/>
          </a:p>
        </p:txBody>
      </p:sp>
      <p:sp>
        <p:nvSpPr>
          <p:cNvPr id="10" name="Content Placeholder 9"/>
          <p:cNvSpPr>
            <a:spLocks noGrp="1"/>
          </p:cNvSpPr>
          <p:nvPr>
            <p:ph idx="1"/>
          </p:nvPr>
        </p:nvSpPr>
        <p:spPr>
          <a:xfrm>
            <a:off x="457200" y="1600200"/>
            <a:ext cx="8229600" cy="4724400"/>
          </a:xfrm>
        </p:spPr>
        <p:txBody>
          <a:bodyPr>
            <a:normAutofit fontScale="55000" lnSpcReduction="20000"/>
          </a:bodyPr>
          <a:lstStyle/>
          <a:p>
            <a:r>
              <a:rPr lang="en-US" dirty="0" smtClean="0">
                <a:solidFill>
                  <a:srgbClr val="00B0F0"/>
                </a:solidFill>
                <a:sym typeface="Wingdings" pitchFamily="2" charset="2"/>
              </a:rPr>
              <a:t>Did you open a TCP listener on the SIEM VM?</a:t>
            </a:r>
          </a:p>
          <a:p>
            <a:pPr lvl="1"/>
            <a:r>
              <a:rPr lang="en-US" dirty="0" smtClean="0">
                <a:solidFill>
                  <a:srgbClr val="00B0F0"/>
                </a:solidFill>
                <a:sym typeface="Wingdings" pitchFamily="2" charset="2"/>
              </a:rPr>
              <a:t>Should have opened a listener on port 9997/tcp</a:t>
            </a:r>
          </a:p>
          <a:p>
            <a:pPr lvl="1"/>
            <a:r>
              <a:rPr lang="en-US" dirty="0" smtClean="0">
                <a:solidFill>
                  <a:srgbClr val="00B0F0"/>
                </a:solidFill>
                <a:sym typeface="Wingdings" pitchFamily="2" charset="2"/>
              </a:rPr>
              <a:t>Open an SSH session to SIEM. Become root. Run:</a:t>
            </a:r>
          </a:p>
          <a:p>
            <a:pPr lvl="2"/>
            <a:r>
              <a:rPr lang="en-US" dirty="0" smtClean="0">
                <a:solidFill>
                  <a:srgbClr val="00B0F0"/>
                </a:solidFill>
                <a:sym typeface="Wingdings" pitchFamily="2" charset="2"/>
              </a:rPr>
              <a:t>Netstat –natp | grep 9997</a:t>
            </a:r>
          </a:p>
          <a:p>
            <a:pPr lvl="3"/>
            <a:r>
              <a:rPr lang="en-US" dirty="0" smtClean="0">
                <a:solidFill>
                  <a:srgbClr val="00B0F0"/>
                </a:solidFill>
                <a:sym typeface="Wingdings" pitchFamily="2" charset="2"/>
              </a:rPr>
              <a:t>Should be at least two entries one with state LISTEN and another with state ESTABLISHED from 172.16.1.4</a:t>
            </a:r>
          </a:p>
          <a:p>
            <a:pPr lvl="3"/>
            <a:r>
              <a:rPr lang="en-US" dirty="0" smtClean="0">
                <a:solidFill>
                  <a:srgbClr val="00B0F0"/>
                </a:solidFill>
                <a:sym typeface="Wingdings" pitchFamily="2" charset="2"/>
              </a:rPr>
              <a:t>Can also run this command on the IPS vm. Should be at least one entry with state ESTABLISHED to 172.16.1.3</a:t>
            </a:r>
          </a:p>
          <a:p>
            <a:pPr lvl="3"/>
            <a:r>
              <a:rPr lang="en-US" dirty="0" smtClean="0">
                <a:solidFill>
                  <a:srgbClr val="00B0F0"/>
                </a:solidFill>
                <a:sym typeface="Wingdings" pitchFamily="2" charset="2"/>
              </a:rPr>
              <a:t>If you see these entries, then at the very least, you configured the listener on SIEM correctly and added the forward-server on the IPS vm correctly</a:t>
            </a:r>
          </a:p>
          <a:p>
            <a:r>
              <a:rPr lang="en-US" dirty="0" smtClean="0">
                <a:solidFill>
                  <a:srgbClr val="00B0F0"/>
                </a:solidFill>
                <a:sym typeface="Wingdings" pitchFamily="2" charset="2"/>
              </a:rPr>
              <a:t>Check /opt/splunk[forwarder]/var/log/splunk/splunkd.log</a:t>
            </a:r>
          </a:p>
          <a:p>
            <a:pPr lvl="1"/>
            <a:r>
              <a:rPr lang="en-US" dirty="0" smtClean="0">
                <a:solidFill>
                  <a:srgbClr val="00B0F0"/>
                </a:solidFill>
                <a:sym typeface="Wingdings" pitchFamily="2" charset="2"/>
              </a:rPr>
              <a:t>If theres an issue, its probably mentioned in this log</a:t>
            </a:r>
          </a:p>
          <a:p>
            <a:r>
              <a:rPr lang="en-US" dirty="0" smtClean="0">
                <a:solidFill>
                  <a:srgbClr val="00B0F0"/>
                </a:solidFill>
                <a:sym typeface="Wingdings" pitchFamily="2" charset="2"/>
              </a:rPr>
              <a:t>Snort users: /opt/splunkforwarder/etc/apps/TA-unified2/default/inputs.conf and unfied2.conf should be doubled checked</a:t>
            </a:r>
          </a:p>
          <a:p>
            <a:pPr lvl="1"/>
            <a:r>
              <a:rPr lang="en-US" dirty="0" smtClean="0">
                <a:solidFill>
                  <a:srgbClr val="00B0F0"/>
                </a:solidFill>
                <a:sym typeface="Wingdings" pitchFamily="2" charset="2"/>
              </a:rPr>
              <a:t>inputs.conf needs disabled set to 0</a:t>
            </a:r>
          </a:p>
          <a:p>
            <a:pPr lvl="1"/>
            <a:r>
              <a:rPr lang="en-US" dirty="0" smtClean="0">
                <a:solidFill>
                  <a:srgbClr val="00B0F0"/>
                </a:solidFill>
                <a:sym typeface="Wingdings" pitchFamily="2" charset="2"/>
              </a:rPr>
              <a:t>unified2.conf needs to be pointing at the sid-msg.map gen-msg.map and classification.config in /opt/snort/etc</a:t>
            </a:r>
          </a:p>
          <a:p>
            <a:pPr lvl="2"/>
            <a:r>
              <a:rPr lang="en-US" dirty="0" smtClean="0">
                <a:solidFill>
                  <a:srgbClr val="00B0F0"/>
                </a:solidFill>
                <a:sym typeface="Wingdings" pitchFamily="2" charset="2"/>
              </a:rPr>
              <a:t>Make sure you specified the FULL, correct directory path</a:t>
            </a:r>
          </a:p>
          <a:p>
            <a:r>
              <a:rPr lang="en-US" dirty="0" smtClean="0">
                <a:solidFill>
                  <a:srgbClr val="00B0F0"/>
                </a:solidFill>
                <a:sym typeface="Wingdings" pitchFamily="2" charset="2"/>
              </a:rPr>
              <a:t>Suricata users: /opt/splunkforwarder/etc/apps/TA-Suricata/default/inputs.conf should be double checked</a:t>
            </a:r>
          </a:p>
          <a:p>
            <a:pPr lvl="1"/>
            <a:r>
              <a:rPr lang="en-US" dirty="0" smtClean="0">
                <a:solidFill>
                  <a:srgbClr val="00B0F0"/>
                </a:solidFill>
                <a:sym typeface="Wingdings" pitchFamily="2" charset="2"/>
              </a:rPr>
              <a:t>The index should be main. If you have anything else here, the TA won’t log anything</a:t>
            </a:r>
          </a:p>
          <a:p>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rgbClr val="00B0F0"/>
                </a:solidFill>
              </a:rPr>
              <a:t>Chapter 14: Final Touches, Extra Content, and Ideas</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417</a:t>
            </a:fld>
            <a:endParaRPr lang="en-US"/>
          </a:p>
        </p:txBody>
      </p:sp>
    </p:spTree>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Everything appears to be working...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418</a:t>
            </a:fld>
            <a:endParaRPr lang="en-US"/>
          </a:p>
        </p:txBody>
      </p:sp>
      <p:sp>
        <p:nvSpPr>
          <p:cNvPr id="10" name="Content Placeholder 9"/>
          <p:cNvSpPr>
            <a:spLocks noGrp="1"/>
          </p:cNvSpPr>
          <p:nvPr>
            <p:ph idx="1"/>
          </p:nvPr>
        </p:nvSpPr>
        <p:spPr>
          <a:xfrm>
            <a:off x="457200" y="1600200"/>
            <a:ext cx="8229600" cy="4724400"/>
          </a:xfrm>
        </p:spPr>
        <p:txBody>
          <a:bodyPr>
            <a:normAutofit/>
          </a:bodyPr>
          <a:lstStyle/>
          <a:p>
            <a:r>
              <a:rPr lang="en-US" dirty="0" smtClean="0">
                <a:solidFill>
                  <a:srgbClr val="00B0F0"/>
                </a:solidFill>
                <a:sym typeface="Wingdings" pitchFamily="2" charset="2"/>
              </a:rPr>
              <a:t>If everything seems to be working...</a:t>
            </a:r>
          </a:p>
          <a:p>
            <a:pPr lvl="1"/>
            <a:r>
              <a:rPr lang="en-US" dirty="0" smtClean="0">
                <a:solidFill>
                  <a:srgbClr val="00B0F0"/>
                </a:solidFill>
                <a:sym typeface="Wingdings" pitchFamily="2" charset="2"/>
              </a:rPr>
              <a:t>Snapshot all your VMs. A known/good baseline is very important.</a:t>
            </a:r>
          </a:p>
        </p:txBody>
      </p:sp>
    </p:spTree>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was the point of all this?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419</a:t>
            </a:fld>
            <a:endParaRPr lang="en-US"/>
          </a:p>
        </p:txBody>
      </p:sp>
      <p:sp>
        <p:nvSpPr>
          <p:cNvPr id="10" name="Content Placeholder 9"/>
          <p:cNvSpPr>
            <a:spLocks noGrp="1"/>
          </p:cNvSpPr>
          <p:nvPr>
            <p:ph idx="1"/>
          </p:nvPr>
        </p:nvSpPr>
        <p:spPr>
          <a:xfrm>
            <a:off x="457200" y="1600200"/>
            <a:ext cx="8229600" cy="4724400"/>
          </a:xfrm>
        </p:spPr>
        <p:txBody>
          <a:bodyPr>
            <a:normAutofit fontScale="70000" lnSpcReduction="20000"/>
          </a:bodyPr>
          <a:lstStyle/>
          <a:p>
            <a:r>
              <a:rPr lang="en-US" dirty="0" smtClean="0">
                <a:solidFill>
                  <a:srgbClr val="00B0F0"/>
                </a:solidFill>
                <a:sym typeface="Wingdings" pitchFamily="2" charset="2"/>
              </a:rPr>
              <a:t>This training was meant to provide you with a starting point.</a:t>
            </a:r>
          </a:p>
          <a:p>
            <a:pPr lvl="1"/>
            <a:r>
              <a:rPr lang="en-US" dirty="0" smtClean="0">
                <a:solidFill>
                  <a:srgbClr val="00B0F0"/>
                </a:solidFill>
                <a:sym typeface="Wingdings" pitchFamily="2" charset="2"/>
              </a:rPr>
              <a:t>Now you know how to:</a:t>
            </a:r>
          </a:p>
          <a:p>
            <a:pPr lvl="2"/>
            <a:r>
              <a:rPr lang="en-US" dirty="0" smtClean="0">
                <a:solidFill>
                  <a:srgbClr val="00B0F0"/>
                </a:solidFill>
                <a:sym typeface="Wingdings" pitchFamily="2" charset="2"/>
              </a:rPr>
              <a:t>Create VMs</a:t>
            </a:r>
          </a:p>
          <a:p>
            <a:pPr lvl="2"/>
            <a:r>
              <a:rPr lang="en-US" dirty="0" smtClean="0">
                <a:solidFill>
                  <a:srgbClr val="00B0F0"/>
                </a:solidFill>
                <a:sym typeface="Wingdings" pitchFamily="2" charset="2"/>
              </a:rPr>
              <a:t>Harden them</a:t>
            </a:r>
          </a:p>
          <a:p>
            <a:pPr lvl="2"/>
            <a:r>
              <a:rPr lang="en-US" dirty="0" smtClean="0">
                <a:solidFill>
                  <a:srgbClr val="00B0F0"/>
                </a:solidFill>
                <a:sym typeface="Wingdings" pitchFamily="2" charset="2"/>
              </a:rPr>
              <a:t>Perform proper network segmentation</a:t>
            </a:r>
          </a:p>
          <a:p>
            <a:pPr lvl="2"/>
            <a:r>
              <a:rPr lang="en-US" dirty="0" smtClean="0">
                <a:solidFill>
                  <a:srgbClr val="00B0F0"/>
                </a:solidFill>
                <a:sym typeface="Wingdings" pitchFamily="2" charset="2"/>
              </a:rPr>
              <a:t>Configure secure remote access</a:t>
            </a:r>
          </a:p>
          <a:p>
            <a:pPr lvl="2"/>
            <a:r>
              <a:rPr lang="en-US" dirty="0" smtClean="0">
                <a:solidFill>
                  <a:srgbClr val="00B0F0"/>
                </a:solidFill>
                <a:sym typeface="Wingdings" pitchFamily="2" charset="2"/>
              </a:rPr>
              <a:t>Configure baseline snapshots</a:t>
            </a:r>
          </a:p>
          <a:p>
            <a:r>
              <a:rPr lang="en-US" dirty="0" smtClean="0">
                <a:solidFill>
                  <a:srgbClr val="00B0F0"/>
                </a:solidFill>
                <a:sym typeface="Wingdings" pitchFamily="2" charset="2"/>
              </a:rPr>
              <a:t>“Give a man a fish, he eats for a day. Teach a man to fish, and he can sustain himself for a lifetime.”</a:t>
            </a:r>
          </a:p>
          <a:p>
            <a:r>
              <a:rPr lang="en-US" dirty="0" smtClean="0">
                <a:solidFill>
                  <a:srgbClr val="00B0F0"/>
                </a:solidFill>
                <a:sym typeface="Wingdings" pitchFamily="2" charset="2"/>
              </a:rPr>
              <a:t>You have the knowledge and power to modify your lab however you see fit now.</a:t>
            </a:r>
          </a:p>
          <a:p>
            <a:pPr lvl="1"/>
            <a:r>
              <a:rPr lang="en-US" dirty="0" smtClean="0">
                <a:solidFill>
                  <a:srgbClr val="00B0F0"/>
                </a:solidFill>
                <a:sym typeface="Wingdings" pitchFamily="2" charset="2"/>
              </a:rPr>
              <a:t>Don’t like Ubuntu? Use whatever distro you like.</a:t>
            </a:r>
          </a:p>
          <a:p>
            <a:pPr lvl="1"/>
            <a:r>
              <a:rPr lang="en-US" dirty="0" smtClean="0">
                <a:solidFill>
                  <a:srgbClr val="00B0F0"/>
                </a:solidFill>
                <a:sym typeface="Wingdings" pitchFamily="2" charset="2"/>
              </a:rPr>
              <a:t>Don’t like Linux at all? Run BSD (Or Solaris for all I care).</a:t>
            </a:r>
          </a:p>
          <a:p>
            <a:pPr lvl="1"/>
            <a:r>
              <a:rPr lang="en-US" dirty="0" smtClean="0">
                <a:solidFill>
                  <a:srgbClr val="00B0F0"/>
                </a:solidFill>
                <a:sym typeface="Wingdings" pitchFamily="2" charset="2"/>
              </a:rPr>
              <a:t>Don’t like pfSense? OPNSense, Vyatta, Ipfire, etc. Are all alternatives.</a:t>
            </a:r>
          </a:p>
          <a:p>
            <a:pPr lvl="1"/>
            <a:r>
              <a:rPr lang="en-US" dirty="0" smtClean="0">
                <a:solidFill>
                  <a:srgbClr val="00B0F0"/>
                </a:solidFill>
                <a:sym typeface="Wingdings" pitchFamily="2" charset="2"/>
              </a:rPr>
              <a:t>Don’t want to use an IDS/IPS? Try bridge-utils.</a:t>
            </a:r>
          </a:p>
          <a:p>
            <a:pPr lvl="1"/>
            <a:r>
              <a:rPr lang="en-US" dirty="0" smtClean="0">
                <a:solidFill>
                  <a:srgbClr val="00B0F0"/>
                </a:solidFill>
                <a:sym typeface="Wingdings" pitchFamily="2" charset="2"/>
              </a:rPr>
              <a:t>Don’t like Splunk? Try out ELK, Graylog, etc.</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Host-Only Network Interface</a:t>
            </a:r>
            <a:endParaRPr lang="en-US" dirty="0">
              <a:solidFill>
                <a:srgbClr val="00B0F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B0F0"/>
                </a:solidFill>
              </a:rPr>
              <a:t>By default, virtualbox installs a host-only network interface</a:t>
            </a:r>
          </a:p>
          <a:p>
            <a:pPr lvl="1"/>
            <a:r>
              <a:rPr lang="en-US" dirty="0" smtClean="0">
                <a:solidFill>
                  <a:srgbClr val="00B0F0"/>
                </a:solidFill>
              </a:rPr>
              <a:t>Windows: Virtualbox Host-Only Network Adapter</a:t>
            </a:r>
          </a:p>
          <a:p>
            <a:pPr lvl="2"/>
            <a:r>
              <a:rPr lang="en-US" dirty="0" smtClean="0">
                <a:solidFill>
                  <a:srgbClr val="00B0F0"/>
                </a:solidFill>
              </a:rPr>
              <a:t>Control Panel &gt; Network and Internet &gt; Network connections (</a:t>
            </a:r>
            <a:r>
              <a:rPr lang="en-US" dirty="0" smtClean="0">
                <a:solidFill>
                  <a:srgbClr val="00B0F0"/>
                </a:solidFill>
                <a:latin typeface="Consolas" pitchFamily="49" charset="0"/>
              </a:rPr>
              <a:t>ncpa.cpl</a:t>
            </a:r>
            <a:r>
              <a:rPr lang="en-US" dirty="0" smtClean="0">
                <a:solidFill>
                  <a:srgbClr val="00B0F0"/>
                </a:solidFill>
              </a:rPr>
              <a:t>)</a:t>
            </a:r>
          </a:p>
          <a:p>
            <a:pPr lvl="2"/>
            <a:r>
              <a:rPr lang="en-US" dirty="0" smtClean="0">
                <a:solidFill>
                  <a:srgbClr val="00B0F0"/>
                </a:solidFill>
              </a:rPr>
              <a:t>Network configuration settings will persist beyond reboot</a:t>
            </a:r>
          </a:p>
          <a:p>
            <a:pPr lvl="1"/>
            <a:r>
              <a:rPr lang="en-US" dirty="0" smtClean="0">
                <a:solidFill>
                  <a:srgbClr val="00B0F0"/>
                </a:solidFill>
              </a:rPr>
              <a:t>OSX/Linux: vboxnet0</a:t>
            </a:r>
          </a:p>
          <a:p>
            <a:pPr lvl="2"/>
            <a:r>
              <a:rPr lang="en-US" dirty="0" smtClean="0">
                <a:solidFill>
                  <a:srgbClr val="00B0F0"/>
                </a:solidFill>
                <a:latin typeface="Consolas" pitchFamily="49" charset="0"/>
              </a:rPr>
              <a:t>ifconfig</a:t>
            </a:r>
            <a:r>
              <a:rPr lang="en-US" dirty="0" smtClean="0">
                <a:solidFill>
                  <a:srgbClr val="00B0F0"/>
                </a:solidFill>
              </a:rPr>
              <a:t> (Linux or OSX) or </a:t>
            </a:r>
            <a:r>
              <a:rPr lang="en-US" dirty="0" smtClean="0">
                <a:solidFill>
                  <a:srgbClr val="00B0F0"/>
                </a:solidFill>
                <a:latin typeface="Consolas" pitchFamily="49" charset="0"/>
              </a:rPr>
              <a:t>ip</a:t>
            </a:r>
            <a:r>
              <a:rPr lang="en-US" dirty="0" smtClean="0">
                <a:solidFill>
                  <a:srgbClr val="00B0F0"/>
                </a:solidFill>
              </a:rPr>
              <a:t> (Linux)</a:t>
            </a:r>
          </a:p>
          <a:p>
            <a:pPr lvl="2"/>
            <a:r>
              <a:rPr lang="en-US" dirty="0" smtClean="0">
                <a:solidFill>
                  <a:srgbClr val="00B0F0"/>
                </a:solidFill>
              </a:rPr>
              <a:t>Network settings (and the interface itself) will NOT persist between reboots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a:t>
            </a:fld>
            <a:endParaRPr lang="en-US"/>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420</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Alternate network diagrams</a:t>
            </a:r>
          </a:p>
          <a:p>
            <a:pPr lvl="1"/>
            <a:r>
              <a:rPr lang="en-US" dirty="0" smtClean="0">
                <a:solidFill>
                  <a:srgbClr val="00B0F0"/>
                </a:solidFill>
                <a:sym typeface="Wingdings" pitchFamily="2" charset="2"/>
              </a:rPr>
              <a:t>To suit your learning needs</a:t>
            </a:r>
          </a:p>
          <a:p>
            <a:r>
              <a:rPr lang="en-US" dirty="0" smtClean="0">
                <a:solidFill>
                  <a:srgbClr val="00B0F0"/>
                </a:solidFill>
                <a:sym typeface="Wingdings" pitchFamily="2" charset="2"/>
              </a:rPr>
              <a:t>Study/Training materials</a:t>
            </a:r>
          </a:p>
          <a:p>
            <a:pPr lvl="1"/>
            <a:r>
              <a:rPr lang="en-US" dirty="0" smtClean="0">
                <a:solidFill>
                  <a:srgbClr val="00B0F0"/>
                </a:solidFill>
                <a:sym typeface="Wingdings" pitchFamily="2" charset="2"/>
              </a:rPr>
              <a:t>TONS of free resources you can use to shore up your knowledge.</a:t>
            </a:r>
          </a:p>
          <a:p>
            <a:r>
              <a:rPr lang="en-US" dirty="0" smtClean="0">
                <a:solidFill>
                  <a:srgbClr val="00B0F0"/>
                </a:solidFill>
                <a:sym typeface="Wingdings" pitchFamily="2" charset="2"/>
              </a:rPr>
              <a:t>Extra Credit: Little things you can do to improve your lab</a:t>
            </a:r>
          </a:p>
          <a:p>
            <a:pPr lvl="1"/>
            <a:r>
              <a:rPr lang="en-US" dirty="0" smtClean="0">
                <a:solidFill>
                  <a:srgbClr val="00B0F0"/>
                </a:solidFill>
                <a:sym typeface="Wingdings" pitchFamily="2" charset="2"/>
              </a:rPr>
              <a:t>NTP</a:t>
            </a:r>
          </a:p>
          <a:p>
            <a:pPr lvl="2"/>
            <a:r>
              <a:rPr lang="en-US" dirty="0" smtClean="0">
                <a:solidFill>
                  <a:srgbClr val="00B0F0"/>
                </a:solidFill>
                <a:sym typeface="Wingdings" pitchFamily="2" charset="2"/>
              </a:rPr>
              <a:t>We set up an NTP server on our pfSense server. How can we configure our lab VMs to use it? How do I fix apt-get errors after reverting to a snapshot (ntp/ntpdate)</a:t>
            </a:r>
          </a:p>
          <a:p>
            <a:pPr lvl="1"/>
            <a:r>
              <a:rPr lang="en-US" dirty="0" smtClean="0">
                <a:solidFill>
                  <a:srgbClr val="00B0F0"/>
                </a:solidFill>
                <a:sym typeface="Wingdings" pitchFamily="2" charset="2"/>
              </a:rPr>
              <a:t>Update automation</a:t>
            </a:r>
          </a:p>
          <a:p>
            <a:pPr lvl="2"/>
            <a:r>
              <a:rPr lang="en-US" dirty="0" smtClean="0">
                <a:solidFill>
                  <a:srgbClr val="00B0F0"/>
                </a:solidFill>
                <a:sym typeface="Wingdings" pitchFamily="2" charset="2"/>
              </a:rPr>
              <a:t>/etc/cron.[hourly/daily/weekly], /etc/crontab, and the updater script for SIEM, IPS and kali</a:t>
            </a:r>
          </a:p>
          <a:p>
            <a:pPr lvl="1"/>
            <a:r>
              <a:rPr lang="en-US" dirty="0" smtClean="0">
                <a:solidFill>
                  <a:srgbClr val="00B0F0"/>
                </a:solidFill>
                <a:sym typeface="Wingdings" pitchFamily="2" charset="2"/>
              </a:rPr>
              <a:t>Snort users: idstools-u2json</a:t>
            </a:r>
          </a:p>
          <a:p>
            <a:pPr lvl="2"/>
            <a:r>
              <a:rPr lang="en-US" dirty="0" smtClean="0">
                <a:solidFill>
                  <a:srgbClr val="00B0F0"/>
                </a:solidFill>
                <a:sym typeface="Wingdings" pitchFamily="2" charset="2"/>
              </a:rPr>
              <a:t>TA-unified2 is written in python2.7. Python 2.7 is EOL in 2020. Lets look at deploying an alternative</a:t>
            </a:r>
          </a:p>
          <a:p>
            <a:pPr lvl="1"/>
            <a:r>
              <a:rPr lang="en-US" dirty="0" smtClean="0">
                <a:solidFill>
                  <a:srgbClr val="00B0F0"/>
                </a:solidFill>
                <a:sym typeface="Wingdings" pitchFamily="2" charset="2"/>
              </a:rPr>
              <a:t>Using Windows Firewall or IPTABLES to enforce network segmentation between the hypervisor host and VM lab</a:t>
            </a:r>
          </a:p>
          <a:p>
            <a:pPr lvl="2"/>
            <a:r>
              <a:rPr lang="en-US" dirty="0" smtClean="0">
                <a:solidFill>
                  <a:srgbClr val="00B0F0"/>
                </a:solidFill>
                <a:sym typeface="Wingdings" pitchFamily="2" charset="2"/>
              </a:rPr>
              <a:t>With the right firewall rules, you can configure your host-only NIC to only allow outbound connects to your lab environment but deny ALL inbound connections to the host-only NIC/172.16.1.2</a:t>
            </a:r>
          </a:p>
          <a:p>
            <a:pPr lvl="3"/>
            <a:r>
              <a:rPr lang="en-US" dirty="0" smtClean="0">
                <a:solidFill>
                  <a:srgbClr val="00B0F0"/>
                </a:solidFill>
                <a:sym typeface="Wingdings" pitchFamily="2" charset="2"/>
              </a:rPr>
              <a:t>Sorry OSX users, but your firewall sucks.</a:t>
            </a:r>
          </a:p>
        </p:txBody>
      </p:sp>
    </p:spTree>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Alternate Network Diagrams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421</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Where do you go from here?</a:t>
            </a:r>
          </a:p>
          <a:p>
            <a:pPr lvl="1"/>
            <a:r>
              <a:rPr lang="en-US" dirty="0" smtClean="0">
                <a:solidFill>
                  <a:srgbClr val="00B0F0"/>
                </a:solidFill>
                <a:sym typeface="Wingdings" pitchFamily="2" charset="2"/>
              </a:rPr>
              <a:t>Wherever you want.</a:t>
            </a:r>
          </a:p>
          <a:p>
            <a:r>
              <a:rPr lang="en-US" dirty="0" smtClean="0">
                <a:solidFill>
                  <a:srgbClr val="00B0F0"/>
                </a:solidFill>
                <a:sym typeface="Wingdings" pitchFamily="2" charset="2"/>
              </a:rPr>
              <a:t>Feel like adding vulnerable VMs and practicing redteam things? Cool</a:t>
            </a:r>
          </a:p>
          <a:p>
            <a:pPr lvl="1"/>
            <a:r>
              <a:rPr lang="en-US" dirty="0" smtClean="0">
                <a:solidFill>
                  <a:srgbClr val="00B0F0"/>
                </a:solidFill>
                <a:sym typeface="Wingdings" pitchFamily="2" charset="2"/>
              </a:rPr>
              <a:t>Check out vulhub.com for various “boot2root” vms with write-ups to follow</a:t>
            </a:r>
          </a:p>
          <a:p>
            <a:pPr lvl="1"/>
            <a:r>
              <a:rPr lang="en-US" dirty="0" smtClean="0">
                <a:solidFill>
                  <a:srgbClr val="00B0F0"/>
                </a:solidFill>
                <a:sym typeface="Wingdings" pitchFamily="2" charset="2"/>
              </a:rPr>
              <a:t>Check out modern.ie for free windows (7-10) VMs</a:t>
            </a:r>
          </a:p>
          <a:p>
            <a:pPr lvl="2"/>
            <a:r>
              <a:rPr lang="en-US" dirty="0" smtClean="0">
                <a:solidFill>
                  <a:srgbClr val="00B0F0"/>
                </a:solidFill>
                <a:sym typeface="Wingdings" pitchFamily="2" charset="2"/>
              </a:rPr>
              <a:t>Microsoft literally tells you to snapshot the VM on install, and revert it for unlimited trial periods on any of the VMs.</a:t>
            </a:r>
          </a:p>
          <a:p>
            <a:pPr lvl="2"/>
            <a:r>
              <a:rPr lang="en-US" dirty="0" smtClean="0">
                <a:solidFill>
                  <a:srgbClr val="00B0F0"/>
                </a:solidFill>
                <a:sym typeface="Wingdings" pitchFamily="2" charset="2"/>
              </a:rPr>
              <a:t>https://www.microsoft.com/en-us/evalcenter/</a:t>
            </a:r>
          </a:p>
          <a:p>
            <a:pPr lvl="3"/>
            <a:r>
              <a:rPr lang="en-US" dirty="0" smtClean="0">
                <a:solidFill>
                  <a:srgbClr val="00B0F0"/>
                </a:solidFill>
                <a:sym typeface="Wingdings" pitchFamily="2" charset="2"/>
              </a:rPr>
              <a:t>Need Windows Server VMs? Download an Eval here. Snapshot on install/rever the VM if you need more trial time.</a:t>
            </a:r>
          </a:p>
          <a:p>
            <a:r>
              <a:rPr lang="en-US" dirty="0" smtClean="0">
                <a:solidFill>
                  <a:srgbClr val="00B0F0"/>
                </a:solidFill>
                <a:sym typeface="Wingdings" pitchFamily="2" charset="2"/>
              </a:rPr>
              <a:t>Feel like doing malware analysis things? Awesome</a:t>
            </a:r>
          </a:p>
          <a:p>
            <a:pPr lvl="1"/>
            <a:r>
              <a:rPr lang="en-US" smtClean="0">
                <a:solidFill>
                  <a:srgbClr val="00B0F0"/>
                </a:solidFill>
                <a:sym typeface="Wingdings" pitchFamily="2" charset="2"/>
              </a:rPr>
              <a:t>Check out </a:t>
            </a:r>
            <a:r>
              <a:rPr lang="en-US" dirty="0" smtClean="0">
                <a:solidFill>
                  <a:srgbClr val="00B0F0"/>
                </a:solidFill>
                <a:sym typeface="Wingdings" pitchFamily="2" charset="2"/>
              </a:rPr>
              <a:t>Remnux and/or SIFT for a boatload of malware analysis and forensic tools.</a:t>
            </a:r>
          </a:p>
          <a:p>
            <a:r>
              <a:rPr lang="en-US" dirty="0" smtClean="0">
                <a:solidFill>
                  <a:srgbClr val="00B0F0"/>
                </a:solidFill>
                <a:sym typeface="Wingdings" pitchFamily="2" charset="2"/>
              </a:rPr>
              <a:t>Feel like learning more about automation and devops things?</a:t>
            </a:r>
          </a:p>
          <a:p>
            <a:pPr lvl="1"/>
            <a:r>
              <a:rPr lang="en-US" dirty="0" smtClean="0">
                <a:solidFill>
                  <a:srgbClr val="00B0F0"/>
                </a:solidFill>
                <a:sym typeface="Wingdings" pitchFamily="2" charset="2"/>
              </a:rPr>
              <a:t>Run whatever VMs you feel like. Learn more about WSUS, SCCM, Ansible, Hashicorp tools, Docker/Kubernetes, etc.</a:t>
            </a:r>
          </a:p>
          <a:p>
            <a:r>
              <a:rPr lang="en-US" dirty="0" smtClean="0">
                <a:solidFill>
                  <a:srgbClr val="00B0F0"/>
                </a:solidFill>
                <a:sym typeface="Wingdings" pitchFamily="2" charset="2"/>
              </a:rPr>
              <a:t>Here are some network diagrams to give you some ideas.</a:t>
            </a:r>
          </a:p>
          <a:p>
            <a:pPr lvl="1"/>
            <a:r>
              <a:rPr lang="en-US" dirty="0" smtClean="0">
                <a:solidFill>
                  <a:srgbClr val="00B0F0"/>
                </a:solidFill>
                <a:sym typeface="Wingdings" pitchFamily="2" charset="2"/>
              </a:rPr>
              <a:t>Wanna make your own network diagrams? </a:t>
            </a:r>
          </a:p>
          <a:p>
            <a:pPr lvl="2"/>
            <a:r>
              <a:rPr lang="en-US" dirty="0" smtClean="0">
                <a:solidFill>
                  <a:srgbClr val="00B0F0"/>
                </a:solidFill>
                <a:sym typeface="Wingdings" pitchFamily="2" charset="2"/>
              </a:rPr>
              <a:t>Draw.io</a:t>
            </a:r>
          </a:p>
        </p:txBody>
      </p:sp>
    </p:spTree>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Alternate Network Diagrams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422</a:t>
            </a:fld>
            <a:endParaRPr lang="en-US"/>
          </a:p>
        </p:txBody>
      </p:sp>
      <p:pic>
        <p:nvPicPr>
          <p:cNvPr id="6" name="Content Placeholder 5" descr="ITOPS.png"/>
          <p:cNvPicPr>
            <a:picLocks noGrp="1" noChangeAspect="1"/>
          </p:cNvPicPr>
          <p:nvPr>
            <p:ph idx="1"/>
          </p:nvPr>
        </p:nvPicPr>
        <p:blipFill>
          <a:blip r:embed="rId2" cstate="print"/>
          <a:stretch>
            <a:fillRect/>
          </a:stretch>
        </p:blipFill>
        <p:spPr>
          <a:xfrm>
            <a:off x="2696481" y="1371600"/>
            <a:ext cx="3751038" cy="4876800"/>
          </a:xfrm>
        </p:spPr>
      </p:pic>
    </p:spTree>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Alternate Network Diagrams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423</a:t>
            </a:fld>
            <a:endParaRPr lang="en-US"/>
          </a:p>
        </p:txBody>
      </p:sp>
      <p:pic>
        <p:nvPicPr>
          <p:cNvPr id="6" name="Content Placeholder 5" descr="Malware_Lab.png"/>
          <p:cNvPicPr>
            <a:picLocks noGrp="1" noChangeAspect="1"/>
          </p:cNvPicPr>
          <p:nvPr>
            <p:ph idx="1"/>
          </p:nvPr>
        </p:nvPicPr>
        <p:blipFill>
          <a:blip r:embed="rId2" cstate="print"/>
          <a:stretch>
            <a:fillRect/>
          </a:stretch>
        </p:blipFill>
        <p:spPr>
          <a:xfrm>
            <a:off x="2697522" y="1371600"/>
            <a:ext cx="3748955" cy="4876800"/>
          </a:xfrm>
        </p:spPr>
      </p:pic>
    </p:spTree>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Alternate Network Diagrams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424</a:t>
            </a:fld>
            <a:endParaRPr lang="en-US"/>
          </a:p>
        </p:txBody>
      </p:sp>
      <p:pic>
        <p:nvPicPr>
          <p:cNvPr id="6" name="Content Placeholder 5" descr="Pentest_Lab.png"/>
          <p:cNvPicPr>
            <a:picLocks noGrp="1" noChangeAspect="1"/>
          </p:cNvPicPr>
          <p:nvPr>
            <p:ph idx="1"/>
          </p:nvPr>
        </p:nvPicPr>
        <p:blipFill>
          <a:blip r:embed="rId2" cstate="print"/>
          <a:stretch>
            <a:fillRect/>
          </a:stretch>
        </p:blipFill>
        <p:spPr>
          <a:xfrm>
            <a:off x="2696481" y="1371600"/>
            <a:ext cx="3751038" cy="4876800"/>
          </a:xfrm>
        </p:spPr>
      </p:pic>
    </p:spTree>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Study/Training Materials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425</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rPr>
              <a:t>I wrote a thing:</a:t>
            </a:r>
          </a:p>
          <a:p>
            <a:pPr lvl="1"/>
            <a:r>
              <a:rPr lang="en-US" dirty="0" smtClean="0">
                <a:solidFill>
                  <a:srgbClr val="00B0F0"/>
                </a:solidFill>
              </a:rPr>
              <a:t>https://medium.com/@deusexmachina667/the-big-blog-post-of-information-security-training-materials-ad9572223fcd</a:t>
            </a:r>
          </a:p>
          <a:p>
            <a:pPr lvl="1"/>
            <a:r>
              <a:rPr lang="en-US" dirty="0" smtClean="0">
                <a:solidFill>
                  <a:srgbClr val="00B0F0"/>
                </a:solidFill>
                <a:sym typeface="Wingdings" pitchFamily="2" charset="2"/>
              </a:rPr>
              <a:t>https://github.com/da667/Training_Materials_Bookmarks</a:t>
            </a:r>
          </a:p>
          <a:p>
            <a:pPr lvl="2"/>
            <a:r>
              <a:rPr lang="en-US" dirty="0" smtClean="0">
                <a:solidFill>
                  <a:srgbClr val="00B0F0"/>
                </a:solidFill>
                <a:sym typeface="Wingdings" pitchFamily="2" charset="2"/>
              </a:rPr>
              <a:t>Collection of free/freemium training materials broken into subcategories</a:t>
            </a:r>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NTP</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426</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Remember how we set up an NTP server on pfSense?</a:t>
            </a:r>
          </a:p>
          <a:p>
            <a:pPr lvl="1"/>
            <a:r>
              <a:rPr lang="en-US" dirty="0" smtClean="0">
                <a:solidFill>
                  <a:srgbClr val="00B0F0"/>
                </a:solidFill>
                <a:sym typeface="Wingdings" pitchFamily="2" charset="2"/>
              </a:rPr>
              <a:t>None of our Linux VMs are actually using it</a:t>
            </a:r>
          </a:p>
          <a:p>
            <a:r>
              <a:rPr lang="en-US" dirty="0" smtClean="0">
                <a:solidFill>
                  <a:srgbClr val="00B0F0"/>
                </a:solidFill>
                <a:sym typeface="Wingdings" pitchFamily="2" charset="2"/>
              </a:rPr>
              <a:t>ntp: service can be pointed at pfSense to keep time synchronized.</a:t>
            </a:r>
          </a:p>
          <a:p>
            <a:r>
              <a:rPr lang="en-US" dirty="0" smtClean="0">
                <a:solidFill>
                  <a:srgbClr val="00B0F0"/>
                </a:solidFill>
                <a:sym typeface="Wingdings" pitchFamily="2" charset="2"/>
              </a:rPr>
              <a:t>ntpdate: command that can be used to force the system clock to synchronize immediately with an NTP source</a:t>
            </a:r>
          </a:p>
        </p:txBody>
      </p:sp>
    </p:spTree>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NTP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427</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Install process: Identical for SIEM, IPS and Kali:</a:t>
            </a:r>
          </a:p>
          <a:p>
            <a:pPr lvl="1"/>
            <a:r>
              <a:rPr lang="en-US" dirty="0" smtClean="0">
                <a:solidFill>
                  <a:srgbClr val="00B0F0"/>
                </a:solidFill>
                <a:sym typeface="Wingdings" pitchFamily="2" charset="2"/>
              </a:rPr>
              <a:t>SSH/console session</a:t>
            </a:r>
          </a:p>
          <a:p>
            <a:pPr lvl="1"/>
            <a:r>
              <a:rPr lang="en-US" dirty="0" smtClean="0">
                <a:solidFill>
                  <a:srgbClr val="00B0F0"/>
                </a:solidFill>
                <a:sym typeface="Wingdings" pitchFamily="2" charset="2"/>
              </a:rPr>
              <a:t>Become root</a:t>
            </a:r>
          </a:p>
          <a:p>
            <a:pPr lvl="1"/>
            <a:r>
              <a:rPr lang="en-US" dirty="0" smtClean="0">
                <a:solidFill>
                  <a:srgbClr val="00B0F0"/>
                </a:solidFill>
                <a:sym typeface="Wingdings" pitchFamily="2" charset="2"/>
              </a:rPr>
              <a:t>apt-get –y install ntp ntpdate</a:t>
            </a:r>
          </a:p>
          <a:p>
            <a:pPr lvl="1"/>
            <a:r>
              <a:rPr lang="en-US" dirty="0" smtClean="0">
                <a:solidFill>
                  <a:srgbClr val="00B0F0"/>
                </a:solidFill>
                <a:sym typeface="Wingdings" pitchFamily="2" charset="2"/>
              </a:rPr>
              <a:t>Use a text editor to modify ntp.conf and change the “pool” entries to a single:</a:t>
            </a:r>
          </a:p>
          <a:p>
            <a:pPr lvl="2"/>
            <a:r>
              <a:rPr lang="en-US" dirty="0" smtClean="0">
                <a:solidFill>
                  <a:srgbClr val="00B0F0"/>
                </a:solidFill>
                <a:sym typeface="Wingdings" pitchFamily="2" charset="2"/>
              </a:rPr>
              <a:t>server 172.16.1.1 (IPS, SIEM)</a:t>
            </a:r>
          </a:p>
          <a:p>
            <a:pPr lvl="2"/>
            <a:r>
              <a:rPr lang="en-US" dirty="0" smtClean="0">
                <a:solidFill>
                  <a:srgbClr val="00B0F0"/>
                </a:solidFill>
                <a:sym typeface="Wingdings" pitchFamily="2" charset="2"/>
              </a:rPr>
              <a:t>server 172.16.2.1 (kali)</a:t>
            </a:r>
          </a:p>
          <a:p>
            <a:pPr lvl="1"/>
            <a:r>
              <a:rPr lang="en-US" dirty="0" smtClean="0">
                <a:solidFill>
                  <a:srgbClr val="00B0F0"/>
                </a:solidFill>
                <a:sym typeface="Wingdings" pitchFamily="2" charset="2"/>
              </a:rPr>
              <a:t>Save ntp.conf, run service ntp start</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a:t>
            </a:r>
            <a:r>
              <a:rPr lang="en-US" smtClean="0">
                <a:solidFill>
                  <a:srgbClr val="00B0F0"/>
                </a:solidFill>
              </a:rPr>
              <a:t>Credit – NTP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428</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How to use ntpdate:</a:t>
            </a:r>
          </a:p>
          <a:p>
            <a:pPr lvl="1"/>
            <a:r>
              <a:rPr lang="en-US" dirty="0" smtClean="0">
                <a:solidFill>
                  <a:srgbClr val="00B0F0"/>
                </a:solidFill>
                <a:sym typeface="Wingdings" pitchFamily="2" charset="2"/>
              </a:rPr>
              <a:t>Login to SIEM/IPS/Kali</a:t>
            </a:r>
          </a:p>
          <a:p>
            <a:pPr lvl="1"/>
            <a:r>
              <a:rPr lang="en-US" dirty="0" smtClean="0">
                <a:solidFill>
                  <a:srgbClr val="00B0F0"/>
                </a:solidFill>
                <a:sym typeface="Wingdings" pitchFamily="2" charset="2"/>
              </a:rPr>
              <a:t>Become root</a:t>
            </a:r>
          </a:p>
          <a:p>
            <a:pPr lvl="1"/>
            <a:r>
              <a:rPr lang="en-US" dirty="0" smtClean="0">
                <a:solidFill>
                  <a:srgbClr val="00B0F0"/>
                </a:solidFill>
                <a:sym typeface="Wingdings" pitchFamily="2" charset="2"/>
              </a:rPr>
              <a:t>If ntp is running: service ntp stop</a:t>
            </a:r>
          </a:p>
          <a:p>
            <a:pPr lvl="1"/>
            <a:r>
              <a:rPr lang="en-US" dirty="0" smtClean="0">
                <a:solidFill>
                  <a:srgbClr val="00B0F0"/>
                </a:solidFill>
                <a:sym typeface="Wingdings" pitchFamily="2" charset="2"/>
              </a:rPr>
              <a:t>ntpdate 172.16.1.1 (SIEM/IPS)</a:t>
            </a:r>
          </a:p>
          <a:p>
            <a:pPr lvl="1"/>
            <a:r>
              <a:rPr lang="en-US" dirty="0" smtClean="0">
                <a:solidFill>
                  <a:srgbClr val="00B0F0"/>
                </a:solidFill>
                <a:sym typeface="Wingdings" pitchFamily="2" charset="2"/>
              </a:rPr>
              <a:t>ntpdate 172.16.2.1 (kali)</a:t>
            </a:r>
          </a:p>
          <a:p>
            <a:pPr lvl="1"/>
            <a:r>
              <a:rPr lang="en-US" dirty="0" smtClean="0">
                <a:solidFill>
                  <a:srgbClr val="00B0F0"/>
                </a:solidFill>
                <a:sym typeface="Wingdings" pitchFamily="2" charset="2"/>
              </a:rPr>
              <a:t>service ntp start</a:t>
            </a:r>
          </a:p>
          <a:p>
            <a:r>
              <a:rPr lang="en-US" dirty="0" smtClean="0">
                <a:solidFill>
                  <a:srgbClr val="00B0F0"/>
                </a:solidFill>
                <a:sym typeface="Wingdings" pitchFamily="2" charset="2"/>
              </a:rPr>
              <a:t>Note: you don’t have to install ntp, you can just use ntpdate to force a clock sync. Simply apt-get –y install ntpdate</a:t>
            </a:r>
          </a:p>
          <a:p>
            <a:r>
              <a:rPr lang="en-US" dirty="0" smtClean="0">
                <a:solidFill>
                  <a:srgbClr val="00B0F0"/>
                </a:solidFill>
                <a:sym typeface="Wingdings" pitchFamily="2" charset="2"/>
              </a:rPr>
              <a:t>What do I do if I had to revert pfSense and its time is off?</a:t>
            </a:r>
          </a:p>
          <a:p>
            <a:pPr lvl="1"/>
            <a:r>
              <a:rPr lang="en-US" dirty="0" smtClean="0">
                <a:solidFill>
                  <a:srgbClr val="00B0F0"/>
                </a:solidFill>
                <a:sym typeface="Wingdings" pitchFamily="2" charset="2"/>
              </a:rPr>
              <a:t>Wait for the ntp service to eventually correct it</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NTP</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429</a:t>
            </a:fld>
            <a:endParaRPr lang="en-US"/>
          </a:p>
        </p:txBody>
      </p:sp>
      <p:pic>
        <p:nvPicPr>
          <p:cNvPr id="6" name="Content Placeholder 5" descr="vbox-ntp1.png"/>
          <p:cNvPicPr>
            <a:picLocks noGrp="1" noChangeAspect="1"/>
          </p:cNvPicPr>
          <p:nvPr>
            <p:ph idx="1"/>
          </p:nvPr>
        </p:nvPicPr>
        <p:blipFill>
          <a:blip r:embed="rId2" cstate="print"/>
          <a:stretch>
            <a:fillRect/>
          </a:stretch>
        </p:blipFill>
        <p:spPr>
          <a:xfrm>
            <a:off x="3352800" y="1524000"/>
            <a:ext cx="2222614" cy="158758"/>
          </a:xfrm>
        </p:spPr>
      </p:pic>
      <p:pic>
        <p:nvPicPr>
          <p:cNvPr id="7" name="Picture 6" descr="vbox-ntp2.png"/>
          <p:cNvPicPr>
            <a:picLocks noChangeAspect="1"/>
          </p:cNvPicPr>
          <p:nvPr/>
        </p:nvPicPr>
        <p:blipFill>
          <a:blip r:embed="rId3" cstate="print"/>
          <a:stretch>
            <a:fillRect/>
          </a:stretch>
        </p:blipFill>
        <p:spPr>
          <a:xfrm>
            <a:off x="3581400" y="2514600"/>
            <a:ext cx="1543129" cy="152408"/>
          </a:xfrm>
          <a:prstGeom prst="rect">
            <a:avLst/>
          </a:prstGeom>
        </p:spPr>
      </p:pic>
      <p:pic>
        <p:nvPicPr>
          <p:cNvPr id="8" name="Picture 7" descr="vbox-ntp3.png"/>
          <p:cNvPicPr>
            <a:picLocks noChangeAspect="1"/>
          </p:cNvPicPr>
          <p:nvPr/>
        </p:nvPicPr>
        <p:blipFill>
          <a:blip r:embed="rId4" cstate="print"/>
          <a:stretch>
            <a:fillRect/>
          </a:stretch>
        </p:blipFill>
        <p:spPr>
          <a:xfrm>
            <a:off x="3429000" y="3581400"/>
            <a:ext cx="1962251" cy="298465"/>
          </a:xfrm>
          <a:prstGeom prst="rect">
            <a:avLst/>
          </a:prstGeom>
        </p:spPr>
      </p:pic>
      <p:pic>
        <p:nvPicPr>
          <p:cNvPr id="9" name="Picture 8" descr="vbox-ntp4.png"/>
          <p:cNvPicPr>
            <a:picLocks noChangeAspect="1"/>
          </p:cNvPicPr>
          <p:nvPr/>
        </p:nvPicPr>
        <p:blipFill>
          <a:blip r:embed="rId5" cstate="print"/>
          <a:stretch>
            <a:fillRect/>
          </a:stretch>
        </p:blipFill>
        <p:spPr>
          <a:xfrm>
            <a:off x="2209800" y="4495800"/>
            <a:ext cx="4730993" cy="1492327"/>
          </a:xfrm>
          <a:prstGeom prst="rect">
            <a:avLst/>
          </a:prstGeom>
        </p:spPr>
      </p:pic>
      <p:cxnSp>
        <p:nvCxnSpPr>
          <p:cNvPr id="10" name="Straight Arrow Connector 9"/>
          <p:cNvCxnSpPr/>
          <p:nvPr/>
        </p:nvCxnSpPr>
        <p:spPr>
          <a:xfrm>
            <a:off x="4572000" y="16764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572000" y="26670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572000" y="38862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286000" y="3105835"/>
            <a:ext cx="4572000" cy="646331"/>
          </a:xfrm>
          <a:prstGeom prst="rect">
            <a:avLst/>
          </a:prstGeom>
        </p:spPr>
        <p:txBody>
          <a:bodyPr>
            <a:spAutoFit/>
          </a:bodyPr>
          <a:lstStyle/>
          <a:p>
            <a:r>
              <a:rPr lang="en-US" dirty="0" smtClean="0"/>
              <a:t>https://gist.github.com/da667/20f1c67c264f7823c7139f5c835a7026</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Accessing the Host Network Manager</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Tool that allows you to:</a:t>
            </a:r>
          </a:p>
          <a:p>
            <a:pPr lvl="1"/>
            <a:r>
              <a:rPr lang="en-US" dirty="0" smtClean="0">
                <a:solidFill>
                  <a:srgbClr val="00B0F0"/>
                </a:solidFill>
              </a:rPr>
              <a:t>Configure the default host-only adapter</a:t>
            </a:r>
          </a:p>
          <a:p>
            <a:pPr lvl="2"/>
            <a:r>
              <a:rPr lang="en-US" dirty="0" smtClean="0">
                <a:solidFill>
                  <a:srgbClr val="00B0F0"/>
                </a:solidFill>
              </a:rPr>
              <a:t>IP Address/Netmask (not reliable)</a:t>
            </a:r>
          </a:p>
          <a:p>
            <a:pPr lvl="2"/>
            <a:r>
              <a:rPr lang="en-US" dirty="0" smtClean="0">
                <a:solidFill>
                  <a:srgbClr val="00B0F0"/>
                </a:solidFill>
              </a:rPr>
              <a:t>Enable/Disable/Reconfigure DHCP service for host-only network</a:t>
            </a:r>
          </a:p>
          <a:p>
            <a:r>
              <a:rPr lang="en-US" dirty="0" smtClean="0">
                <a:solidFill>
                  <a:srgbClr val="00B0F0"/>
                </a:solidFill>
              </a:rPr>
              <a:t>Can be accessed from the GUI:</a:t>
            </a:r>
          </a:p>
          <a:p>
            <a:pPr lvl="1"/>
            <a:r>
              <a:rPr lang="en-US" dirty="0" smtClean="0">
                <a:solidFill>
                  <a:srgbClr val="00B0F0"/>
                </a:solidFill>
              </a:rPr>
              <a:t>File &gt; Host Network Manager</a:t>
            </a:r>
          </a:p>
          <a:p>
            <a:pPr lvl="1"/>
            <a:r>
              <a:rPr lang="en-US" dirty="0" smtClean="0">
                <a:solidFill>
                  <a:srgbClr val="00B0F0"/>
                </a:solidFill>
              </a:rPr>
              <a:t>Tools &gt; Network</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a:t>
            </a:fld>
            <a:endParaRPr lang="en-US"/>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Update Automation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430</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Wouldn’t it be neat if your Linux VMs kept themselves up to date?</a:t>
            </a:r>
          </a:p>
          <a:p>
            <a:pPr lvl="1"/>
            <a:r>
              <a:rPr lang="en-US" dirty="0" smtClean="0">
                <a:solidFill>
                  <a:srgbClr val="00B0F0"/>
                </a:solidFill>
                <a:sym typeface="Wingdings" pitchFamily="2" charset="2"/>
              </a:rPr>
              <a:t>https://gist.github.com/da667/20f1c67c264f7823c7139f5c835a7026</a:t>
            </a:r>
          </a:p>
          <a:p>
            <a:pPr lvl="2"/>
            <a:r>
              <a:rPr lang="en-US" dirty="0" smtClean="0">
                <a:solidFill>
                  <a:srgbClr val="00B0F0"/>
                </a:solidFill>
                <a:sym typeface="Wingdings" pitchFamily="2" charset="2"/>
              </a:rPr>
              <a:t>updater: Runs apt-get update and upgrade with no user interaction required, logs that the script ran to /var/log/syslog, reboots the system after running (to apply kernel updates, if any)</a:t>
            </a:r>
          </a:p>
          <a:p>
            <a:pPr lvl="2"/>
            <a:r>
              <a:rPr lang="en-US" dirty="0" smtClean="0">
                <a:solidFill>
                  <a:srgbClr val="00B0F0"/>
                </a:solidFill>
                <a:sym typeface="Wingdings" pitchFamily="2" charset="2"/>
              </a:rPr>
              <a:t>We’ll be using run-parts (/etc/cron.[daily,weekly,monthly]) and /etc/crontab to run this script on regular intervals.</a:t>
            </a:r>
          </a:p>
          <a:p>
            <a:pPr lvl="3"/>
            <a:r>
              <a:rPr lang="en-US" dirty="0" smtClean="0">
                <a:solidFill>
                  <a:srgbClr val="00B0F0"/>
                </a:solidFill>
                <a:sym typeface="Wingdings" pitchFamily="2" charset="2"/>
              </a:rPr>
              <a:t>IPS and SIEM: we’ll be using run-parts</a:t>
            </a:r>
          </a:p>
          <a:p>
            <a:pPr lvl="3"/>
            <a:r>
              <a:rPr lang="en-US" dirty="0" smtClean="0">
                <a:solidFill>
                  <a:srgbClr val="00B0F0"/>
                </a:solidFill>
                <a:sym typeface="Wingdings" pitchFamily="2" charset="2"/>
              </a:rPr>
              <a:t>Kali: like with most things, kali has to be difficult and we’ll be using /etc/crontab</a:t>
            </a:r>
          </a:p>
          <a:p>
            <a:pPr lvl="2"/>
            <a:r>
              <a:rPr lang="en-US" dirty="0" smtClean="0">
                <a:solidFill>
                  <a:srgbClr val="00B0F0"/>
                </a:solidFill>
                <a:sym typeface="Wingdings" pitchFamily="2" charset="2"/>
              </a:rPr>
              <a:t>Recommendation: configure to run once weekly, but if you wanna go daily or monthly, thats up to you.</a:t>
            </a:r>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Update Automation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431</a:t>
            </a:fld>
            <a:endParaRPr lang="en-US"/>
          </a:p>
        </p:txBody>
      </p:sp>
      <p:sp>
        <p:nvSpPr>
          <p:cNvPr id="12" name="Content Placeholder 11"/>
          <p:cNvSpPr>
            <a:spLocks noGrp="1"/>
          </p:cNvSpPr>
          <p:nvPr>
            <p:ph idx="1"/>
          </p:nvPr>
        </p:nvSpPr>
        <p:spPr>
          <a:xfrm>
            <a:off x="457200" y="1371600"/>
            <a:ext cx="8229600" cy="4876800"/>
          </a:xfrm>
        </p:spPr>
        <p:txBody>
          <a:bodyPr>
            <a:normAutofit lnSpcReduction="10000"/>
          </a:bodyPr>
          <a:lstStyle/>
          <a:p>
            <a:r>
              <a:rPr lang="en-US" dirty="0" smtClean="0">
                <a:solidFill>
                  <a:srgbClr val="00B0F0"/>
                </a:solidFill>
                <a:sym typeface="Wingdings" pitchFamily="2" charset="2"/>
              </a:rPr>
              <a:t>How to configure:</a:t>
            </a:r>
          </a:p>
          <a:p>
            <a:pPr lvl="1"/>
            <a:r>
              <a:rPr lang="en-US" dirty="0" smtClean="0">
                <a:solidFill>
                  <a:srgbClr val="00B0F0"/>
                </a:solidFill>
                <a:sym typeface="Wingdings" pitchFamily="2" charset="2"/>
              </a:rPr>
              <a:t>On hypervisor host, open your web browser, visit https://gist.github.com/da667/20f1c67c264f7823c7139f5c835a7026</a:t>
            </a:r>
          </a:p>
          <a:p>
            <a:pPr lvl="1"/>
            <a:r>
              <a:rPr lang="en-US" dirty="0" smtClean="0">
                <a:solidFill>
                  <a:srgbClr val="00B0F0"/>
                </a:solidFill>
                <a:sym typeface="Wingdings" pitchFamily="2" charset="2"/>
              </a:rPr>
              <a:t>Click the button labeled “Raw”</a:t>
            </a:r>
          </a:p>
          <a:p>
            <a:pPr lvl="1"/>
            <a:r>
              <a:rPr lang="en-US" dirty="0" smtClean="0">
                <a:solidFill>
                  <a:srgbClr val="00B0F0"/>
                </a:solidFill>
                <a:sym typeface="Wingdings" pitchFamily="2" charset="2"/>
              </a:rPr>
              <a:t>On the raw script page, click/highlight the entire browser URL  right click  copy</a:t>
            </a:r>
          </a:p>
          <a:p>
            <a:pPr lvl="1"/>
            <a:r>
              <a:rPr lang="en-US" dirty="0" smtClean="0">
                <a:solidFill>
                  <a:srgbClr val="00B0F0"/>
                </a:solidFill>
                <a:sym typeface="Wingdings" pitchFamily="2" charset="2"/>
              </a:rPr>
              <a:t>Open an SSH session to SIEM, IPS, or Kali</a:t>
            </a:r>
          </a:p>
          <a:p>
            <a:pPr lvl="1"/>
            <a:r>
              <a:rPr lang="en-US" dirty="0" smtClean="0">
                <a:solidFill>
                  <a:srgbClr val="00B0F0"/>
                </a:solidFill>
                <a:sym typeface="Wingdings" pitchFamily="2" charset="2"/>
              </a:rPr>
              <a:t>Become root (if you aren’t root already)</a:t>
            </a:r>
          </a:p>
          <a:p>
            <a:pPr lvl="1"/>
            <a:r>
              <a:rPr lang="en-US" dirty="0" smtClean="0">
                <a:solidFill>
                  <a:srgbClr val="00B0F0"/>
                </a:solidFill>
                <a:sym typeface="Wingdings" pitchFamily="2" charset="2"/>
              </a:rPr>
              <a:t>wget [paste url here]</a:t>
            </a:r>
          </a:p>
        </p:txBody>
      </p:sp>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Update Automation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432</a:t>
            </a:fld>
            <a:endParaRPr lang="en-US"/>
          </a:p>
        </p:txBody>
      </p:sp>
      <p:sp>
        <p:nvSpPr>
          <p:cNvPr id="12" name="Content Placeholder 11"/>
          <p:cNvSpPr>
            <a:spLocks noGrp="1"/>
          </p:cNvSpPr>
          <p:nvPr>
            <p:ph idx="1"/>
          </p:nvPr>
        </p:nvSpPr>
        <p:spPr>
          <a:xfrm>
            <a:off x="457200" y="1371600"/>
            <a:ext cx="8229600" cy="4876800"/>
          </a:xfrm>
        </p:spPr>
        <p:txBody>
          <a:bodyPr>
            <a:normAutofit fontScale="70000" lnSpcReduction="20000"/>
          </a:bodyPr>
          <a:lstStyle/>
          <a:p>
            <a:r>
              <a:rPr lang="en-US" dirty="0" smtClean="0">
                <a:solidFill>
                  <a:srgbClr val="00B0F0"/>
                </a:solidFill>
                <a:sym typeface="Wingdings" pitchFamily="2" charset="2"/>
              </a:rPr>
              <a:t>Chmod u+x ~/updater</a:t>
            </a:r>
          </a:p>
          <a:p>
            <a:r>
              <a:rPr lang="en-US" dirty="0" smtClean="0">
                <a:solidFill>
                  <a:srgbClr val="00B0F0"/>
                </a:solidFill>
                <a:sym typeface="Wingdings" pitchFamily="2" charset="2"/>
              </a:rPr>
              <a:t>IPS, SIEM: mv ~/updater /etc/cron.weekly</a:t>
            </a:r>
          </a:p>
          <a:p>
            <a:r>
              <a:rPr lang="en-US" dirty="0" smtClean="0">
                <a:solidFill>
                  <a:srgbClr val="00B0F0"/>
                </a:solidFill>
                <a:sym typeface="Wingdings" pitchFamily="2" charset="2"/>
              </a:rPr>
              <a:t>Kali:</a:t>
            </a:r>
          </a:p>
          <a:p>
            <a:pPr lvl="1"/>
            <a:r>
              <a:rPr lang="en-US" dirty="0" smtClean="0">
                <a:solidFill>
                  <a:srgbClr val="00B0F0"/>
                </a:solidFill>
                <a:sym typeface="Wingdings" pitchFamily="2" charset="2"/>
              </a:rPr>
              <a:t>mkdir ~/systemscripts</a:t>
            </a:r>
          </a:p>
          <a:p>
            <a:pPr lvl="1"/>
            <a:r>
              <a:rPr lang="en-US" dirty="0" smtClean="0">
                <a:solidFill>
                  <a:srgbClr val="00B0F0"/>
                </a:solidFill>
                <a:sym typeface="Wingdings" pitchFamily="2" charset="2"/>
              </a:rPr>
              <a:t>mv ~/updater ~/systemscripts</a:t>
            </a:r>
          </a:p>
          <a:p>
            <a:pPr lvl="1"/>
            <a:r>
              <a:rPr lang="en-US" dirty="0" smtClean="0">
                <a:solidFill>
                  <a:srgbClr val="00B0F0"/>
                </a:solidFill>
                <a:sym typeface="Wingdings" pitchFamily="2" charset="2"/>
              </a:rPr>
              <a:t>vi /etc/crontab</a:t>
            </a:r>
          </a:p>
          <a:p>
            <a:pPr lvl="2"/>
            <a:r>
              <a:rPr lang="en-US" dirty="0" smtClean="0">
                <a:solidFill>
                  <a:srgbClr val="00B0F0"/>
                </a:solidFill>
                <a:sym typeface="Wingdings" pitchFamily="2" charset="2"/>
              </a:rPr>
              <a:t>Tip: crontab.guru</a:t>
            </a:r>
          </a:p>
          <a:p>
            <a:pPr lvl="3"/>
            <a:r>
              <a:rPr lang="en-US" dirty="0" smtClean="0">
                <a:solidFill>
                  <a:srgbClr val="00B0F0"/>
                </a:solidFill>
                <a:sym typeface="Wingdings" pitchFamily="2" charset="2"/>
              </a:rPr>
              <a:t>Use this website to help you validate your cron jobs</a:t>
            </a:r>
          </a:p>
          <a:p>
            <a:pPr lvl="3"/>
            <a:r>
              <a:rPr lang="en-US" dirty="0" smtClean="0">
                <a:solidFill>
                  <a:srgbClr val="00B0F0"/>
                </a:solidFill>
                <a:sym typeface="Wingdings" pitchFamily="2" charset="2"/>
              </a:rPr>
              <a:t>We’ll be adding a job to run the script once weekly on Monday at 9am</a:t>
            </a:r>
          </a:p>
          <a:p>
            <a:pPr lvl="4"/>
            <a:r>
              <a:rPr lang="en-US" dirty="0" smtClean="0">
                <a:solidFill>
                  <a:srgbClr val="00B0F0"/>
                </a:solidFill>
                <a:sym typeface="Wingdings" pitchFamily="2" charset="2"/>
              </a:rPr>
              <a:t>9am on Monday doesn’t work for you? Use crontab.guru to choose another time.</a:t>
            </a:r>
          </a:p>
          <a:p>
            <a:pPr lvl="3"/>
            <a:r>
              <a:rPr lang="en-US" dirty="0" smtClean="0">
                <a:solidFill>
                  <a:srgbClr val="00B0F0"/>
                </a:solidFill>
                <a:sym typeface="Wingdings" pitchFamily="2" charset="2"/>
              </a:rPr>
              <a:t>0 9   * * 1  root   /root/systemscripts/updater</a:t>
            </a:r>
          </a:p>
          <a:p>
            <a:r>
              <a:rPr lang="en-US" dirty="0" smtClean="0">
                <a:solidFill>
                  <a:srgbClr val="00B0F0"/>
                </a:solidFill>
                <a:sym typeface="Wingdings" pitchFamily="2" charset="2"/>
              </a:rPr>
              <a:t>Tip: wanna see when cron.weekly is going to run?</a:t>
            </a:r>
          </a:p>
          <a:p>
            <a:pPr lvl="1"/>
            <a:r>
              <a:rPr lang="en-US" dirty="0" smtClean="0">
                <a:solidFill>
                  <a:srgbClr val="00B0F0"/>
                </a:solidFill>
                <a:sym typeface="Wingdings" pitchFamily="2" charset="2"/>
              </a:rPr>
              <a:t>cat /etc/crontab. Look for “run-parts –report /etc/cron.weekly</a:t>
            </a:r>
          </a:p>
          <a:p>
            <a:pPr lvl="1"/>
            <a:r>
              <a:rPr lang="en-US" dirty="0" smtClean="0">
                <a:solidFill>
                  <a:srgbClr val="00B0F0"/>
                </a:solidFill>
                <a:sym typeface="Wingdings" pitchFamily="2" charset="2"/>
              </a:rPr>
              <a:t>Don’t want updater to run at that time? </a:t>
            </a:r>
          </a:p>
          <a:p>
            <a:pPr lvl="2"/>
            <a:r>
              <a:rPr lang="en-US" dirty="0" smtClean="0">
                <a:solidFill>
                  <a:srgbClr val="00B0F0"/>
                </a:solidFill>
                <a:sym typeface="Wingdings" pitchFamily="2" charset="2"/>
              </a:rPr>
              <a:t>You can install a cron job on SIEM and/or IPS just like you did on kali if you don’t like when cron.[daily/weekly/monthly] runs its scripts</a:t>
            </a:r>
          </a:p>
        </p:txBody>
      </p:sp>
    </p:spTree>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Update Automation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433</a:t>
            </a:fld>
            <a:endParaRPr lang="en-US"/>
          </a:p>
        </p:txBody>
      </p:sp>
      <p:pic>
        <p:nvPicPr>
          <p:cNvPr id="6" name="Content Placeholder 5" descr="vbox-updateautomation1.png"/>
          <p:cNvPicPr>
            <a:picLocks noGrp="1" noChangeAspect="1"/>
          </p:cNvPicPr>
          <p:nvPr>
            <p:ph idx="1"/>
          </p:nvPr>
        </p:nvPicPr>
        <p:blipFill>
          <a:blip r:embed="rId2" cstate="print"/>
          <a:stretch>
            <a:fillRect/>
          </a:stretch>
        </p:blipFill>
        <p:spPr>
          <a:xfrm>
            <a:off x="4038600" y="1447800"/>
            <a:ext cx="1155759" cy="577880"/>
          </a:xfrm>
        </p:spPr>
      </p:pic>
      <p:pic>
        <p:nvPicPr>
          <p:cNvPr id="7" name="Picture 6" descr="vbox-updateautomation2.png"/>
          <p:cNvPicPr>
            <a:picLocks noChangeAspect="1"/>
          </p:cNvPicPr>
          <p:nvPr/>
        </p:nvPicPr>
        <p:blipFill>
          <a:blip r:embed="rId3" cstate="print"/>
          <a:stretch>
            <a:fillRect/>
          </a:stretch>
        </p:blipFill>
        <p:spPr>
          <a:xfrm>
            <a:off x="1371600" y="2286000"/>
            <a:ext cx="6382078" cy="444523"/>
          </a:xfrm>
          <a:prstGeom prst="rect">
            <a:avLst/>
          </a:prstGeom>
        </p:spPr>
      </p:pic>
      <p:pic>
        <p:nvPicPr>
          <p:cNvPr id="8" name="Picture 7" descr="vbox-updateautomation3.png"/>
          <p:cNvPicPr>
            <a:picLocks noChangeAspect="1"/>
          </p:cNvPicPr>
          <p:nvPr/>
        </p:nvPicPr>
        <p:blipFill>
          <a:blip r:embed="rId4" cstate="print"/>
          <a:stretch>
            <a:fillRect/>
          </a:stretch>
        </p:blipFill>
        <p:spPr>
          <a:xfrm>
            <a:off x="1676400" y="2819400"/>
            <a:ext cx="5797848" cy="730288"/>
          </a:xfrm>
          <a:prstGeom prst="rect">
            <a:avLst/>
          </a:prstGeom>
        </p:spPr>
      </p:pic>
      <p:pic>
        <p:nvPicPr>
          <p:cNvPr id="9" name="Picture 8" descr="vbox-updateautomation4.png"/>
          <p:cNvPicPr>
            <a:picLocks noChangeAspect="1"/>
          </p:cNvPicPr>
          <p:nvPr/>
        </p:nvPicPr>
        <p:blipFill>
          <a:blip r:embed="rId5" cstate="print"/>
          <a:stretch>
            <a:fillRect/>
          </a:stretch>
        </p:blipFill>
        <p:spPr>
          <a:xfrm>
            <a:off x="914400" y="3886200"/>
            <a:ext cx="7302875" cy="184159"/>
          </a:xfrm>
          <a:prstGeom prst="rect">
            <a:avLst/>
          </a:prstGeom>
        </p:spPr>
      </p:pic>
      <p:pic>
        <p:nvPicPr>
          <p:cNvPr id="16" name="Picture 15" descr="vbox-updateautomation6.png"/>
          <p:cNvPicPr>
            <a:picLocks noChangeAspect="1"/>
          </p:cNvPicPr>
          <p:nvPr/>
        </p:nvPicPr>
        <p:blipFill>
          <a:blip r:embed="rId6" cstate="print"/>
          <a:stretch>
            <a:fillRect/>
          </a:stretch>
        </p:blipFill>
        <p:spPr>
          <a:xfrm>
            <a:off x="3505200" y="4495800"/>
            <a:ext cx="2159111" cy="438173"/>
          </a:xfrm>
          <a:prstGeom prst="rect">
            <a:avLst/>
          </a:prstGeom>
        </p:spPr>
      </p:pic>
      <p:pic>
        <p:nvPicPr>
          <p:cNvPr id="17" name="Picture 16" descr="vbox-updateautomation7.png"/>
          <p:cNvPicPr>
            <a:picLocks noChangeAspect="1"/>
          </p:cNvPicPr>
          <p:nvPr/>
        </p:nvPicPr>
        <p:blipFill>
          <a:blip r:embed="rId7" cstate="print"/>
          <a:stretch>
            <a:fillRect/>
          </a:stretch>
        </p:blipFill>
        <p:spPr>
          <a:xfrm>
            <a:off x="2590800" y="5486400"/>
            <a:ext cx="3988005" cy="215911"/>
          </a:xfrm>
          <a:prstGeom prst="rect">
            <a:avLst/>
          </a:prstGeom>
        </p:spPr>
      </p:pic>
      <p:cxnSp>
        <p:nvCxnSpPr>
          <p:cNvPr id="19" name="Straight Arrow Connector 18"/>
          <p:cNvCxnSpPr/>
          <p:nvPr/>
        </p:nvCxnSpPr>
        <p:spPr>
          <a:xfrm flipH="1">
            <a:off x="4648200" y="1981200"/>
            <a:ext cx="9361"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648200" y="2590800"/>
            <a:ext cx="9361"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648200" y="3505200"/>
            <a:ext cx="9362"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648200" y="4038600"/>
            <a:ext cx="9362"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648200" y="4953000"/>
            <a:ext cx="9362"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Update Automation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434</a:t>
            </a:fld>
            <a:endParaRPr lang="en-US"/>
          </a:p>
        </p:txBody>
      </p:sp>
      <p:cxnSp>
        <p:nvCxnSpPr>
          <p:cNvPr id="26" name="Straight Arrow Connector 25"/>
          <p:cNvCxnSpPr/>
          <p:nvPr/>
        </p:nvCxnSpPr>
        <p:spPr>
          <a:xfrm>
            <a:off x="5105400" y="25908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20" name="Content Placeholder 19" descr="vbox-updateautomation8.png"/>
          <p:cNvPicPr>
            <a:picLocks noGrp="1" noChangeAspect="1"/>
          </p:cNvPicPr>
          <p:nvPr>
            <p:ph idx="1"/>
          </p:nvPr>
        </p:nvPicPr>
        <p:blipFill>
          <a:blip r:embed="rId2" cstate="print"/>
          <a:stretch>
            <a:fillRect/>
          </a:stretch>
        </p:blipFill>
        <p:spPr>
          <a:xfrm>
            <a:off x="3962400" y="2286000"/>
            <a:ext cx="2248016" cy="444523"/>
          </a:xfrm>
        </p:spPr>
      </p:pic>
      <p:pic>
        <p:nvPicPr>
          <p:cNvPr id="23" name="Picture 22" descr="vbox-updateautomation9.png"/>
          <p:cNvPicPr>
            <a:picLocks noChangeAspect="1"/>
          </p:cNvPicPr>
          <p:nvPr/>
        </p:nvPicPr>
        <p:blipFill>
          <a:blip r:embed="rId3" cstate="print"/>
          <a:stretch>
            <a:fillRect/>
          </a:stretch>
        </p:blipFill>
        <p:spPr>
          <a:xfrm>
            <a:off x="304800" y="2514600"/>
            <a:ext cx="3137061" cy="3079908"/>
          </a:xfrm>
          <a:prstGeom prst="rect">
            <a:avLst/>
          </a:prstGeom>
        </p:spPr>
      </p:pic>
      <p:pic>
        <p:nvPicPr>
          <p:cNvPr id="25" name="Picture 24" descr="vbox-updateautomation10.png"/>
          <p:cNvPicPr>
            <a:picLocks noChangeAspect="1"/>
          </p:cNvPicPr>
          <p:nvPr/>
        </p:nvPicPr>
        <p:blipFill>
          <a:blip r:embed="rId4" cstate="print"/>
          <a:stretch>
            <a:fillRect/>
          </a:stretch>
        </p:blipFill>
        <p:spPr>
          <a:xfrm>
            <a:off x="3657600" y="3352800"/>
            <a:ext cx="2819545" cy="139707"/>
          </a:xfrm>
          <a:prstGeom prst="rect">
            <a:avLst/>
          </a:prstGeom>
        </p:spPr>
      </p:pic>
    </p:spTree>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435</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This exercise is for those who chose to run Snort.</a:t>
            </a:r>
          </a:p>
          <a:p>
            <a:r>
              <a:rPr lang="en-US" dirty="0" smtClean="0">
                <a:solidFill>
                  <a:srgbClr val="00B0F0"/>
                </a:solidFill>
                <a:sym typeface="Wingdings" pitchFamily="2" charset="2"/>
              </a:rPr>
              <a:t>Remember how I mentioned python2 is EOL in 2020?</a:t>
            </a:r>
          </a:p>
          <a:p>
            <a:pPr lvl="1"/>
            <a:r>
              <a:rPr lang="en-US" dirty="0" smtClean="0">
                <a:solidFill>
                  <a:srgbClr val="00B0F0"/>
                </a:solidFill>
                <a:sym typeface="Wingdings" pitchFamily="2" charset="2"/>
              </a:rPr>
              <a:t>TA-unified2 runs on python2. So this is a problem</a:t>
            </a:r>
          </a:p>
          <a:p>
            <a:r>
              <a:rPr lang="en-US" dirty="0" smtClean="0">
                <a:solidFill>
                  <a:srgbClr val="00B0F0"/>
                </a:solidFill>
                <a:sym typeface="Wingdings" pitchFamily="2" charset="2"/>
              </a:rPr>
              <a:t>Idstools-u2json</a:t>
            </a:r>
          </a:p>
          <a:p>
            <a:pPr lvl="1"/>
            <a:r>
              <a:rPr lang="en-US" dirty="0" smtClean="0">
                <a:solidFill>
                  <a:srgbClr val="00B0F0"/>
                </a:solidFill>
                <a:sym typeface="Wingdings" pitchFamily="2" charset="2"/>
              </a:rPr>
              <a:t>More or less the same thing, just not in a pretty pre-packaged splunk app.</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436</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How to install:</a:t>
            </a:r>
          </a:p>
          <a:p>
            <a:pPr lvl="1"/>
            <a:r>
              <a:rPr lang="en-US" dirty="0" smtClean="0">
                <a:solidFill>
                  <a:srgbClr val="00B0F0"/>
                </a:solidFill>
                <a:sym typeface="Wingdings" pitchFamily="2" charset="2"/>
              </a:rPr>
              <a:t>SSH to the IPS VM and become root</a:t>
            </a:r>
          </a:p>
          <a:p>
            <a:pPr lvl="1"/>
            <a:r>
              <a:rPr lang="en-US" dirty="0" smtClean="0">
                <a:solidFill>
                  <a:srgbClr val="00B0F0"/>
                </a:solidFill>
                <a:sym typeface="Wingdings" pitchFamily="2" charset="2"/>
              </a:rPr>
              <a:t>Apt-get –y install python3-pip</a:t>
            </a:r>
          </a:p>
          <a:p>
            <a:pPr lvl="1"/>
            <a:r>
              <a:rPr lang="en-US" dirty="0" smtClean="0">
                <a:solidFill>
                  <a:srgbClr val="00B0F0"/>
                </a:solidFill>
                <a:sym typeface="Wingdings" pitchFamily="2" charset="2"/>
              </a:rPr>
              <a:t>Pip3 install idstools</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437</a:t>
            </a:fld>
            <a:endParaRPr lang="en-US"/>
          </a:p>
        </p:txBody>
      </p:sp>
      <p:pic>
        <p:nvPicPr>
          <p:cNvPr id="6" name="Content Placeholder 5" descr="vbox-u2json1.png"/>
          <p:cNvPicPr>
            <a:picLocks noGrp="1" noChangeAspect="1"/>
          </p:cNvPicPr>
          <p:nvPr>
            <p:ph idx="1"/>
          </p:nvPr>
        </p:nvPicPr>
        <p:blipFill>
          <a:blip r:embed="rId2" cstate="print"/>
          <a:stretch>
            <a:fillRect/>
          </a:stretch>
        </p:blipFill>
        <p:spPr>
          <a:xfrm>
            <a:off x="3276600" y="1600200"/>
            <a:ext cx="2679838" cy="514376"/>
          </a:xfrm>
        </p:spPr>
      </p:pic>
      <p:pic>
        <p:nvPicPr>
          <p:cNvPr id="7" name="Picture 6" descr="vbox-u2json2.png"/>
          <p:cNvPicPr>
            <a:picLocks noChangeAspect="1"/>
          </p:cNvPicPr>
          <p:nvPr/>
        </p:nvPicPr>
        <p:blipFill>
          <a:blip r:embed="rId3" cstate="print"/>
          <a:stretch>
            <a:fillRect/>
          </a:stretch>
        </p:blipFill>
        <p:spPr>
          <a:xfrm>
            <a:off x="3276600" y="3352800"/>
            <a:ext cx="2698889" cy="1054154"/>
          </a:xfrm>
          <a:prstGeom prst="rect">
            <a:avLst/>
          </a:prstGeom>
        </p:spPr>
      </p:pic>
      <p:cxnSp>
        <p:nvCxnSpPr>
          <p:cNvPr id="8" name="Straight Arrow Connector 7"/>
          <p:cNvCxnSpPr/>
          <p:nvPr/>
        </p:nvCxnSpPr>
        <p:spPr>
          <a:xfrm flipH="1">
            <a:off x="4724400" y="2133600"/>
            <a:ext cx="9362"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438</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Okay, so we installed this, now how do we actually use it?</a:t>
            </a:r>
          </a:p>
          <a:p>
            <a:pPr lvl="1"/>
            <a:r>
              <a:rPr lang="en-US" dirty="0" smtClean="0">
                <a:solidFill>
                  <a:srgbClr val="00B0F0"/>
                </a:solidFill>
                <a:sym typeface="Wingdings" pitchFamily="2" charset="2"/>
              </a:rPr>
              <a:t>By comitting a mortal sin: creating a systemd service</a:t>
            </a:r>
          </a:p>
          <a:p>
            <a:pPr lvl="2"/>
            <a:r>
              <a:rPr lang="en-US" dirty="0" smtClean="0">
                <a:solidFill>
                  <a:srgbClr val="00B0F0"/>
                </a:solidFill>
                <a:sym typeface="Wingdings" pitchFamily="2" charset="2"/>
              </a:rPr>
              <a:t>vi /etc/systemd/system/u2json.service</a:t>
            </a:r>
          </a:p>
          <a:p>
            <a:pPr lvl="3"/>
            <a:r>
              <a:rPr lang="en-US" dirty="0" smtClean="0">
                <a:solidFill>
                  <a:srgbClr val="00B0F0"/>
                </a:solidFill>
                <a:sym typeface="Wingdings" pitchFamily="2" charset="2"/>
              </a:rPr>
              <a:t>[Unit]</a:t>
            </a:r>
          </a:p>
          <a:p>
            <a:pPr lvl="3"/>
            <a:r>
              <a:rPr lang="en-US" dirty="0" smtClean="0">
                <a:solidFill>
                  <a:srgbClr val="00B0F0"/>
                </a:solidFill>
                <a:sym typeface="Wingdings" pitchFamily="2" charset="2"/>
              </a:rPr>
              <a:t>Description=Daemonizing idstools-u2json to parse unified2 files for SIEM integration</a:t>
            </a:r>
          </a:p>
          <a:p>
            <a:pPr lvl="3"/>
            <a:r>
              <a:rPr lang="en-US" dirty="0" smtClean="0">
                <a:solidFill>
                  <a:srgbClr val="00B0F0"/>
                </a:solidFill>
                <a:sym typeface="Wingdings" pitchFamily="2" charset="2"/>
              </a:rPr>
              <a:t>[Service]</a:t>
            </a:r>
          </a:p>
          <a:p>
            <a:pPr lvl="3"/>
            <a:r>
              <a:rPr lang="en-US" dirty="0" smtClean="0">
                <a:solidFill>
                  <a:srgbClr val="00B0F0"/>
                </a:solidFill>
                <a:sym typeface="Wingdings" pitchFamily="2" charset="2"/>
              </a:rPr>
              <a:t>ExecStart=/usr/local/bin/idstools-u2json --snort-conf /opt/snort/etc/snort.conf --directory /var/log/snort --prefix snort.u2 --follow --bookmark /var/log/snort/u2json.bookmark --delete --output /var/log/snort/alerts.json</a:t>
            </a:r>
          </a:p>
          <a:p>
            <a:pPr lvl="3"/>
            <a:r>
              <a:rPr lang="en-US" dirty="0" smtClean="0">
                <a:solidFill>
                  <a:srgbClr val="00B0F0"/>
                </a:solidFill>
                <a:sym typeface="Wingdings" pitchFamily="2" charset="2"/>
              </a:rPr>
              <a:t>[Install]</a:t>
            </a:r>
          </a:p>
          <a:p>
            <a:pPr lvl="3"/>
            <a:r>
              <a:rPr lang="en-US" dirty="0" smtClean="0">
                <a:solidFill>
                  <a:srgbClr val="00B0F0"/>
                </a:solidFill>
                <a:sym typeface="Wingdings" pitchFamily="2" charset="2"/>
              </a:rPr>
              <a:t>WantedBy=multi-user.target</a:t>
            </a:r>
          </a:p>
          <a:p>
            <a:pPr lvl="2"/>
            <a:r>
              <a:rPr lang="en-US" dirty="0" smtClean="0">
                <a:solidFill>
                  <a:srgbClr val="00B0F0"/>
                </a:solidFill>
                <a:sym typeface="Wingdings" pitchFamily="2" charset="2"/>
              </a:rPr>
              <a:t>chmod 700 /etc/systemd/system/u2json.service</a:t>
            </a:r>
          </a:p>
          <a:p>
            <a:pPr lvl="2"/>
            <a:r>
              <a:rPr lang="en-US" dirty="0" smtClean="0">
                <a:solidFill>
                  <a:srgbClr val="00B0F0"/>
                </a:solidFill>
                <a:sym typeface="Wingdings" pitchFamily="2" charset="2"/>
              </a:rPr>
              <a:t>systemctl daemon-reload</a:t>
            </a:r>
          </a:p>
          <a:p>
            <a:pPr lvl="2"/>
            <a:r>
              <a:rPr lang="en-US" dirty="0" smtClean="0">
                <a:solidFill>
                  <a:srgbClr val="00B0F0"/>
                </a:solidFill>
                <a:sym typeface="Wingdings" pitchFamily="2" charset="2"/>
              </a:rPr>
              <a:t>systemctl enable u2json.service</a:t>
            </a:r>
          </a:p>
          <a:p>
            <a:pPr lvl="2"/>
            <a:r>
              <a:rPr lang="en-US" dirty="0" smtClean="0">
                <a:solidFill>
                  <a:srgbClr val="00B0F0"/>
                </a:solidFill>
                <a:sym typeface="Wingdings" pitchFamily="2" charset="2"/>
              </a:rPr>
              <a:t>service u2json start</a:t>
            </a:r>
          </a:p>
          <a:p>
            <a:pPr lvl="2"/>
            <a:r>
              <a:rPr lang="en-US" dirty="0" smtClean="0">
                <a:solidFill>
                  <a:srgbClr val="00B0F0"/>
                </a:solidFill>
                <a:sym typeface="Wingdings" pitchFamily="2" charset="2"/>
              </a:rPr>
              <a:t>service u2json status</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439</a:t>
            </a:fld>
            <a:endParaRPr lang="en-US"/>
          </a:p>
        </p:txBody>
      </p:sp>
      <p:pic>
        <p:nvPicPr>
          <p:cNvPr id="6" name="Content Placeholder 5" descr="vbox-u2json3.png"/>
          <p:cNvPicPr>
            <a:picLocks noGrp="1" noChangeAspect="1"/>
          </p:cNvPicPr>
          <p:nvPr>
            <p:ph idx="1"/>
          </p:nvPr>
        </p:nvPicPr>
        <p:blipFill>
          <a:blip r:embed="rId2" cstate="print"/>
          <a:stretch>
            <a:fillRect/>
          </a:stretch>
        </p:blipFill>
        <p:spPr>
          <a:xfrm>
            <a:off x="3276600" y="1371600"/>
            <a:ext cx="2521080" cy="203210"/>
          </a:xfrm>
        </p:spPr>
      </p:pic>
      <p:pic>
        <p:nvPicPr>
          <p:cNvPr id="7" name="Picture 6" descr="vbox-u2json5.png"/>
          <p:cNvPicPr>
            <a:picLocks noChangeAspect="1"/>
          </p:cNvPicPr>
          <p:nvPr/>
        </p:nvPicPr>
        <p:blipFill>
          <a:blip r:embed="rId3" cstate="print"/>
          <a:stretch>
            <a:fillRect/>
          </a:stretch>
        </p:blipFill>
        <p:spPr>
          <a:xfrm>
            <a:off x="1524000" y="4648200"/>
            <a:ext cx="5931205" cy="1739989"/>
          </a:xfrm>
          <a:prstGeom prst="rect">
            <a:avLst/>
          </a:prstGeom>
        </p:spPr>
      </p:pic>
      <p:pic>
        <p:nvPicPr>
          <p:cNvPr id="8" name="Picture 7" descr="vbox-u2json4.png"/>
          <p:cNvPicPr>
            <a:picLocks noChangeAspect="1"/>
          </p:cNvPicPr>
          <p:nvPr/>
        </p:nvPicPr>
        <p:blipFill>
          <a:blip r:embed="rId4" cstate="print"/>
          <a:stretch>
            <a:fillRect/>
          </a:stretch>
        </p:blipFill>
        <p:spPr>
          <a:xfrm>
            <a:off x="76200" y="2743200"/>
            <a:ext cx="8896807" cy="920797"/>
          </a:xfrm>
          <a:prstGeom prst="rect">
            <a:avLst/>
          </a:prstGeom>
        </p:spPr>
      </p:pic>
      <p:cxnSp>
        <p:nvCxnSpPr>
          <p:cNvPr id="9" name="Straight Arrow Connector 8"/>
          <p:cNvCxnSpPr/>
          <p:nvPr/>
        </p:nvCxnSpPr>
        <p:spPr>
          <a:xfrm flipH="1">
            <a:off x="4419600" y="1524000"/>
            <a:ext cx="9362"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419600" y="3581400"/>
            <a:ext cx="9362"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Accessing the Host Network Manager (cont’d)</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Method 1:</a:t>
            </a:r>
          </a:p>
          <a:p>
            <a:endParaRPr lang="en-US" dirty="0" smtClean="0">
              <a:solidFill>
                <a:srgbClr val="00B0F0"/>
              </a:solidFill>
            </a:endParaRPr>
          </a:p>
          <a:p>
            <a:endParaRPr lang="en-US" dirty="0" smtClean="0">
              <a:solidFill>
                <a:srgbClr val="00B0F0"/>
              </a:solidFill>
            </a:endParaRPr>
          </a:p>
          <a:p>
            <a:endParaRPr lang="en-US" dirty="0" smtClean="0">
              <a:solidFill>
                <a:srgbClr val="00B0F0"/>
              </a:solidFill>
            </a:endParaRPr>
          </a:p>
          <a:p>
            <a:r>
              <a:rPr lang="en-US" dirty="0" smtClean="0">
                <a:solidFill>
                  <a:srgbClr val="00B0F0"/>
                </a:solidFill>
              </a:rPr>
              <a:t>Method 2:</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a:t>
            </a:fld>
            <a:endParaRPr lang="en-US"/>
          </a:p>
        </p:txBody>
      </p:sp>
      <p:pic>
        <p:nvPicPr>
          <p:cNvPr id="7" name="Picture 6" descr="vbox-nm1.png"/>
          <p:cNvPicPr>
            <a:picLocks noChangeAspect="1"/>
          </p:cNvPicPr>
          <p:nvPr/>
        </p:nvPicPr>
        <p:blipFill>
          <a:blip r:embed="rId2" cstate="print"/>
          <a:stretch>
            <a:fillRect/>
          </a:stretch>
        </p:blipFill>
        <p:spPr>
          <a:xfrm>
            <a:off x="3352800" y="2590800"/>
            <a:ext cx="2362321" cy="876345"/>
          </a:xfrm>
          <a:prstGeom prst="rect">
            <a:avLst/>
          </a:prstGeom>
        </p:spPr>
      </p:pic>
      <p:pic>
        <p:nvPicPr>
          <p:cNvPr id="8" name="Picture 7" descr="vbox-nm2.png"/>
          <p:cNvPicPr>
            <a:picLocks noChangeAspect="1"/>
          </p:cNvPicPr>
          <p:nvPr/>
        </p:nvPicPr>
        <p:blipFill>
          <a:blip r:embed="rId3" cstate="print"/>
          <a:stretch>
            <a:fillRect/>
          </a:stretch>
        </p:blipFill>
        <p:spPr>
          <a:xfrm>
            <a:off x="3733800" y="4495800"/>
            <a:ext cx="1746340" cy="1682836"/>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440</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Okay, what the hell was all of that?</a:t>
            </a:r>
          </a:p>
          <a:p>
            <a:pPr lvl="1"/>
            <a:r>
              <a:rPr lang="en-US" dirty="0" smtClean="0">
                <a:solidFill>
                  <a:srgbClr val="00B0F0"/>
                </a:solidFill>
                <a:sym typeface="Wingdings" pitchFamily="2" charset="2"/>
              </a:rPr>
              <a:t>We created u2json.service</a:t>
            </a:r>
          </a:p>
          <a:p>
            <a:pPr lvl="2"/>
            <a:r>
              <a:rPr lang="en-US" dirty="0" smtClean="0">
                <a:solidFill>
                  <a:srgbClr val="00B0F0"/>
                </a:solidFill>
                <a:sym typeface="Wingdings" pitchFamily="2" charset="2"/>
              </a:rPr>
              <a:t>Describe the service ([Unit] - Description)</a:t>
            </a:r>
          </a:p>
          <a:p>
            <a:pPr lvl="2"/>
            <a:r>
              <a:rPr lang="en-US" dirty="0" smtClean="0">
                <a:solidFill>
                  <a:srgbClr val="00B0F0"/>
                </a:solidFill>
                <a:sym typeface="Wingdings" pitchFamily="2" charset="2"/>
              </a:rPr>
              <a:t>Tell me what command and options to run when you want me to start it ([Service] - ExecStart)</a:t>
            </a:r>
          </a:p>
          <a:p>
            <a:pPr lvl="2"/>
            <a:r>
              <a:rPr lang="en-US" dirty="0" smtClean="0">
                <a:solidFill>
                  <a:srgbClr val="00B0F0"/>
                </a:solidFill>
                <a:sym typeface="Wingdings" pitchFamily="2" charset="2"/>
              </a:rPr>
              <a:t>When should I run it ([Install] - WantedBy)</a:t>
            </a:r>
          </a:p>
          <a:p>
            <a:pPr lvl="1"/>
            <a:r>
              <a:rPr lang="en-US" dirty="0" smtClean="0">
                <a:solidFill>
                  <a:srgbClr val="00B0F0"/>
                </a:solidFill>
                <a:sym typeface="Wingdings" pitchFamily="2" charset="2"/>
              </a:rPr>
              <a:t>/usr/local/bin/idstools-u2json --snort-conf /opt/snort/etc/snort.conf --directory /var/log/snort --prefix snort.u2 --follow --bookmark /var/log/snort/u2json.bookmark --delete --output /var/log/snort/alerts.json</a:t>
            </a:r>
          </a:p>
          <a:p>
            <a:pPr lvl="2"/>
            <a:r>
              <a:rPr lang="en-US" dirty="0" smtClean="0">
                <a:solidFill>
                  <a:srgbClr val="00B0F0"/>
                </a:solidFill>
                <a:sym typeface="Wingdings" pitchFamily="2" charset="2"/>
              </a:rPr>
              <a:t>--snort-conf: where can I find the snort.conf file? Assumes that the sid-msg.map, gen-msg.map and classification.config are in the same directory.</a:t>
            </a:r>
          </a:p>
          <a:p>
            <a:pPr lvl="2"/>
            <a:r>
              <a:rPr lang="en-US" dirty="0" smtClean="0">
                <a:solidFill>
                  <a:srgbClr val="00B0F0"/>
                </a:solidFill>
                <a:sym typeface="Wingdings" pitchFamily="2" charset="2"/>
              </a:rPr>
              <a:t>--directory: “look in this directory for unified2 files”</a:t>
            </a:r>
          </a:p>
          <a:p>
            <a:pPr lvl="2"/>
            <a:r>
              <a:rPr lang="en-US" dirty="0" smtClean="0">
                <a:solidFill>
                  <a:srgbClr val="00B0F0"/>
                </a:solidFill>
                <a:sym typeface="Wingdings" pitchFamily="2" charset="2"/>
              </a:rPr>
              <a:t>--prefix: “The unified2 files should start with this in their filename”</a:t>
            </a:r>
          </a:p>
          <a:p>
            <a:pPr lvl="2"/>
            <a:r>
              <a:rPr lang="en-US" dirty="0" smtClean="0">
                <a:solidFill>
                  <a:srgbClr val="00B0F0"/>
                </a:solidFill>
                <a:sym typeface="Wingdings" pitchFamily="2" charset="2"/>
              </a:rPr>
              <a:t>--follow: run continuously (e.g. Daemonize)</a:t>
            </a:r>
          </a:p>
          <a:p>
            <a:pPr lvl="2"/>
            <a:r>
              <a:rPr lang="en-US" dirty="0" smtClean="0">
                <a:solidFill>
                  <a:srgbClr val="00B0F0"/>
                </a:solidFill>
                <a:sym typeface="Wingdings" pitchFamily="2" charset="2"/>
              </a:rPr>
              <a:t>--bookmark: “This file contains the last event I processed, and where I should leave off when I begin processing again later”</a:t>
            </a:r>
          </a:p>
          <a:p>
            <a:pPr lvl="2"/>
            <a:r>
              <a:rPr lang="en-US" dirty="0" smtClean="0">
                <a:solidFill>
                  <a:srgbClr val="00B0F0"/>
                </a:solidFill>
                <a:sym typeface="Wingdings" pitchFamily="2" charset="2"/>
              </a:rPr>
              <a:t>--delete: delete old unified2 files</a:t>
            </a:r>
          </a:p>
          <a:p>
            <a:pPr lvl="2"/>
            <a:r>
              <a:rPr lang="en-US" dirty="0" smtClean="0">
                <a:solidFill>
                  <a:srgbClr val="00B0F0"/>
                </a:solidFill>
                <a:sym typeface="Wingdings" pitchFamily="2" charset="2"/>
              </a:rPr>
              <a:t>--output: where should I dump the processed JSON file?</a:t>
            </a:r>
          </a:p>
        </p:txBody>
      </p:sp>
    </p:spTree>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441</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We’re generating JSON files, now how do I get them to the SIEM VM?</a:t>
            </a:r>
          </a:p>
          <a:p>
            <a:r>
              <a:rPr lang="en-US" dirty="0" smtClean="0">
                <a:solidFill>
                  <a:srgbClr val="00B0F0"/>
                </a:solidFill>
                <a:sym typeface="Wingdings" pitchFamily="2" charset="2"/>
              </a:rPr>
              <a:t>You still have a root shell on the IPS VM, right?</a:t>
            </a:r>
          </a:p>
          <a:p>
            <a:r>
              <a:rPr lang="en-US" dirty="0" smtClean="0">
                <a:solidFill>
                  <a:srgbClr val="00B0F0"/>
                </a:solidFill>
                <a:sym typeface="Wingdings" pitchFamily="2" charset="2"/>
              </a:rPr>
              <a:t>First, let’s nuke the TA-unified2 install. We’re done with it.</a:t>
            </a:r>
          </a:p>
          <a:p>
            <a:pPr lvl="1"/>
            <a:r>
              <a:rPr lang="en-US" dirty="0" smtClean="0">
                <a:solidFill>
                  <a:srgbClr val="00B0F0"/>
                </a:solidFill>
                <a:sym typeface="Wingdings" pitchFamily="2" charset="2"/>
              </a:rPr>
              <a:t>rm –rf /opt/splunkforwarder/etc/apps/TA-unified2</a:t>
            </a:r>
          </a:p>
          <a:p>
            <a:r>
              <a:rPr lang="en-US" dirty="0" smtClean="0">
                <a:solidFill>
                  <a:srgbClr val="00B0F0"/>
                </a:solidFill>
                <a:sym typeface="Wingdings" pitchFamily="2" charset="2"/>
              </a:rPr>
              <a:t>Next, we have to create an inputs.conf file in /opt/splunkforwarder/etc/system/local</a:t>
            </a:r>
          </a:p>
          <a:p>
            <a:pPr lvl="1"/>
            <a:r>
              <a:rPr lang="en-US" dirty="0" smtClean="0">
                <a:solidFill>
                  <a:srgbClr val="00B0F0"/>
                </a:solidFill>
                <a:sym typeface="Wingdings" pitchFamily="2" charset="2"/>
              </a:rPr>
              <a:t>vi /opt/splunkforwarder/etc/system/local/inputs.conf</a:t>
            </a:r>
          </a:p>
          <a:p>
            <a:pPr lvl="2"/>
            <a:r>
              <a:rPr lang="en-US" dirty="0" smtClean="0">
                <a:solidFill>
                  <a:srgbClr val="00B0F0"/>
                </a:solidFill>
                <a:sym typeface="Wingdings" pitchFamily="2" charset="2"/>
              </a:rPr>
              <a:t>[default]</a:t>
            </a:r>
          </a:p>
          <a:p>
            <a:pPr lvl="2"/>
            <a:r>
              <a:rPr lang="en-US" dirty="0" smtClean="0">
                <a:solidFill>
                  <a:srgbClr val="00B0F0"/>
                </a:solidFill>
                <a:sym typeface="Wingdings" pitchFamily="2" charset="2"/>
              </a:rPr>
              <a:t>host = ips</a:t>
            </a:r>
          </a:p>
          <a:p>
            <a:pPr lvl="2"/>
            <a:r>
              <a:rPr lang="en-US" dirty="0" smtClean="0">
                <a:solidFill>
                  <a:srgbClr val="00B0F0"/>
                </a:solidFill>
                <a:sym typeface="Wingdings" pitchFamily="2" charset="2"/>
              </a:rPr>
              <a:t>[monitor:///var/log/snort/*.json]</a:t>
            </a:r>
          </a:p>
          <a:p>
            <a:pPr lvl="2"/>
            <a:r>
              <a:rPr lang="en-US" dirty="0" smtClean="0">
                <a:solidFill>
                  <a:srgbClr val="00B0F0"/>
                </a:solidFill>
                <a:sym typeface="Wingdings" pitchFamily="2" charset="2"/>
              </a:rPr>
              <a:t>disabled = false</a:t>
            </a:r>
          </a:p>
          <a:p>
            <a:pPr lvl="2"/>
            <a:r>
              <a:rPr lang="en-US" dirty="0" smtClean="0">
                <a:solidFill>
                  <a:srgbClr val="00B0F0"/>
                </a:solidFill>
                <a:sym typeface="Wingdings" pitchFamily="2" charset="2"/>
              </a:rPr>
              <a:t>sourcetype = u2json_log</a:t>
            </a:r>
          </a:p>
          <a:p>
            <a:pPr lvl="2"/>
            <a:r>
              <a:rPr lang="en-US" dirty="0" smtClean="0">
                <a:solidFill>
                  <a:srgbClr val="00B0F0"/>
                </a:solidFill>
                <a:sym typeface="Wingdings" pitchFamily="2" charset="2"/>
              </a:rPr>
              <a:t>index = main</a:t>
            </a:r>
          </a:p>
          <a:p>
            <a:r>
              <a:rPr lang="en-US" dirty="0" smtClean="0">
                <a:solidFill>
                  <a:srgbClr val="00B0F0"/>
                </a:solidFill>
                <a:sym typeface="Wingdings" pitchFamily="2" charset="2"/>
              </a:rPr>
              <a:t>Now, restart the forwarder.</a:t>
            </a:r>
          </a:p>
          <a:p>
            <a:pPr lvl="1"/>
            <a:r>
              <a:rPr lang="en-US" dirty="0" smtClean="0">
                <a:solidFill>
                  <a:srgbClr val="00B0F0"/>
                </a:solidFill>
                <a:sym typeface="Wingdings" pitchFamily="2" charset="2"/>
              </a:rPr>
              <a:t>cd /opt/splunkforwarder/bin</a:t>
            </a:r>
          </a:p>
          <a:p>
            <a:pPr lvl="1"/>
            <a:r>
              <a:rPr lang="en-US" dirty="0" smtClean="0">
                <a:solidFill>
                  <a:srgbClr val="00B0F0"/>
                </a:solidFill>
                <a:sym typeface="Wingdings" pitchFamily="2" charset="2"/>
              </a:rPr>
              <a:t>./splunk restart</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442</a:t>
            </a:fld>
            <a:endParaRPr lang="en-US"/>
          </a:p>
        </p:txBody>
      </p:sp>
      <p:pic>
        <p:nvPicPr>
          <p:cNvPr id="8" name="Content Placeholder 7" descr="vbox-u2json6.png"/>
          <p:cNvPicPr>
            <a:picLocks noGrp="1" noChangeAspect="1"/>
          </p:cNvPicPr>
          <p:nvPr>
            <p:ph idx="1"/>
          </p:nvPr>
        </p:nvPicPr>
        <p:blipFill>
          <a:blip r:embed="rId2" cstate="print"/>
          <a:stretch>
            <a:fillRect/>
          </a:stretch>
        </p:blipFill>
        <p:spPr>
          <a:xfrm>
            <a:off x="2743200" y="1447800"/>
            <a:ext cx="3289469" cy="234962"/>
          </a:xfrm>
        </p:spPr>
      </p:pic>
      <p:pic>
        <p:nvPicPr>
          <p:cNvPr id="9" name="Picture 8" descr="vbox-u2json7.png"/>
          <p:cNvPicPr>
            <a:picLocks noChangeAspect="1"/>
          </p:cNvPicPr>
          <p:nvPr/>
        </p:nvPicPr>
        <p:blipFill>
          <a:blip r:embed="rId3" cstate="print"/>
          <a:stretch>
            <a:fillRect/>
          </a:stretch>
        </p:blipFill>
        <p:spPr>
          <a:xfrm>
            <a:off x="3429000" y="3124200"/>
            <a:ext cx="1778091" cy="762039"/>
          </a:xfrm>
          <a:prstGeom prst="rect">
            <a:avLst/>
          </a:prstGeom>
        </p:spPr>
      </p:pic>
      <p:pic>
        <p:nvPicPr>
          <p:cNvPr id="10" name="Picture 9" descr="vbox-u2json8.png"/>
          <p:cNvPicPr>
            <a:picLocks noChangeAspect="1"/>
          </p:cNvPicPr>
          <p:nvPr/>
        </p:nvPicPr>
        <p:blipFill>
          <a:blip r:embed="rId4" cstate="print"/>
          <a:stretch>
            <a:fillRect/>
          </a:stretch>
        </p:blipFill>
        <p:spPr>
          <a:xfrm>
            <a:off x="2819400" y="4648200"/>
            <a:ext cx="3225966" cy="857294"/>
          </a:xfrm>
          <a:prstGeom prst="rect">
            <a:avLst/>
          </a:prstGeom>
        </p:spPr>
      </p:pic>
      <p:cxnSp>
        <p:nvCxnSpPr>
          <p:cNvPr id="14" name="Straight Arrow Connector 13"/>
          <p:cNvCxnSpPr/>
          <p:nvPr/>
        </p:nvCxnSpPr>
        <p:spPr>
          <a:xfrm>
            <a:off x="4343400" y="1676400"/>
            <a:ext cx="0" cy="1447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343400" y="38862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443</a:t>
            </a:fld>
            <a:endParaRPr lang="en-US"/>
          </a:p>
        </p:txBody>
      </p:sp>
      <p:sp>
        <p:nvSpPr>
          <p:cNvPr id="12" name="Content Placeholder 11"/>
          <p:cNvSpPr>
            <a:spLocks noGrp="1"/>
          </p:cNvSpPr>
          <p:nvPr>
            <p:ph idx="1"/>
          </p:nvPr>
        </p:nvSpPr>
        <p:spPr>
          <a:xfrm>
            <a:off x="457200" y="1371600"/>
            <a:ext cx="8229600" cy="5029200"/>
          </a:xfrm>
        </p:spPr>
        <p:txBody>
          <a:bodyPr>
            <a:normAutofit fontScale="70000" lnSpcReduction="20000"/>
          </a:bodyPr>
          <a:lstStyle/>
          <a:p>
            <a:r>
              <a:rPr lang="en-US" dirty="0" smtClean="0">
                <a:solidFill>
                  <a:srgbClr val="00B0F0"/>
                </a:solidFill>
                <a:sym typeface="Wingdings" pitchFamily="2" charset="2"/>
              </a:rPr>
              <a:t>Now to test things.</a:t>
            </a:r>
          </a:p>
          <a:p>
            <a:r>
              <a:rPr lang="en-US" dirty="0" smtClean="0">
                <a:solidFill>
                  <a:srgbClr val="00B0F0"/>
                </a:solidFill>
                <a:sym typeface="Wingdings" pitchFamily="2" charset="2"/>
              </a:rPr>
              <a:t>Take a moment and generate some alerts from the kali VM</a:t>
            </a:r>
          </a:p>
          <a:p>
            <a:pPr lvl="1"/>
            <a:r>
              <a:rPr lang="en-US" dirty="0" smtClean="0">
                <a:solidFill>
                  <a:srgbClr val="00B0F0"/>
                </a:solidFill>
                <a:sym typeface="Wingdings" pitchFamily="2" charset="2"/>
              </a:rPr>
              <a:t>Use any of the methods we talked about earlier.</a:t>
            </a:r>
          </a:p>
          <a:p>
            <a:r>
              <a:rPr lang="en-US" dirty="0" smtClean="0">
                <a:solidFill>
                  <a:srgbClr val="00B0F0"/>
                </a:solidFill>
                <a:sym typeface="Wingdings" pitchFamily="2" charset="2"/>
              </a:rPr>
              <a:t>Come back to the IPS VM</a:t>
            </a:r>
          </a:p>
          <a:p>
            <a:pPr lvl="1"/>
            <a:r>
              <a:rPr lang="en-US" dirty="0" smtClean="0">
                <a:solidFill>
                  <a:srgbClr val="00B0F0"/>
                </a:solidFill>
                <a:sym typeface="Wingdings" pitchFamily="2" charset="2"/>
              </a:rPr>
              <a:t>ls –al /var/log/snort/*.json</a:t>
            </a:r>
          </a:p>
          <a:p>
            <a:pPr lvl="2"/>
            <a:r>
              <a:rPr lang="en-US" dirty="0" smtClean="0">
                <a:solidFill>
                  <a:srgbClr val="00B0F0"/>
                </a:solidFill>
                <a:sym typeface="Wingdings" pitchFamily="2" charset="2"/>
              </a:rPr>
              <a:t>Does alerts.json exist? Is it larger than 0bytes?</a:t>
            </a:r>
          </a:p>
          <a:p>
            <a:pPr lvl="2"/>
            <a:r>
              <a:rPr lang="en-US" dirty="0" smtClean="0">
                <a:solidFill>
                  <a:srgbClr val="00B0F0"/>
                </a:solidFill>
                <a:sym typeface="Wingdings" pitchFamily="2" charset="2"/>
              </a:rPr>
              <a:t>If so, then we know that u2json is doing its job. If not..</a:t>
            </a:r>
          </a:p>
          <a:p>
            <a:pPr lvl="3"/>
            <a:r>
              <a:rPr lang="en-US" dirty="0" smtClean="0">
                <a:solidFill>
                  <a:srgbClr val="00B0F0"/>
                </a:solidFill>
                <a:sym typeface="Wingdings" pitchFamily="2" charset="2"/>
              </a:rPr>
              <a:t>Check to see if the service is running</a:t>
            </a:r>
          </a:p>
          <a:p>
            <a:pPr lvl="3"/>
            <a:r>
              <a:rPr lang="en-US" dirty="0" smtClean="0">
                <a:solidFill>
                  <a:srgbClr val="00B0F0"/>
                </a:solidFill>
                <a:sym typeface="Wingdings" pitchFamily="2" charset="2"/>
              </a:rPr>
              <a:t>Confirm all of the command options are correct</a:t>
            </a:r>
          </a:p>
          <a:p>
            <a:pPr lvl="4"/>
            <a:r>
              <a:rPr lang="en-US" dirty="0" smtClean="0">
                <a:solidFill>
                  <a:srgbClr val="00B0F0"/>
                </a:solidFill>
                <a:sym typeface="Wingdings" pitchFamily="2" charset="2"/>
              </a:rPr>
              <a:t>Note: if you have to modify the u2json.service file, you have to run: </a:t>
            </a:r>
          </a:p>
          <a:p>
            <a:pPr lvl="5"/>
            <a:r>
              <a:rPr lang="en-US" dirty="0" smtClean="0">
                <a:solidFill>
                  <a:srgbClr val="00B0F0"/>
                </a:solidFill>
                <a:sym typeface="Wingdings" pitchFamily="2" charset="2"/>
              </a:rPr>
              <a:t>systemctl daemon-reload</a:t>
            </a:r>
          </a:p>
          <a:p>
            <a:pPr lvl="5"/>
            <a:r>
              <a:rPr lang="en-US" dirty="0" smtClean="0">
                <a:solidFill>
                  <a:srgbClr val="00B0F0"/>
                </a:solidFill>
                <a:sym typeface="Wingdings" pitchFamily="2" charset="2"/>
              </a:rPr>
              <a:t>service u2json stop</a:t>
            </a:r>
          </a:p>
          <a:p>
            <a:pPr lvl="5"/>
            <a:r>
              <a:rPr lang="en-US" dirty="0" smtClean="0">
                <a:solidFill>
                  <a:srgbClr val="00B0F0"/>
                </a:solidFill>
                <a:sym typeface="Wingdings" pitchFamily="2" charset="2"/>
              </a:rPr>
              <a:t>service u2json start</a:t>
            </a:r>
          </a:p>
          <a:p>
            <a:r>
              <a:rPr lang="en-US" dirty="0" smtClean="0">
                <a:solidFill>
                  <a:srgbClr val="00B0F0"/>
                </a:solidFill>
                <a:sym typeface="Wingdings" pitchFamily="2" charset="2"/>
              </a:rPr>
              <a:t>Login to the search head on the SIEM VM (https://172.16.1.3)</a:t>
            </a:r>
          </a:p>
          <a:p>
            <a:pPr lvl="1"/>
            <a:r>
              <a:rPr lang="en-US" dirty="0" smtClean="0">
                <a:solidFill>
                  <a:srgbClr val="00B0F0"/>
                </a:solidFill>
                <a:sym typeface="Wingdings" pitchFamily="2" charset="2"/>
              </a:rPr>
              <a:t>Search &amp; Reporting</a:t>
            </a:r>
          </a:p>
          <a:p>
            <a:pPr lvl="2"/>
            <a:r>
              <a:rPr lang="en-US" dirty="0" smtClean="0">
                <a:solidFill>
                  <a:srgbClr val="00B0F0"/>
                </a:solidFill>
                <a:sym typeface="Wingdings" pitchFamily="2" charset="2"/>
              </a:rPr>
              <a:t>index=main sourcetype=u2json_log</a:t>
            </a:r>
          </a:p>
          <a:p>
            <a:pPr lvl="2"/>
            <a:r>
              <a:rPr lang="en-US" dirty="0" smtClean="0">
                <a:solidFill>
                  <a:srgbClr val="00B0F0"/>
                </a:solidFill>
                <a:sym typeface="Wingdings" pitchFamily="2" charset="2"/>
              </a:rPr>
              <a:t>index=main sourcetype=u2json_log  type=event  | table event.msg | dedup event.msg</a:t>
            </a:r>
          </a:p>
          <a:p>
            <a:pPr lvl="3"/>
            <a:r>
              <a:rPr lang="en-US" dirty="0" smtClean="0">
                <a:solidFill>
                  <a:srgbClr val="00B0F0"/>
                </a:solidFill>
                <a:sym typeface="Wingdings" pitchFamily="2" charset="2"/>
              </a:rPr>
              <a:t>You can use this query once it extracts fields for the data it has processed.</a:t>
            </a:r>
          </a:p>
        </p:txBody>
      </p:sp>
    </p:spTree>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444</a:t>
            </a:fld>
            <a:endParaRPr lang="en-US"/>
          </a:p>
        </p:txBody>
      </p:sp>
      <p:pic>
        <p:nvPicPr>
          <p:cNvPr id="6" name="Content Placeholder 5" descr="vbox-u2json11.png"/>
          <p:cNvPicPr>
            <a:picLocks noGrp="1" noChangeAspect="1"/>
          </p:cNvPicPr>
          <p:nvPr>
            <p:ph idx="1"/>
          </p:nvPr>
        </p:nvPicPr>
        <p:blipFill>
          <a:blip r:embed="rId2" cstate="print"/>
          <a:stretch>
            <a:fillRect/>
          </a:stretch>
        </p:blipFill>
        <p:spPr>
          <a:xfrm>
            <a:off x="2590800" y="2286000"/>
            <a:ext cx="3695890" cy="323867"/>
          </a:xfrm>
        </p:spPr>
      </p:pic>
      <p:pic>
        <p:nvPicPr>
          <p:cNvPr id="7" name="Picture 6" descr="vbox-u2json9.png"/>
          <p:cNvPicPr>
            <a:picLocks noChangeAspect="1"/>
          </p:cNvPicPr>
          <p:nvPr/>
        </p:nvPicPr>
        <p:blipFill>
          <a:blip r:embed="rId3" cstate="print"/>
          <a:stretch>
            <a:fillRect/>
          </a:stretch>
        </p:blipFill>
        <p:spPr>
          <a:xfrm>
            <a:off x="2743200" y="1447800"/>
            <a:ext cx="3568883" cy="247663"/>
          </a:xfrm>
          <a:prstGeom prst="rect">
            <a:avLst/>
          </a:prstGeom>
        </p:spPr>
      </p:pic>
      <p:pic>
        <p:nvPicPr>
          <p:cNvPr id="8" name="Picture 7" descr="vbox-u2json10.png"/>
          <p:cNvPicPr>
            <a:picLocks noChangeAspect="1"/>
          </p:cNvPicPr>
          <p:nvPr/>
        </p:nvPicPr>
        <p:blipFill>
          <a:blip r:embed="rId4" cstate="print"/>
          <a:stretch>
            <a:fillRect/>
          </a:stretch>
        </p:blipFill>
        <p:spPr>
          <a:xfrm>
            <a:off x="2819400" y="3276600"/>
            <a:ext cx="3245017" cy="1416123"/>
          </a:xfrm>
          <a:prstGeom prst="rect">
            <a:avLst/>
          </a:prstGeom>
        </p:spPr>
      </p:pic>
      <p:cxnSp>
        <p:nvCxnSpPr>
          <p:cNvPr id="9" name="Straight Arrow Connector 8"/>
          <p:cNvCxnSpPr/>
          <p:nvPr/>
        </p:nvCxnSpPr>
        <p:spPr>
          <a:xfrm>
            <a:off x="4495800" y="16764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95800" y="2590800"/>
            <a:ext cx="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445</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r>
              <a:rPr lang="en-US" dirty="0" smtClean="0">
                <a:solidFill>
                  <a:srgbClr val="00B0F0"/>
                </a:solidFill>
                <a:sym typeface="Wingdings" pitchFamily="2" charset="2"/>
              </a:rPr>
              <a:t>What do I do if splunk isn’t seeing events?</a:t>
            </a:r>
          </a:p>
          <a:p>
            <a:pPr lvl="1"/>
            <a:r>
              <a:rPr lang="en-US" dirty="0" smtClean="0">
                <a:solidFill>
                  <a:srgbClr val="00B0F0"/>
                </a:solidFill>
                <a:sym typeface="Wingdings" pitchFamily="2" charset="2"/>
              </a:rPr>
              <a:t>Check /opt/splunkforwarder/etc/system/local/inputs.conf</a:t>
            </a:r>
          </a:p>
          <a:p>
            <a:pPr lvl="2"/>
            <a:r>
              <a:rPr lang="en-US" dirty="0" smtClean="0">
                <a:solidFill>
                  <a:srgbClr val="00B0F0"/>
                </a:solidFill>
                <a:sym typeface="Wingdings" pitchFamily="2" charset="2"/>
              </a:rPr>
              <a:t>Make sure you input everything EXACTLY as demonstrated</a:t>
            </a:r>
          </a:p>
          <a:p>
            <a:pPr lvl="1"/>
            <a:r>
              <a:rPr lang="en-US" dirty="0" smtClean="0">
                <a:solidFill>
                  <a:srgbClr val="00B0F0"/>
                </a:solidFill>
                <a:sym typeface="Wingdings" pitchFamily="2" charset="2"/>
              </a:rPr>
              <a:t>Check /opt/splunkforwarder/var/log/splunk/splunkd.log</a:t>
            </a:r>
          </a:p>
          <a:p>
            <a:pPr lvl="1"/>
            <a:r>
              <a:rPr lang="en-US" dirty="0" smtClean="0">
                <a:solidFill>
                  <a:srgbClr val="00B0F0"/>
                </a:solidFill>
                <a:sym typeface="Wingdings" pitchFamily="2" charset="2"/>
              </a:rPr>
              <a:t>Adjust the timeframe from 24 hours to Year to date</a:t>
            </a:r>
          </a:p>
        </p:txBody>
      </p:sp>
    </p:spTree>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446</a:t>
            </a:fld>
            <a:endParaRPr lang="en-US"/>
          </a:p>
        </p:txBody>
      </p:sp>
      <p:sp>
        <p:nvSpPr>
          <p:cNvPr id="12" name="Content Placeholder 11"/>
          <p:cNvSpPr>
            <a:spLocks noGrp="1"/>
          </p:cNvSpPr>
          <p:nvPr>
            <p:ph idx="1"/>
          </p:nvPr>
        </p:nvSpPr>
        <p:spPr>
          <a:xfrm>
            <a:off x="304800" y="1371600"/>
            <a:ext cx="8382000" cy="4876800"/>
          </a:xfrm>
        </p:spPr>
        <p:txBody>
          <a:bodyPr>
            <a:normAutofit fontScale="85000" lnSpcReduction="20000"/>
          </a:bodyPr>
          <a:lstStyle/>
          <a:p>
            <a:r>
              <a:rPr lang="en-US" dirty="0" smtClean="0">
                <a:solidFill>
                  <a:srgbClr val="00B0F0"/>
                </a:solidFill>
                <a:sym typeface="Wingdings" pitchFamily="2" charset="2"/>
              </a:rPr>
              <a:t>pfSense provides network segmentation and security, but having another layer of defense doesn’t hurt</a:t>
            </a:r>
          </a:p>
          <a:p>
            <a:pPr lvl="1"/>
            <a:r>
              <a:rPr lang="en-US" dirty="0" smtClean="0">
                <a:solidFill>
                  <a:srgbClr val="00B0F0"/>
                </a:solidFill>
                <a:sym typeface="Wingdings" pitchFamily="2" charset="2"/>
              </a:rPr>
              <a:t>What we’ll be doing:</a:t>
            </a:r>
          </a:p>
          <a:p>
            <a:pPr lvl="2"/>
            <a:r>
              <a:rPr lang="en-US" dirty="0" smtClean="0">
                <a:solidFill>
                  <a:srgbClr val="00B0F0"/>
                </a:solidFill>
                <a:sym typeface="Wingdings" pitchFamily="2" charset="2"/>
              </a:rPr>
              <a:t>Creating firewall rules that deny all traffic inbound from 172.16.1.0/24 and 172.16.2.0/24</a:t>
            </a:r>
          </a:p>
          <a:p>
            <a:pPr lvl="3"/>
            <a:r>
              <a:rPr lang="en-US" dirty="0" smtClean="0">
                <a:solidFill>
                  <a:srgbClr val="00B0F0"/>
                </a:solidFill>
                <a:sym typeface="Wingdings" pitchFamily="2" charset="2"/>
              </a:rPr>
              <a:t>Windows : Windows Firewall with Advanced Security (wf.msc)</a:t>
            </a:r>
          </a:p>
          <a:p>
            <a:pPr lvl="3"/>
            <a:r>
              <a:rPr lang="en-US" dirty="0" smtClean="0">
                <a:solidFill>
                  <a:srgbClr val="00B0F0"/>
                </a:solidFill>
                <a:sym typeface="Wingdings" pitchFamily="2" charset="2"/>
              </a:rPr>
              <a:t>Linux: iptables-persistent</a:t>
            </a:r>
          </a:p>
          <a:p>
            <a:pPr lvl="3"/>
            <a:r>
              <a:rPr lang="en-US" dirty="0" smtClean="0">
                <a:solidFill>
                  <a:srgbClr val="00B0F0"/>
                </a:solidFill>
                <a:sym typeface="Wingdings" pitchFamily="2" charset="2"/>
              </a:rPr>
              <a:t>OSX: You guys are boned</a:t>
            </a:r>
          </a:p>
          <a:p>
            <a:pPr lvl="4"/>
            <a:r>
              <a:rPr lang="en-US" dirty="0" smtClean="0">
                <a:solidFill>
                  <a:srgbClr val="00B0F0"/>
                </a:solidFill>
                <a:sym typeface="Wingdings" pitchFamily="2" charset="2"/>
              </a:rPr>
              <a:t>Technically, /etc/pf.conf is there</a:t>
            </a:r>
          </a:p>
          <a:p>
            <a:pPr lvl="5"/>
            <a:r>
              <a:rPr lang="en-US" dirty="0" smtClean="0">
                <a:solidFill>
                  <a:srgbClr val="00B0F0"/>
                </a:solidFill>
                <a:sym typeface="Wingdings" pitchFamily="2" charset="2"/>
              </a:rPr>
              <a:t>Even if enabled, on reboot, the firewall is gone</a:t>
            </a:r>
          </a:p>
          <a:p>
            <a:pPr lvl="6"/>
            <a:r>
              <a:rPr lang="en-US" dirty="0" smtClean="0">
                <a:solidFill>
                  <a:srgbClr val="00B0F0"/>
                </a:solidFill>
                <a:sym typeface="Wingdings" pitchFamily="2" charset="2"/>
              </a:rPr>
              <a:t>Need to set up a launchd service to persist it.</a:t>
            </a:r>
          </a:p>
          <a:p>
            <a:pPr lvl="5"/>
            <a:r>
              <a:rPr lang="en-US" dirty="0" smtClean="0">
                <a:solidFill>
                  <a:srgbClr val="00B0F0"/>
                </a:solidFill>
                <a:sym typeface="Wingdings" pitchFamily="2" charset="2"/>
              </a:rPr>
              <a:t>/etc/pf.conf will be overwritten on new OSX releases.</a:t>
            </a:r>
          </a:p>
          <a:p>
            <a:pPr lvl="5"/>
            <a:r>
              <a:rPr lang="en-US" dirty="0" smtClean="0">
                <a:solidFill>
                  <a:srgbClr val="00B0F0"/>
                </a:solidFill>
                <a:sym typeface="Wingdings" pitchFamily="2" charset="2"/>
              </a:rPr>
              <a:t>Buy commercial firewall software. Pray for Apple’s swift demise.</a:t>
            </a:r>
          </a:p>
          <a:p>
            <a:pPr lvl="6"/>
            <a:r>
              <a:rPr lang="en-US" dirty="0" smtClean="0">
                <a:solidFill>
                  <a:srgbClr val="00B0F0"/>
                </a:solidFill>
                <a:sym typeface="Wingdings" pitchFamily="2" charset="2"/>
              </a:rPr>
              <a:t>murusfirewall.com</a:t>
            </a:r>
          </a:p>
          <a:p>
            <a:pPr lvl="6"/>
            <a:r>
              <a:rPr lang="en-US" dirty="0" smtClean="0">
                <a:solidFill>
                  <a:srgbClr val="00B0F0"/>
                </a:solidFill>
                <a:sym typeface="Wingdings" pitchFamily="2" charset="2"/>
              </a:rPr>
              <a:t>Little Snitch</a:t>
            </a:r>
          </a:p>
          <a:p>
            <a:pPr lvl="6"/>
            <a:r>
              <a:rPr lang="en-US" dirty="0" smtClean="0">
                <a:solidFill>
                  <a:srgbClr val="00B0F0"/>
                </a:solidFill>
                <a:sym typeface="Wingdings" pitchFamily="2" charset="2"/>
              </a:rPr>
              <a:t>Allegedly ESET firewall is good</a:t>
            </a:r>
          </a:p>
          <a:p>
            <a:pPr lvl="5"/>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447</a:t>
            </a:fld>
            <a:endParaRPr lang="en-US"/>
          </a:p>
        </p:txBody>
      </p:sp>
      <p:sp>
        <p:nvSpPr>
          <p:cNvPr id="12" name="Content Placeholder 11"/>
          <p:cNvSpPr>
            <a:spLocks noGrp="1"/>
          </p:cNvSpPr>
          <p:nvPr>
            <p:ph idx="1"/>
          </p:nvPr>
        </p:nvSpPr>
        <p:spPr>
          <a:xfrm>
            <a:off x="304800" y="1371600"/>
            <a:ext cx="8382000" cy="4876800"/>
          </a:xfrm>
        </p:spPr>
        <p:txBody>
          <a:bodyPr>
            <a:normAutofit fontScale="70000" lnSpcReduction="20000"/>
          </a:bodyPr>
          <a:lstStyle/>
          <a:p>
            <a:r>
              <a:rPr lang="en-US" dirty="0" smtClean="0">
                <a:solidFill>
                  <a:srgbClr val="00B0F0"/>
                </a:solidFill>
                <a:sym typeface="Wingdings" pitchFamily="2" charset="2"/>
              </a:rPr>
              <a:t>Windows:</a:t>
            </a:r>
          </a:p>
          <a:p>
            <a:pPr lvl="1"/>
            <a:r>
              <a:rPr lang="en-US" dirty="0" smtClean="0">
                <a:solidFill>
                  <a:srgbClr val="00B0F0"/>
                </a:solidFill>
                <a:sym typeface="Wingdings" pitchFamily="2" charset="2"/>
              </a:rPr>
              <a:t>Start  Run  wf.msc  Inbound Rules  New Rule... (under Actions)</a:t>
            </a:r>
          </a:p>
          <a:p>
            <a:pPr lvl="2"/>
            <a:r>
              <a:rPr lang="en-US" dirty="0" smtClean="0">
                <a:solidFill>
                  <a:srgbClr val="00B0F0"/>
                </a:solidFill>
                <a:sym typeface="Wingdings" pitchFamily="2" charset="2"/>
              </a:rPr>
              <a:t>Rule Type: Custom</a:t>
            </a:r>
          </a:p>
          <a:p>
            <a:pPr lvl="2"/>
            <a:r>
              <a:rPr lang="en-US" dirty="0" smtClean="0">
                <a:solidFill>
                  <a:srgbClr val="00B0F0"/>
                </a:solidFill>
                <a:sym typeface="Wingdings" pitchFamily="2" charset="2"/>
              </a:rPr>
              <a:t>All Programs</a:t>
            </a:r>
          </a:p>
          <a:p>
            <a:pPr lvl="2"/>
            <a:r>
              <a:rPr lang="en-US" dirty="0" smtClean="0">
                <a:solidFill>
                  <a:srgbClr val="00B0F0"/>
                </a:solidFill>
                <a:sym typeface="Wingdings" pitchFamily="2" charset="2"/>
              </a:rPr>
              <a:t>Protocol Type: Any</a:t>
            </a:r>
          </a:p>
          <a:p>
            <a:pPr lvl="2"/>
            <a:r>
              <a:rPr lang="en-US" dirty="0" smtClean="0">
                <a:solidFill>
                  <a:srgbClr val="00B0F0"/>
                </a:solidFill>
                <a:sym typeface="Wingdings" pitchFamily="2" charset="2"/>
              </a:rPr>
              <a:t>Which local IP addresses does this rule apply to?</a:t>
            </a:r>
          </a:p>
          <a:p>
            <a:pPr lvl="3"/>
            <a:r>
              <a:rPr lang="en-US" dirty="0" smtClean="0">
                <a:solidFill>
                  <a:srgbClr val="00B0F0"/>
                </a:solidFill>
                <a:sym typeface="Wingdings" pitchFamily="2" charset="2"/>
              </a:rPr>
              <a:t>These IP addresses:</a:t>
            </a:r>
          </a:p>
          <a:p>
            <a:pPr lvl="4"/>
            <a:r>
              <a:rPr lang="en-US" dirty="0" smtClean="0">
                <a:solidFill>
                  <a:srgbClr val="00B0F0"/>
                </a:solidFill>
                <a:sym typeface="Wingdings" pitchFamily="2" charset="2"/>
              </a:rPr>
              <a:t>172.16.1.2</a:t>
            </a:r>
          </a:p>
          <a:p>
            <a:pPr lvl="2"/>
            <a:r>
              <a:rPr lang="en-US" dirty="0" smtClean="0">
                <a:solidFill>
                  <a:srgbClr val="00B0F0"/>
                </a:solidFill>
                <a:sym typeface="Wingdings" pitchFamily="2" charset="2"/>
              </a:rPr>
              <a:t>Which remote IP addresses does this rule apply to?</a:t>
            </a:r>
          </a:p>
          <a:p>
            <a:pPr lvl="3"/>
            <a:r>
              <a:rPr lang="en-US" dirty="0" smtClean="0">
                <a:solidFill>
                  <a:srgbClr val="00B0F0"/>
                </a:solidFill>
                <a:sym typeface="Wingdings" pitchFamily="2" charset="2"/>
              </a:rPr>
              <a:t>These IP addresses:</a:t>
            </a:r>
          </a:p>
          <a:p>
            <a:pPr lvl="4"/>
            <a:r>
              <a:rPr lang="en-US" dirty="0" smtClean="0">
                <a:solidFill>
                  <a:srgbClr val="00B0F0"/>
                </a:solidFill>
                <a:sym typeface="Wingdings" pitchFamily="2" charset="2"/>
              </a:rPr>
              <a:t>172.16.1.0/24</a:t>
            </a:r>
          </a:p>
          <a:p>
            <a:pPr lvl="4"/>
            <a:r>
              <a:rPr lang="en-US" dirty="0" smtClean="0">
                <a:solidFill>
                  <a:srgbClr val="00B0F0"/>
                </a:solidFill>
                <a:sym typeface="Wingdings" pitchFamily="2" charset="2"/>
              </a:rPr>
              <a:t>172.16.2.0/24</a:t>
            </a:r>
          </a:p>
          <a:p>
            <a:pPr lvl="2"/>
            <a:r>
              <a:rPr lang="en-US" dirty="0" smtClean="0">
                <a:solidFill>
                  <a:srgbClr val="00B0F0"/>
                </a:solidFill>
                <a:sym typeface="Wingdings" pitchFamily="2" charset="2"/>
              </a:rPr>
              <a:t>Block the connection</a:t>
            </a:r>
          </a:p>
          <a:p>
            <a:pPr lvl="2"/>
            <a:r>
              <a:rPr lang="en-US" dirty="0" smtClean="0">
                <a:solidFill>
                  <a:srgbClr val="00B0F0"/>
                </a:solidFill>
                <a:sym typeface="Wingdings" pitchFamily="2" charset="2"/>
              </a:rPr>
              <a:t>When does this rule apply?</a:t>
            </a:r>
          </a:p>
          <a:p>
            <a:pPr lvl="3"/>
            <a:r>
              <a:rPr lang="en-US" dirty="0" smtClean="0">
                <a:solidFill>
                  <a:srgbClr val="00B0F0"/>
                </a:solidFill>
                <a:sym typeface="Wingdings" pitchFamily="2" charset="2"/>
              </a:rPr>
              <a:t>Domain</a:t>
            </a:r>
          </a:p>
          <a:p>
            <a:pPr lvl="3"/>
            <a:r>
              <a:rPr lang="en-US" dirty="0" smtClean="0">
                <a:solidFill>
                  <a:srgbClr val="00B0F0"/>
                </a:solidFill>
                <a:sym typeface="Wingdings" pitchFamily="2" charset="2"/>
              </a:rPr>
              <a:t>Private</a:t>
            </a:r>
          </a:p>
          <a:p>
            <a:pPr lvl="3"/>
            <a:r>
              <a:rPr lang="en-US" dirty="0" smtClean="0">
                <a:solidFill>
                  <a:srgbClr val="00B0F0"/>
                </a:solidFill>
                <a:sym typeface="Wingdings" pitchFamily="2" charset="2"/>
              </a:rPr>
              <a:t>Public</a:t>
            </a:r>
          </a:p>
          <a:p>
            <a:pPr lvl="2"/>
            <a:r>
              <a:rPr lang="en-US" dirty="0" smtClean="0">
                <a:solidFill>
                  <a:srgbClr val="00B0F0"/>
                </a:solidFill>
                <a:sym typeface="Wingdings" pitchFamily="2" charset="2"/>
              </a:rPr>
              <a:t>Name: Lab to Hypervisor Host Deny</a:t>
            </a:r>
          </a:p>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448</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pPr lvl="3"/>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pic>
        <p:nvPicPr>
          <p:cNvPr id="6" name="Picture 5" descr="vbox-hostfirewall16.png"/>
          <p:cNvPicPr>
            <a:picLocks noChangeAspect="1"/>
          </p:cNvPicPr>
          <p:nvPr/>
        </p:nvPicPr>
        <p:blipFill>
          <a:blip r:embed="rId2" cstate="print"/>
          <a:stretch>
            <a:fillRect/>
          </a:stretch>
        </p:blipFill>
        <p:spPr>
          <a:xfrm>
            <a:off x="152400" y="1524000"/>
            <a:ext cx="2502029" cy="1225613"/>
          </a:xfrm>
          <a:prstGeom prst="rect">
            <a:avLst/>
          </a:prstGeom>
        </p:spPr>
      </p:pic>
      <p:pic>
        <p:nvPicPr>
          <p:cNvPr id="7" name="Picture 6" descr="vbox-hostfirewall17.png"/>
          <p:cNvPicPr>
            <a:picLocks noChangeAspect="1"/>
          </p:cNvPicPr>
          <p:nvPr/>
        </p:nvPicPr>
        <p:blipFill>
          <a:blip r:embed="rId3" cstate="print"/>
          <a:stretch>
            <a:fillRect/>
          </a:stretch>
        </p:blipFill>
        <p:spPr>
          <a:xfrm>
            <a:off x="3200400" y="2057400"/>
            <a:ext cx="1212912" cy="285765"/>
          </a:xfrm>
          <a:prstGeom prst="rect">
            <a:avLst/>
          </a:prstGeom>
        </p:spPr>
      </p:pic>
      <p:pic>
        <p:nvPicPr>
          <p:cNvPr id="8" name="Picture 7" descr="vbox-hostfirewall18.png"/>
          <p:cNvPicPr>
            <a:picLocks noChangeAspect="1"/>
          </p:cNvPicPr>
          <p:nvPr/>
        </p:nvPicPr>
        <p:blipFill>
          <a:blip r:embed="rId4" cstate="print"/>
          <a:stretch>
            <a:fillRect/>
          </a:stretch>
        </p:blipFill>
        <p:spPr>
          <a:xfrm>
            <a:off x="6172200" y="1981200"/>
            <a:ext cx="2006703" cy="508026"/>
          </a:xfrm>
          <a:prstGeom prst="rect">
            <a:avLst/>
          </a:prstGeom>
        </p:spPr>
      </p:pic>
      <p:pic>
        <p:nvPicPr>
          <p:cNvPr id="9" name="Picture 8" descr="vbox-hostfirewall19.png"/>
          <p:cNvPicPr>
            <a:picLocks noChangeAspect="1"/>
          </p:cNvPicPr>
          <p:nvPr/>
        </p:nvPicPr>
        <p:blipFill>
          <a:blip r:embed="rId5" cstate="print"/>
          <a:stretch>
            <a:fillRect/>
          </a:stretch>
        </p:blipFill>
        <p:spPr>
          <a:xfrm>
            <a:off x="304800" y="3733800"/>
            <a:ext cx="1974951" cy="1657435"/>
          </a:xfrm>
          <a:prstGeom prst="rect">
            <a:avLst/>
          </a:prstGeom>
        </p:spPr>
      </p:pic>
      <p:pic>
        <p:nvPicPr>
          <p:cNvPr id="10" name="Picture 9" descr="vbox-hostfirewall20.png"/>
          <p:cNvPicPr>
            <a:picLocks noChangeAspect="1"/>
          </p:cNvPicPr>
          <p:nvPr/>
        </p:nvPicPr>
        <p:blipFill>
          <a:blip r:embed="rId6" cstate="print"/>
          <a:stretch>
            <a:fillRect/>
          </a:stretch>
        </p:blipFill>
        <p:spPr>
          <a:xfrm>
            <a:off x="2590800" y="4114800"/>
            <a:ext cx="2705239" cy="628682"/>
          </a:xfrm>
          <a:prstGeom prst="rect">
            <a:avLst/>
          </a:prstGeom>
        </p:spPr>
      </p:pic>
      <p:pic>
        <p:nvPicPr>
          <p:cNvPr id="11" name="Picture 10" descr="vbox-hostfirewall21.png"/>
          <p:cNvPicPr>
            <a:picLocks noChangeAspect="1"/>
          </p:cNvPicPr>
          <p:nvPr/>
        </p:nvPicPr>
        <p:blipFill>
          <a:blip r:embed="rId7" cstate="print"/>
          <a:stretch>
            <a:fillRect/>
          </a:stretch>
        </p:blipFill>
        <p:spPr>
          <a:xfrm>
            <a:off x="6019800" y="3429000"/>
            <a:ext cx="2171812" cy="1924149"/>
          </a:xfrm>
          <a:prstGeom prst="rect">
            <a:avLst/>
          </a:prstGeom>
        </p:spPr>
      </p:pic>
      <p:cxnSp>
        <p:nvCxnSpPr>
          <p:cNvPr id="19" name="Straight Arrow Connector 18"/>
          <p:cNvCxnSpPr/>
          <p:nvPr/>
        </p:nvCxnSpPr>
        <p:spPr>
          <a:xfrm>
            <a:off x="2667000" y="2133600"/>
            <a:ext cx="533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419600" y="2133600"/>
            <a:ext cx="1752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981200" y="2438400"/>
            <a:ext cx="4419600" cy="1295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286000" y="4267200"/>
            <a:ext cx="304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257800" y="4267200"/>
            <a:ext cx="762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449</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pic>
        <p:nvPicPr>
          <p:cNvPr id="6" name="Picture 5" descr="vbox-hostfirewall22.png"/>
          <p:cNvPicPr>
            <a:picLocks noChangeAspect="1"/>
          </p:cNvPicPr>
          <p:nvPr/>
        </p:nvPicPr>
        <p:blipFill>
          <a:blip r:embed="rId2" cstate="print"/>
          <a:stretch>
            <a:fillRect/>
          </a:stretch>
        </p:blipFill>
        <p:spPr>
          <a:xfrm>
            <a:off x="228600" y="1524000"/>
            <a:ext cx="2946551" cy="2228965"/>
          </a:xfrm>
          <a:prstGeom prst="rect">
            <a:avLst/>
          </a:prstGeom>
        </p:spPr>
      </p:pic>
      <p:cxnSp>
        <p:nvCxnSpPr>
          <p:cNvPr id="7" name="Straight Arrow Connector 6"/>
          <p:cNvCxnSpPr/>
          <p:nvPr/>
        </p:nvCxnSpPr>
        <p:spPr>
          <a:xfrm>
            <a:off x="3124200" y="2286000"/>
            <a:ext cx="2133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vbox-hostfirewall23.png"/>
          <p:cNvPicPr>
            <a:picLocks noChangeAspect="1"/>
          </p:cNvPicPr>
          <p:nvPr/>
        </p:nvPicPr>
        <p:blipFill>
          <a:blip r:embed="rId3" cstate="print"/>
          <a:stretch>
            <a:fillRect/>
          </a:stretch>
        </p:blipFill>
        <p:spPr>
          <a:xfrm>
            <a:off x="5257800" y="1752600"/>
            <a:ext cx="2946551" cy="1390721"/>
          </a:xfrm>
          <a:prstGeom prst="rect">
            <a:avLst/>
          </a:prstGeom>
        </p:spPr>
      </p:pic>
      <p:pic>
        <p:nvPicPr>
          <p:cNvPr id="10" name="Picture 9" descr="vbox-hostfirewall24.png"/>
          <p:cNvPicPr>
            <a:picLocks noChangeAspect="1"/>
          </p:cNvPicPr>
          <p:nvPr/>
        </p:nvPicPr>
        <p:blipFill>
          <a:blip r:embed="rId4" cstate="print"/>
          <a:stretch>
            <a:fillRect/>
          </a:stretch>
        </p:blipFill>
        <p:spPr>
          <a:xfrm>
            <a:off x="381000" y="4419600"/>
            <a:ext cx="2775093" cy="1206562"/>
          </a:xfrm>
          <a:prstGeom prst="rect">
            <a:avLst/>
          </a:prstGeom>
        </p:spPr>
      </p:pic>
      <p:pic>
        <p:nvPicPr>
          <p:cNvPr id="11" name="Picture 10" descr="vbox-hostfirewall25.png"/>
          <p:cNvPicPr>
            <a:picLocks noChangeAspect="1"/>
          </p:cNvPicPr>
          <p:nvPr/>
        </p:nvPicPr>
        <p:blipFill>
          <a:blip r:embed="rId5" cstate="print"/>
          <a:stretch>
            <a:fillRect/>
          </a:stretch>
        </p:blipFill>
        <p:spPr>
          <a:xfrm>
            <a:off x="4038600" y="4800600"/>
            <a:ext cx="1149409" cy="330217"/>
          </a:xfrm>
          <a:prstGeom prst="rect">
            <a:avLst/>
          </a:prstGeom>
        </p:spPr>
      </p:pic>
      <p:pic>
        <p:nvPicPr>
          <p:cNvPr id="13" name="Picture 12" descr="vbox-hostfirewall26.png"/>
          <p:cNvPicPr>
            <a:picLocks noChangeAspect="1"/>
          </p:cNvPicPr>
          <p:nvPr/>
        </p:nvPicPr>
        <p:blipFill>
          <a:blip r:embed="rId6" cstate="print"/>
          <a:stretch>
            <a:fillRect/>
          </a:stretch>
        </p:blipFill>
        <p:spPr>
          <a:xfrm>
            <a:off x="6553200" y="4800600"/>
            <a:ext cx="1238314" cy="317516"/>
          </a:xfrm>
          <a:prstGeom prst="rect">
            <a:avLst/>
          </a:prstGeom>
        </p:spPr>
      </p:pic>
      <p:cxnSp>
        <p:nvCxnSpPr>
          <p:cNvPr id="15" name="Straight Arrow Connector 14"/>
          <p:cNvCxnSpPr/>
          <p:nvPr/>
        </p:nvCxnSpPr>
        <p:spPr>
          <a:xfrm flipH="1">
            <a:off x="2590800" y="3124200"/>
            <a:ext cx="3733800" cy="1295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124200" y="48768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81600" y="4876800"/>
            <a:ext cx="1371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Tasks to complete</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Click Properties, select “Adapter” tab, confirm radio button “Configure Adapter Manually” is selected</a:t>
            </a:r>
          </a:p>
          <a:p>
            <a:r>
              <a:rPr lang="en-US" dirty="0" smtClean="0">
                <a:solidFill>
                  <a:srgbClr val="00B0F0"/>
                </a:solidFill>
              </a:rPr>
              <a:t>Click the “DHCP Server” tab , ensure that “Enable Server” checkbox is unchecked</a:t>
            </a:r>
          </a:p>
          <a:p>
            <a:r>
              <a:rPr lang="en-US" dirty="0" smtClean="0">
                <a:solidFill>
                  <a:srgbClr val="00B0F0"/>
                </a:solidFill>
              </a:rPr>
              <a:t>Click “Apply” if highlighted</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45</a:t>
            </a:fld>
            <a:endParaRPr lang="en-US"/>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450</a:t>
            </a:fld>
            <a:endParaRPr lang="en-US"/>
          </a:p>
        </p:txBody>
      </p:sp>
      <p:sp>
        <p:nvSpPr>
          <p:cNvPr id="12" name="Content Placeholder 11"/>
          <p:cNvSpPr>
            <a:spLocks noGrp="1"/>
          </p:cNvSpPr>
          <p:nvPr>
            <p:ph idx="1"/>
          </p:nvPr>
        </p:nvSpPr>
        <p:spPr>
          <a:xfrm>
            <a:off x="304800" y="1371600"/>
            <a:ext cx="8382000" cy="4876800"/>
          </a:xfrm>
        </p:spPr>
        <p:txBody>
          <a:bodyPr>
            <a:normAutofit fontScale="70000" lnSpcReduction="20000"/>
          </a:bodyPr>
          <a:lstStyle/>
          <a:p>
            <a:r>
              <a:rPr lang="en-US" dirty="0" smtClean="0">
                <a:solidFill>
                  <a:srgbClr val="00B0F0"/>
                </a:solidFill>
                <a:sym typeface="Wingdings" pitchFamily="2" charset="2"/>
              </a:rPr>
              <a:t>Linux:</a:t>
            </a:r>
          </a:p>
          <a:p>
            <a:pPr lvl="1"/>
            <a:r>
              <a:rPr lang="en-US" dirty="0" smtClean="0">
                <a:solidFill>
                  <a:srgbClr val="00B0F0"/>
                </a:solidFill>
                <a:sym typeface="Wingdings" pitchFamily="2" charset="2"/>
              </a:rPr>
              <a:t>Login as root or sudo to root on your hypervisor host.</a:t>
            </a:r>
          </a:p>
          <a:p>
            <a:pPr lvl="1"/>
            <a:r>
              <a:rPr lang="en-US" dirty="0" smtClean="0">
                <a:solidFill>
                  <a:srgbClr val="00B0F0"/>
                </a:solidFill>
                <a:sym typeface="Wingdings" pitchFamily="2" charset="2"/>
              </a:rPr>
              <a:t>apt-get install iptables-persistent</a:t>
            </a:r>
          </a:p>
          <a:p>
            <a:pPr lvl="2"/>
            <a:r>
              <a:rPr lang="en-US" dirty="0" smtClean="0">
                <a:solidFill>
                  <a:srgbClr val="00B0F0"/>
                </a:solidFill>
                <a:sym typeface="Wingdings" pitchFamily="2" charset="2"/>
              </a:rPr>
              <a:t>The installer asks if you want to save your current firewall rules (if you have any)</a:t>
            </a:r>
          </a:p>
          <a:p>
            <a:pPr lvl="2"/>
            <a:r>
              <a:rPr lang="en-US" dirty="0" smtClean="0">
                <a:solidFill>
                  <a:srgbClr val="00B0F0"/>
                </a:solidFill>
                <a:sym typeface="Wingdings" pitchFamily="2" charset="2"/>
              </a:rPr>
              <a:t>Note: If you use firewalld or ufw, then god help you. I’m only covering iptables.</a:t>
            </a:r>
          </a:p>
          <a:p>
            <a:pPr lvl="2"/>
            <a:r>
              <a:rPr lang="en-US" dirty="0" smtClean="0">
                <a:solidFill>
                  <a:srgbClr val="00B0F0"/>
                </a:solidFill>
                <a:sym typeface="Wingdings" pitchFamily="2" charset="2"/>
              </a:rPr>
              <a:t>Note: If you use a distro that is not debian-based, you need to determine how to install/enable iptables for your distro</a:t>
            </a:r>
          </a:p>
          <a:p>
            <a:pPr lvl="3"/>
            <a:r>
              <a:rPr lang="en-US" dirty="0" smtClean="0">
                <a:solidFill>
                  <a:srgbClr val="00B0F0"/>
                </a:solidFill>
                <a:sym typeface="Wingdings" pitchFamily="2" charset="2"/>
              </a:rPr>
              <a:t>E.g. CentOS/RHEL: https://serverfault.com/questions/626521/centos-7-save-iptables-settings</a:t>
            </a:r>
          </a:p>
          <a:p>
            <a:pPr lvl="1"/>
            <a:r>
              <a:rPr lang="en-US" dirty="0" smtClean="0">
                <a:solidFill>
                  <a:srgbClr val="00B0F0"/>
                </a:solidFill>
                <a:sym typeface="Wingdings" pitchFamily="2" charset="2"/>
              </a:rPr>
              <a:t>iptables –A INPUT –m conntrack –ctstate ESTABLISHED,RELATED –j ACCEPT</a:t>
            </a:r>
          </a:p>
          <a:p>
            <a:pPr lvl="2"/>
            <a:r>
              <a:rPr lang="en-US" dirty="0" smtClean="0">
                <a:solidFill>
                  <a:srgbClr val="00B0F0"/>
                </a:solidFill>
                <a:sym typeface="Wingdings" pitchFamily="2" charset="2"/>
              </a:rPr>
              <a:t>“Allow packets from ESTABLISHED connections”</a:t>
            </a:r>
          </a:p>
          <a:p>
            <a:pPr lvl="1"/>
            <a:r>
              <a:rPr lang="en-US" dirty="0" smtClean="0">
                <a:solidFill>
                  <a:srgbClr val="00B0F0"/>
                </a:solidFill>
                <a:sym typeface="Wingdings" pitchFamily="2" charset="2"/>
              </a:rPr>
              <a:t>iptables –A INPUT –s 172.16.1.0/24 –j DROP</a:t>
            </a:r>
          </a:p>
          <a:p>
            <a:pPr lvl="2"/>
            <a:r>
              <a:rPr lang="en-US" dirty="0" smtClean="0">
                <a:solidFill>
                  <a:srgbClr val="00B0F0"/>
                </a:solidFill>
                <a:sym typeface="Wingdings" pitchFamily="2" charset="2"/>
              </a:rPr>
              <a:t>Drop connections from source network 172.16.1.0/24</a:t>
            </a:r>
          </a:p>
          <a:p>
            <a:pPr lvl="1"/>
            <a:r>
              <a:rPr lang="en-US" dirty="0" smtClean="0">
                <a:solidFill>
                  <a:srgbClr val="00B0F0"/>
                </a:solidFill>
                <a:sym typeface="Wingdings" pitchFamily="2" charset="2"/>
              </a:rPr>
              <a:t>iptables –A INPUT –s 172.16.2.0/24 –j DROP</a:t>
            </a:r>
          </a:p>
          <a:p>
            <a:pPr lvl="2"/>
            <a:r>
              <a:rPr lang="en-US" dirty="0" smtClean="0">
                <a:solidFill>
                  <a:srgbClr val="00B0F0"/>
                </a:solidFill>
                <a:sym typeface="Wingdings" pitchFamily="2" charset="2"/>
              </a:rPr>
              <a:t>Drop connections from source network 172.16.2.0/24</a:t>
            </a:r>
          </a:p>
          <a:p>
            <a:pPr lvl="1"/>
            <a:r>
              <a:rPr lang="en-US" dirty="0" smtClean="0">
                <a:solidFill>
                  <a:srgbClr val="00B0F0"/>
                </a:solidFill>
                <a:sym typeface="Wingdings" pitchFamily="2" charset="2"/>
              </a:rPr>
              <a:t>iptables-save &gt; /etc/iptables/rules.v4</a:t>
            </a:r>
          </a:p>
          <a:p>
            <a:pPr lvl="2"/>
            <a:r>
              <a:rPr lang="en-US" dirty="0" smtClean="0">
                <a:solidFill>
                  <a:srgbClr val="00B0F0"/>
                </a:solidFill>
                <a:sym typeface="Wingdings" pitchFamily="2" charset="2"/>
              </a:rPr>
              <a:t>Save the current iptables rules to /etc/iptables/rules.v4</a:t>
            </a:r>
          </a:p>
          <a:p>
            <a:pPr lvl="1"/>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451</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pic>
        <p:nvPicPr>
          <p:cNvPr id="6" name="Picture 5" descr="vbox-hostfirewall1.png"/>
          <p:cNvPicPr>
            <a:picLocks noChangeAspect="1"/>
          </p:cNvPicPr>
          <p:nvPr/>
        </p:nvPicPr>
        <p:blipFill>
          <a:blip r:embed="rId2" cstate="print"/>
          <a:stretch>
            <a:fillRect/>
          </a:stretch>
        </p:blipFill>
        <p:spPr>
          <a:xfrm>
            <a:off x="2514600" y="1600200"/>
            <a:ext cx="4057859" cy="165108"/>
          </a:xfrm>
          <a:prstGeom prst="rect">
            <a:avLst/>
          </a:prstGeom>
        </p:spPr>
      </p:pic>
      <p:pic>
        <p:nvPicPr>
          <p:cNvPr id="7" name="Picture 6" descr="vbox-hostfirewall2.png"/>
          <p:cNvPicPr>
            <a:picLocks noChangeAspect="1"/>
          </p:cNvPicPr>
          <p:nvPr/>
        </p:nvPicPr>
        <p:blipFill>
          <a:blip r:embed="rId3" cstate="print"/>
          <a:stretch>
            <a:fillRect/>
          </a:stretch>
        </p:blipFill>
        <p:spPr>
          <a:xfrm>
            <a:off x="762000" y="2133600"/>
            <a:ext cx="7633092" cy="1568531"/>
          </a:xfrm>
          <a:prstGeom prst="rect">
            <a:avLst/>
          </a:prstGeom>
        </p:spPr>
      </p:pic>
      <p:pic>
        <p:nvPicPr>
          <p:cNvPr id="8" name="Picture 7" descr="vbox-hostfirewall3.png"/>
          <p:cNvPicPr>
            <a:picLocks noChangeAspect="1"/>
          </p:cNvPicPr>
          <p:nvPr/>
        </p:nvPicPr>
        <p:blipFill>
          <a:blip r:embed="rId4" cstate="print"/>
          <a:stretch>
            <a:fillRect/>
          </a:stretch>
        </p:blipFill>
        <p:spPr>
          <a:xfrm>
            <a:off x="1905000" y="4114800"/>
            <a:ext cx="5232669" cy="311166"/>
          </a:xfrm>
          <a:prstGeom prst="rect">
            <a:avLst/>
          </a:prstGeom>
        </p:spPr>
      </p:pic>
      <p:pic>
        <p:nvPicPr>
          <p:cNvPr id="9" name="Picture 8" descr="vbox-hostfirewall4.png"/>
          <p:cNvPicPr>
            <a:picLocks noChangeAspect="1"/>
          </p:cNvPicPr>
          <p:nvPr/>
        </p:nvPicPr>
        <p:blipFill>
          <a:blip r:embed="rId5" cstate="print"/>
          <a:stretch>
            <a:fillRect/>
          </a:stretch>
        </p:blipFill>
        <p:spPr>
          <a:xfrm>
            <a:off x="3276600" y="4800600"/>
            <a:ext cx="2457576" cy="203210"/>
          </a:xfrm>
          <a:prstGeom prst="rect">
            <a:avLst/>
          </a:prstGeom>
        </p:spPr>
      </p:pic>
      <p:pic>
        <p:nvPicPr>
          <p:cNvPr id="10" name="Picture 9" descr="vbox-hostfirewall5.png"/>
          <p:cNvPicPr>
            <a:picLocks noChangeAspect="1"/>
          </p:cNvPicPr>
          <p:nvPr/>
        </p:nvPicPr>
        <p:blipFill>
          <a:blip r:embed="rId6" cstate="print"/>
          <a:stretch>
            <a:fillRect/>
          </a:stretch>
        </p:blipFill>
        <p:spPr>
          <a:xfrm>
            <a:off x="1676400" y="5334000"/>
            <a:ext cx="5962956" cy="171459"/>
          </a:xfrm>
          <a:prstGeom prst="rect">
            <a:avLst/>
          </a:prstGeom>
        </p:spPr>
      </p:pic>
      <p:pic>
        <p:nvPicPr>
          <p:cNvPr id="11" name="Picture 10" descr="vbox-hostfirewall6.png"/>
          <p:cNvPicPr>
            <a:picLocks noChangeAspect="1"/>
          </p:cNvPicPr>
          <p:nvPr/>
        </p:nvPicPr>
        <p:blipFill>
          <a:blip r:embed="rId7" cstate="print"/>
          <a:stretch>
            <a:fillRect/>
          </a:stretch>
        </p:blipFill>
        <p:spPr>
          <a:xfrm>
            <a:off x="2590800" y="5867400"/>
            <a:ext cx="4095961" cy="158758"/>
          </a:xfrm>
          <a:prstGeom prst="rect">
            <a:avLst/>
          </a:prstGeom>
        </p:spPr>
      </p:pic>
      <p:cxnSp>
        <p:nvCxnSpPr>
          <p:cNvPr id="13" name="Straight Arrow Connector 12"/>
          <p:cNvCxnSpPr/>
          <p:nvPr/>
        </p:nvCxnSpPr>
        <p:spPr>
          <a:xfrm>
            <a:off x="4191000" y="17526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191000" y="36576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91000" y="44196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191000" y="49530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91000" y="54864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WE DONE HERE.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452</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r>
              <a:rPr lang="en-US" dirty="0" smtClean="0">
                <a:solidFill>
                  <a:srgbClr val="00B0F0"/>
                </a:solidFill>
                <a:sym typeface="Wingdings" pitchFamily="2" charset="2"/>
              </a:rPr>
              <a:t>Wanna tell me how much my class sucked?</a:t>
            </a:r>
          </a:p>
          <a:p>
            <a:pPr lvl="1"/>
            <a:r>
              <a:rPr lang="en-US" dirty="0" smtClean="0">
                <a:solidFill>
                  <a:srgbClr val="00B0F0"/>
                </a:solidFill>
                <a:sym typeface="Wingdings" pitchFamily="2" charset="2"/>
              </a:rPr>
              <a:t>Fill out this google form. I want your feedback:</a:t>
            </a:r>
          </a:p>
          <a:p>
            <a:pPr lvl="1"/>
            <a:r>
              <a:rPr lang="en-US" dirty="0" smtClean="0">
                <a:solidFill>
                  <a:srgbClr val="00B0F0"/>
                </a:solidFill>
                <a:sym typeface="Wingdings" pitchFamily="2" charset="2"/>
              </a:rPr>
              <a:t>https://forms.gle/ALVYgqwogN5jCjyc8 </a:t>
            </a:r>
          </a:p>
          <a:p>
            <a:r>
              <a:rPr lang="en-US" dirty="0" smtClean="0">
                <a:solidFill>
                  <a:srgbClr val="00B0F0"/>
                </a:solidFill>
                <a:sym typeface="Wingdings" pitchFamily="2" charset="2"/>
              </a:rPr>
              <a:t>Wanna give me money?</a:t>
            </a:r>
          </a:p>
          <a:p>
            <a:pPr lvl="1"/>
            <a:r>
              <a:rPr lang="en-US" dirty="0" smtClean="0">
                <a:solidFill>
                  <a:srgbClr val="00B0F0"/>
                </a:solidFill>
                <a:sym typeface="Wingdings" pitchFamily="2" charset="2"/>
              </a:rPr>
              <a:t>paypal.me/da667</a:t>
            </a:r>
          </a:p>
          <a:p>
            <a:pPr lvl="2"/>
            <a:r>
              <a:rPr lang="en-US" dirty="0" smtClean="0">
                <a:solidFill>
                  <a:srgbClr val="00B0F0"/>
                </a:solidFill>
                <a:sym typeface="Wingdings" pitchFamily="2" charset="2"/>
              </a:rPr>
              <a:t>Will probably go towards my </a:t>
            </a:r>
            <a:r>
              <a:rPr lang="en-US" strike="sngStrike" dirty="0" smtClean="0">
                <a:solidFill>
                  <a:srgbClr val="00B0F0"/>
                </a:solidFill>
                <a:sym typeface="Wingdings" pitchFamily="2" charset="2"/>
              </a:rPr>
              <a:t>cocaine</a:t>
            </a:r>
            <a:r>
              <a:rPr lang="en-US" dirty="0" smtClean="0">
                <a:solidFill>
                  <a:srgbClr val="00B0F0"/>
                </a:solidFill>
                <a:sym typeface="Wingdings" pitchFamily="2" charset="2"/>
              </a:rPr>
              <a:t>coffee addiction</a:t>
            </a:r>
          </a:p>
        </p:txBody>
      </p:sp>
    </p:spTree>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Just kidding...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453</a:t>
            </a:fld>
            <a:endParaRPr lang="en-US"/>
          </a:p>
        </p:txBody>
      </p:sp>
      <p:sp>
        <p:nvSpPr>
          <p:cNvPr id="12" name="Content Placeholder 11"/>
          <p:cNvSpPr>
            <a:spLocks noGrp="1"/>
          </p:cNvSpPr>
          <p:nvPr>
            <p:ph idx="1"/>
          </p:nvPr>
        </p:nvSpPr>
        <p:spPr>
          <a:xfrm>
            <a:off x="304800" y="1371600"/>
            <a:ext cx="8382000" cy="4876800"/>
          </a:xfrm>
        </p:spPr>
        <p:txBody>
          <a:bodyPr>
            <a:normAutofit fontScale="92500" lnSpcReduction="10000"/>
          </a:bodyPr>
          <a:lstStyle/>
          <a:p>
            <a:r>
              <a:rPr lang="en-US" dirty="0" smtClean="0">
                <a:solidFill>
                  <a:srgbClr val="00B0F0"/>
                </a:solidFill>
                <a:sym typeface="Wingdings" pitchFamily="2" charset="2"/>
              </a:rPr>
              <a:t>With thanks to:</a:t>
            </a:r>
          </a:p>
          <a:p>
            <a:pPr lvl="1"/>
            <a:r>
              <a:rPr lang="en-US" dirty="0" smtClean="0">
                <a:solidFill>
                  <a:srgbClr val="00B0F0"/>
                </a:solidFill>
                <a:sym typeface="Wingdings" pitchFamily="2" charset="2"/>
              </a:rPr>
              <a:t>@munin, for saying “you should submit something for CCC.”</a:t>
            </a:r>
          </a:p>
          <a:p>
            <a:pPr lvl="1"/>
            <a:r>
              <a:rPr lang="en-US" dirty="0" smtClean="0">
                <a:solidFill>
                  <a:srgbClr val="00B0F0"/>
                </a:solidFill>
                <a:sym typeface="Wingdings" pitchFamily="2" charset="2"/>
              </a:rPr>
              <a:t>Circle City Con, for organizing this event and hosting me. This con gets better every year.</a:t>
            </a:r>
          </a:p>
          <a:p>
            <a:pPr lvl="1"/>
            <a:r>
              <a:rPr lang="en-US" dirty="0" smtClean="0">
                <a:solidFill>
                  <a:srgbClr val="00B0F0"/>
                </a:solidFill>
                <a:sym typeface="Wingdings" pitchFamily="2" charset="2"/>
              </a:rPr>
              <a:t>Hurricane Labs, my employer. </a:t>
            </a:r>
          </a:p>
          <a:p>
            <a:pPr lvl="2"/>
            <a:r>
              <a:rPr lang="en-US" dirty="0" smtClean="0">
                <a:solidFill>
                  <a:srgbClr val="00B0F0"/>
                </a:solidFill>
                <a:sym typeface="Wingdings" pitchFamily="2" charset="2"/>
              </a:rPr>
              <a:t>This is the only company name-drop in this slide deck.  </a:t>
            </a:r>
          </a:p>
          <a:p>
            <a:pPr lvl="2"/>
            <a:r>
              <a:rPr lang="en-US" dirty="0" smtClean="0">
                <a:solidFill>
                  <a:srgbClr val="00B0F0"/>
                </a:solidFill>
                <a:sym typeface="Wingdings" pitchFamily="2" charset="2"/>
              </a:rPr>
              <a:t>You want an MSSP that does kick-ass things with Splunk? Hire us, or at least check out our blog to learn a bunch of cool shit.</a:t>
            </a:r>
          </a:p>
          <a:p>
            <a:pPr lvl="1"/>
            <a:r>
              <a:rPr lang="en-US" dirty="0" smtClean="0">
                <a:solidFill>
                  <a:srgbClr val="00B0F0"/>
                </a:solidFill>
                <a:sym typeface="Wingdings" pitchFamily="2" charset="2"/>
              </a:rPr>
              <a:t>YOU! If you hadn’t registered for this class, I would’ve been drinking mead.</a:t>
            </a:r>
          </a:p>
          <a:p>
            <a:pPr lvl="2"/>
            <a:r>
              <a:rPr lang="en-US" dirty="0" smtClean="0">
                <a:solidFill>
                  <a:srgbClr val="00B0F0"/>
                </a:solidFill>
                <a:sym typeface="Wingdings" pitchFamily="2" charset="2"/>
              </a:rPr>
              <a:t>Not such a bad fate, really.</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Task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46</a:t>
            </a:fld>
            <a:endParaRPr lang="en-US"/>
          </a:p>
        </p:txBody>
      </p:sp>
      <p:pic>
        <p:nvPicPr>
          <p:cNvPr id="8" name="Content Placeholder 7" descr="vbox-netproperties1.png"/>
          <p:cNvPicPr>
            <a:picLocks noGrp="1" noChangeAspect="1"/>
          </p:cNvPicPr>
          <p:nvPr>
            <p:ph idx="1"/>
          </p:nvPr>
        </p:nvPicPr>
        <p:blipFill>
          <a:blip r:embed="rId2" cstate="print"/>
          <a:stretch>
            <a:fillRect/>
          </a:stretch>
        </p:blipFill>
        <p:spPr>
          <a:xfrm>
            <a:off x="2962192" y="2205746"/>
            <a:ext cx="3219615" cy="3314870"/>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Task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47</a:t>
            </a:fld>
            <a:endParaRPr lang="en-US"/>
          </a:p>
        </p:txBody>
      </p:sp>
      <p:pic>
        <p:nvPicPr>
          <p:cNvPr id="10" name="Content Placeholder 9" descr="vbox-netproperties2.png"/>
          <p:cNvPicPr>
            <a:picLocks noGrp="1" noChangeAspect="1"/>
          </p:cNvPicPr>
          <p:nvPr>
            <p:ph idx="1"/>
          </p:nvPr>
        </p:nvPicPr>
        <p:blipFill>
          <a:blip r:embed="rId2" cstate="print"/>
          <a:stretch>
            <a:fillRect/>
          </a:stretch>
        </p:blipFill>
        <p:spPr>
          <a:xfrm>
            <a:off x="2946316" y="2208921"/>
            <a:ext cx="3251367" cy="330852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IP address and netmask for host-only adapter</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Can be done through the Host Network Manager, but its unreliable garbage</a:t>
            </a:r>
          </a:p>
          <a:p>
            <a:pPr lvl="1"/>
            <a:r>
              <a:rPr lang="en-US" dirty="0" smtClean="0">
                <a:solidFill>
                  <a:srgbClr val="00B0F0"/>
                </a:solidFill>
              </a:rPr>
              <a:t>The IP address settings don’t stick on Linux and OSX hosts.</a:t>
            </a:r>
          </a:p>
          <a:p>
            <a:r>
              <a:rPr lang="en-US" dirty="0" smtClean="0">
                <a:solidFill>
                  <a:srgbClr val="00B0F0"/>
                </a:solidFill>
              </a:rPr>
              <a:t>Recommended method: utilize native tools to configure the host-only network adapter</a:t>
            </a:r>
          </a:p>
          <a:p>
            <a:pPr lvl="1"/>
            <a:r>
              <a:rPr lang="en-US" dirty="0" smtClean="0">
                <a:solidFill>
                  <a:srgbClr val="00B0F0"/>
                </a:solidFill>
              </a:rPr>
              <a:t>Windows: ncpa.cpl</a:t>
            </a:r>
          </a:p>
          <a:p>
            <a:pPr lvl="1"/>
            <a:r>
              <a:rPr lang="en-US" dirty="0" smtClean="0">
                <a:solidFill>
                  <a:srgbClr val="00B0F0"/>
                </a:solidFill>
              </a:rPr>
              <a:t>Linux/OSX: ifconfig</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solidFill>
                <a:srgbClr val="00B0F0"/>
              </a:solidFill>
            </a:endParaRPr>
          </a:p>
        </p:txBody>
      </p:sp>
      <p:pic>
        <p:nvPicPr>
          <p:cNvPr id="6" name="Content Placeholder 5" descr="vboxnetmanager.jpg"/>
          <p:cNvPicPr>
            <a:picLocks noGrp="1" noChangeAspect="1"/>
          </p:cNvPicPr>
          <p:nvPr>
            <p:ph idx="1"/>
          </p:nvPr>
        </p:nvPicPr>
        <p:blipFill>
          <a:blip r:embed="rId2" cstate="print"/>
          <a:stretch>
            <a:fillRect/>
          </a:stretch>
        </p:blipFill>
        <p:spPr>
          <a:xfrm>
            <a:off x="2057400" y="762000"/>
            <a:ext cx="4546600" cy="5428640"/>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Prerequisite Knowledge: TCP/IP Networking</a:t>
            </a:r>
            <a:endParaRPr lang="en-US" dirty="0">
              <a:solidFill>
                <a:srgbClr val="00B0F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B0F0"/>
                </a:solidFill>
              </a:rPr>
              <a:t>Are you familiar with OSI or TCP/IP network models?</a:t>
            </a:r>
          </a:p>
          <a:p>
            <a:r>
              <a:rPr lang="en-US" dirty="0" smtClean="0">
                <a:solidFill>
                  <a:srgbClr val="00B0F0"/>
                </a:solidFill>
              </a:rPr>
              <a:t>Do you know what an IP address is? DNS Servers? DHCP? Default gateway?</a:t>
            </a:r>
          </a:p>
          <a:p>
            <a:r>
              <a:rPr lang="en-US" dirty="0" smtClean="0">
                <a:solidFill>
                  <a:srgbClr val="00B0F0"/>
                </a:solidFill>
              </a:rPr>
              <a:t>Do you know what RFC1918 addresses are, and why they are used? (192.168.0.0/16, 172.16.0.0/12, 10.0.0.0/8)</a:t>
            </a:r>
          </a:p>
          <a:p>
            <a:r>
              <a:rPr lang="en-US" dirty="0" smtClean="0">
                <a:solidFill>
                  <a:srgbClr val="00B0F0"/>
                </a:solidFill>
              </a:rPr>
              <a:t>Do you know how to configure these things on Linux or Windows (e.g. network adapter properties, ifconfig, ip link, ip route, /etc/resolv.conf, etc.)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Windows</a:t>
            </a:r>
            <a:endParaRPr lang="en-US" dirty="0">
              <a:solidFill>
                <a:srgbClr val="00B0F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B0F0"/>
                </a:solidFill>
              </a:rPr>
              <a:t>Windows Key + R (run prompt) &gt; ncpa.cpl</a:t>
            </a:r>
          </a:p>
          <a:p>
            <a:r>
              <a:rPr lang="en-US" dirty="0" smtClean="0">
                <a:solidFill>
                  <a:srgbClr val="00B0F0"/>
                </a:solidFill>
              </a:rPr>
              <a:t>Virtualbox Host-Only Network Adapter &gt; right click &gt; properties</a:t>
            </a:r>
          </a:p>
          <a:p>
            <a:r>
              <a:rPr lang="en-US" dirty="0" smtClean="0">
                <a:solidFill>
                  <a:srgbClr val="00B0F0"/>
                </a:solidFill>
              </a:rPr>
              <a:t>Disable:</a:t>
            </a:r>
          </a:p>
          <a:p>
            <a:pPr lvl="1"/>
            <a:r>
              <a:rPr lang="en-US" dirty="0" smtClean="0">
                <a:solidFill>
                  <a:srgbClr val="00B0F0"/>
                </a:solidFill>
              </a:rPr>
              <a:t>Client for Microsoft Networks</a:t>
            </a:r>
          </a:p>
          <a:p>
            <a:pPr lvl="1"/>
            <a:r>
              <a:rPr lang="en-US" dirty="0" smtClean="0">
                <a:solidFill>
                  <a:srgbClr val="00B0F0"/>
                </a:solidFill>
              </a:rPr>
              <a:t>File and Printer Sharing for Microsoft Networks</a:t>
            </a:r>
          </a:p>
          <a:p>
            <a:pPr lvl="1"/>
            <a:r>
              <a:rPr lang="en-US" dirty="0" smtClean="0">
                <a:solidFill>
                  <a:srgbClr val="00B0F0"/>
                </a:solidFill>
              </a:rPr>
              <a:t>QoS Packet Scheduler</a:t>
            </a:r>
          </a:p>
          <a:p>
            <a:pPr lvl="1"/>
            <a:r>
              <a:rPr lang="en-US" dirty="0" smtClean="0">
                <a:solidFill>
                  <a:srgbClr val="00B0F0"/>
                </a:solidFill>
              </a:rPr>
              <a:t>Microsoft LLDP Protocol Driver</a:t>
            </a:r>
          </a:p>
          <a:p>
            <a:pPr lvl="1"/>
            <a:r>
              <a:rPr lang="en-US" dirty="0" smtClean="0">
                <a:solidFill>
                  <a:srgbClr val="00B0F0"/>
                </a:solidFill>
              </a:rPr>
              <a:t>Internet Protocol Version 6 (optional)</a:t>
            </a:r>
          </a:p>
          <a:p>
            <a:pPr lvl="1"/>
            <a:r>
              <a:rPr lang="en-US" dirty="0" smtClean="0">
                <a:solidFill>
                  <a:srgbClr val="00B0F0"/>
                </a:solidFill>
              </a:rPr>
              <a:t>Link-Layer Toplogy Discovery Responder</a:t>
            </a:r>
          </a:p>
          <a:p>
            <a:pPr lvl="1"/>
            <a:r>
              <a:rPr lang="en-US" dirty="0" smtClean="0">
                <a:solidFill>
                  <a:srgbClr val="00B0F0"/>
                </a:solidFill>
              </a:rPr>
              <a:t>Link-Layer Topology Discovery Mapper I/O Driver</a:t>
            </a:r>
          </a:p>
          <a:p>
            <a:pPr lvl="1"/>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Configure IP address: Windows (cont’d)</a:t>
            </a:r>
            <a:endParaRPr lang="en-US" dirty="0">
              <a:solidFill>
                <a:srgbClr val="00B0F0"/>
              </a:solidFill>
            </a:endParaRPr>
          </a:p>
        </p:txBody>
      </p:sp>
      <p:sp>
        <p:nvSpPr>
          <p:cNvPr id="3" name="Content Placeholder 2"/>
          <p:cNvSpPr>
            <a:spLocks noGrp="1"/>
          </p:cNvSpPr>
          <p:nvPr>
            <p:ph idx="1"/>
          </p:nvPr>
        </p:nvSpPr>
        <p:spPr/>
        <p:txBody>
          <a:bodyPr>
            <a:normAutofit fontScale="70000" lnSpcReduction="20000"/>
          </a:bodyPr>
          <a:lstStyle/>
          <a:p>
            <a:r>
              <a:rPr lang="en-US" dirty="0" smtClean="0">
                <a:solidFill>
                  <a:srgbClr val="00B0F0"/>
                </a:solidFill>
              </a:rPr>
              <a:t>Highlight “Internet Protocol Version 4 (TCP/IPv4)” then click “Properties”</a:t>
            </a:r>
          </a:p>
          <a:p>
            <a:r>
              <a:rPr lang="en-US" dirty="0" smtClean="0">
                <a:solidFill>
                  <a:srgbClr val="00B0F0"/>
                </a:solidFill>
              </a:rPr>
              <a:t>Select the “Use the following IP address:” radio button</a:t>
            </a:r>
          </a:p>
          <a:p>
            <a:pPr lvl="1"/>
            <a:r>
              <a:rPr lang="en-US" dirty="0" smtClean="0">
                <a:solidFill>
                  <a:srgbClr val="00B0F0"/>
                </a:solidFill>
              </a:rPr>
              <a:t>Enter 172.16.1.2 in the input box labeled “IP Address:”</a:t>
            </a:r>
          </a:p>
          <a:p>
            <a:pPr lvl="1"/>
            <a:r>
              <a:rPr lang="en-US" dirty="0" smtClean="0">
                <a:solidFill>
                  <a:srgbClr val="00B0F0"/>
                </a:solidFill>
              </a:rPr>
              <a:t>Enter 255.255.255.0 in the input box labeled “Subnet mask:”</a:t>
            </a:r>
          </a:p>
          <a:p>
            <a:pPr lvl="1"/>
            <a:r>
              <a:rPr lang="en-US" dirty="0" smtClean="0">
                <a:solidFill>
                  <a:srgbClr val="00B0F0"/>
                </a:solidFill>
              </a:rPr>
              <a:t>Leave the “Default gateway:”, “Preferred DNS server:”, and “Alternate DNS server:” blank</a:t>
            </a:r>
          </a:p>
          <a:p>
            <a:r>
              <a:rPr lang="en-US" dirty="0" smtClean="0">
                <a:solidFill>
                  <a:srgbClr val="00B0F0"/>
                </a:solidFill>
              </a:rPr>
              <a:t>Click “Advanced”</a:t>
            </a:r>
          </a:p>
          <a:p>
            <a:r>
              <a:rPr lang="en-US" dirty="0" smtClean="0">
                <a:solidFill>
                  <a:srgbClr val="00B0F0"/>
                </a:solidFill>
              </a:rPr>
              <a:t>Click on the “WINS” tab</a:t>
            </a:r>
          </a:p>
          <a:p>
            <a:pPr lvl="1"/>
            <a:r>
              <a:rPr lang="en-US" dirty="0" smtClean="0">
                <a:solidFill>
                  <a:srgbClr val="00B0F0"/>
                </a:solidFill>
              </a:rPr>
              <a:t>Click the “Disable NetBIOS over TCP/IP” radio button, then click OK</a:t>
            </a:r>
          </a:p>
          <a:p>
            <a:r>
              <a:rPr lang="en-US" dirty="0" smtClean="0">
                <a:solidFill>
                  <a:srgbClr val="00B0F0"/>
                </a:solidFill>
              </a:rPr>
              <a:t>Click OK on the “Internet Protocol Version 4 (TCP/IPv4) Properties” window</a:t>
            </a:r>
          </a:p>
          <a:p>
            <a:r>
              <a:rPr lang="en-US" dirty="0" smtClean="0">
                <a:solidFill>
                  <a:srgbClr val="00B0F0"/>
                </a:solidFill>
              </a:rPr>
              <a:t>Click OK on the “Virtualbox Host-Only Network Adapter Properties” window</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Configure IP address: Windows (cont’d)</a:t>
            </a:r>
            <a:endParaRPr lang="en-US" dirty="0">
              <a:solidFill>
                <a:srgbClr val="00B0F0"/>
              </a:solidFill>
            </a:endParaRPr>
          </a:p>
        </p:txBody>
      </p:sp>
      <p:pic>
        <p:nvPicPr>
          <p:cNvPr id="6" name="Content Placeholder 5" descr="vbox-net-win-1.png"/>
          <p:cNvPicPr>
            <a:picLocks noGrp="1" noChangeAspect="1"/>
          </p:cNvPicPr>
          <p:nvPr>
            <p:ph idx="1"/>
          </p:nvPr>
        </p:nvPicPr>
        <p:blipFill>
          <a:blip r:embed="rId2" cstate="print"/>
          <a:stretch>
            <a:fillRect/>
          </a:stretch>
        </p:blipFill>
        <p:spPr>
          <a:xfrm>
            <a:off x="152400" y="1600200"/>
            <a:ext cx="2482978" cy="1187511"/>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52</a:t>
            </a:fld>
            <a:endParaRPr lang="en-US"/>
          </a:p>
        </p:txBody>
      </p:sp>
      <p:pic>
        <p:nvPicPr>
          <p:cNvPr id="7" name="Picture 6" descr="vbox-net-win-2.png"/>
          <p:cNvPicPr>
            <a:picLocks noChangeAspect="1"/>
          </p:cNvPicPr>
          <p:nvPr/>
        </p:nvPicPr>
        <p:blipFill>
          <a:blip r:embed="rId3" cstate="print"/>
          <a:stretch>
            <a:fillRect/>
          </a:stretch>
        </p:blipFill>
        <p:spPr>
          <a:xfrm>
            <a:off x="3048000" y="1600200"/>
            <a:ext cx="1619333" cy="1524078"/>
          </a:xfrm>
          <a:prstGeom prst="rect">
            <a:avLst/>
          </a:prstGeom>
        </p:spPr>
      </p:pic>
      <p:pic>
        <p:nvPicPr>
          <p:cNvPr id="9" name="Picture 8" descr="vbox-net-win-3.png"/>
          <p:cNvPicPr>
            <a:picLocks noChangeAspect="1"/>
          </p:cNvPicPr>
          <p:nvPr/>
        </p:nvPicPr>
        <p:blipFill>
          <a:blip r:embed="rId4" cstate="print"/>
          <a:stretch>
            <a:fillRect/>
          </a:stretch>
        </p:blipFill>
        <p:spPr>
          <a:xfrm>
            <a:off x="5181600" y="1600200"/>
            <a:ext cx="2082907" cy="711237"/>
          </a:xfrm>
          <a:prstGeom prst="rect">
            <a:avLst/>
          </a:prstGeom>
        </p:spPr>
      </p:pic>
      <p:pic>
        <p:nvPicPr>
          <p:cNvPr id="10" name="Picture 9" descr="vbox-net-win-4.png"/>
          <p:cNvPicPr>
            <a:picLocks noChangeAspect="1"/>
          </p:cNvPicPr>
          <p:nvPr/>
        </p:nvPicPr>
        <p:blipFill>
          <a:blip r:embed="rId5" cstate="print"/>
          <a:stretch>
            <a:fillRect/>
          </a:stretch>
        </p:blipFill>
        <p:spPr>
          <a:xfrm>
            <a:off x="5181600" y="2362200"/>
            <a:ext cx="2076557" cy="1016052"/>
          </a:xfrm>
          <a:prstGeom prst="rect">
            <a:avLst/>
          </a:prstGeom>
        </p:spPr>
      </p:pic>
      <p:pic>
        <p:nvPicPr>
          <p:cNvPr id="12" name="Picture 11" descr="vbox-net-win-5.png"/>
          <p:cNvPicPr>
            <a:picLocks noChangeAspect="1"/>
          </p:cNvPicPr>
          <p:nvPr/>
        </p:nvPicPr>
        <p:blipFill>
          <a:blip r:embed="rId6" cstate="print"/>
          <a:stretch>
            <a:fillRect/>
          </a:stretch>
        </p:blipFill>
        <p:spPr>
          <a:xfrm>
            <a:off x="457200" y="3962400"/>
            <a:ext cx="2457576" cy="2597283"/>
          </a:xfrm>
          <a:prstGeom prst="rect">
            <a:avLst/>
          </a:prstGeom>
        </p:spPr>
      </p:pic>
      <p:pic>
        <p:nvPicPr>
          <p:cNvPr id="14" name="Picture 13" descr="vbox-net-win-6.png"/>
          <p:cNvPicPr>
            <a:picLocks noChangeAspect="1"/>
          </p:cNvPicPr>
          <p:nvPr/>
        </p:nvPicPr>
        <p:blipFill>
          <a:blip r:embed="rId7" cstate="print"/>
          <a:stretch>
            <a:fillRect/>
          </a:stretch>
        </p:blipFill>
        <p:spPr>
          <a:xfrm>
            <a:off x="5867400" y="3733800"/>
            <a:ext cx="2508379" cy="3054507"/>
          </a:xfrm>
          <a:prstGeom prst="rect">
            <a:avLst/>
          </a:prstGeom>
        </p:spPr>
      </p:pic>
      <p:cxnSp>
        <p:nvCxnSpPr>
          <p:cNvPr id="16" name="Straight Arrow Connector 15"/>
          <p:cNvCxnSpPr/>
          <p:nvPr/>
        </p:nvCxnSpPr>
        <p:spPr>
          <a:xfrm>
            <a:off x="2362200" y="20574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19600" y="20574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752600" y="3276600"/>
            <a:ext cx="518160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67000" y="6324600"/>
            <a:ext cx="3352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OSX</a:t>
            </a:r>
            <a:endParaRPr lang="en-US" dirty="0">
              <a:solidFill>
                <a:srgbClr val="00B0F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B0F0"/>
                </a:solidFill>
              </a:rPr>
              <a:t>Open Terminal (or iTerm2, if you installed it)</a:t>
            </a:r>
          </a:p>
          <a:p>
            <a:pPr lvl="1"/>
            <a:r>
              <a:rPr lang="en-US" dirty="0" smtClean="0">
                <a:solidFill>
                  <a:srgbClr val="00B0F0"/>
                </a:solidFill>
              </a:rPr>
              <a:t>Default Terminal location: Applications &gt; Utilities &gt; Terminal</a:t>
            </a:r>
          </a:p>
          <a:p>
            <a:r>
              <a:rPr lang="en-US" dirty="0" smtClean="0">
                <a:solidFill>
                  <a:srgbClr val="00B0F0"/>
                </a:solidFill>
              </a:rPr>
              <a:t>Open virtualbox/ensure virtual box is running</a:t>
            </a:r>
          </a:p>
          <a:p>
            <a:r>
              <a:rPr lang="en-US" dirty="0" smtClean="0">
                <a:solidFill>
                  <a:srgbClr val="00B0F0"/>
                </a:solidFill>
                <a:latin typeface="Consolas" pitchFamily="49" charset="0"/>
              </a:rPr>
              <a:t>sudo ifconfig vboxnet0 172.16.1.2 netmask 255.255.255.0</a:t>
            </a:r>
            <a:endParaRPr lang="en-US" dirty="0" smtClean="0">
              <a:solidFill>
                <a:srgbClr val="00B0F0"/>
              </a:solidFill>
            </a:endParaRPr>
          </a:p>
          <a:p>
            <a:pPr lvl="1"/>
            <a:r>
              <a:rPr lang="en-US" dirty="0" smtClean="0">
                <a:solidFill>
                  <a:srgbClr val="00B0F0"/>
                </a:solidFill>
              </a:rPr>
              <a:t>Note: requires Administrator privileges</a:t>
            </a:r>
          </a:p>
          <a:p>
            <a:r>
              <a:rPr lang="en-US" dirty="0" smtClean="0">
                <a:solidFill>
                  <a:srgbClr val="00B0F0"/>
                </a:solidFill>
                <a:latin typeface="Consolas" pitchFamily="49" charset="0"/>
              </a:rPr>
              <a:t>ifconfig vboxnet0</a:t>
            </a:r>
            <a:r>
              <a:rPr lang="en-US" dirty="0" smtClean="0">
                <a:solidFill>
                  <a:srgbClr val="00B0F0"/>
                </a:solidFill>
              </a:rPr>
              <a:t> to confirm your configuration changes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OSX (cont’d)</a:t>
            </a:r>
            <a:endParaRPr lang="en-US" dirty="0">
              <a:solidFill>
                <a:srgbClr val="00B0F0"/>
              </a:solidFill>
            </a:endParaRPr>
          </a:p>
        </p:txBody>
      </p:sp>
      <p:pic>
        <p:nvPicPr>
          <p:cNvPr id="6" name="Content Placeholder 5" descr="vbox-net-osx-1.png"/>
          <p:cNvPicPr>
            <a:picLocks noGrp="1" noChangeAspect="1"/>
          </p:cNvPicPr>
          <p:nvPr>
            <p:ph idx="1"/>
          </p:nvPr>
        </p:nvPicPr>
        <p:blipFill>
          <a:blip r:embed="rId2" cstate="print"/>
          <a:stretch>
            <a:fillRect/>
          </a:stretch>
        </p:blipFill>
        <p:spPr>
          <a:xfrm>
            <a:off x="628447" y="2510562"/>
            <a:ext cx="7887105" cy="2705239"/>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Linux</a:t>
            </a:r>
            <a:endParaRPr lang="en-US" dirty="0">
              <a:solidFill>
                <a:srgbClr val="00B0F0"/>
              </a:solidFill>
            </a:endParaRPr>
          </a:p>
        </p:txBody>
      </p:sp>
      <p:sp>
        <p:nvSpPr>
          <p:cNvPr id="3" name="Content Placeholder 2"/>
          <p:cNvSpPr>
            <a:spLocks noGrp="1"/>
          </p:cNvSpPr>
          <p:nvPr>
            <p:ph idx="1"/>
          </p:nvPr>
        </p:nvSpPr>
        <p:spPr>
          <a:xfrm>
            <a:off x="457200" y="1600200"/>
            <a:ext cx="8229600" cy="5105400"/>
          </a:xfrm>
        </p:spPr>
        <p:txBody>
          <a:bodyPr>
            <a:normAutofit fontScale="70000" lnSpcReduction="20000"/>
          </a:bodyPr>
          <a:lstStyle/>
          <a:p>
            <a:r>
              <a:rPr lang="en-US" dirty="0" smtClean="0">
                <a:solidFill>
                  <a:srgbClr val="00B0F0"/>
                </a:solidFill>
              </a:rPr>
              <a:t>Open your Terminal app of choice</a:t>
            </a:r>
          </a:p>
          <a:p>
            <a:r>
              <a:rPr lang="en-US" dirty="0" smtClean="0">
                <a:solidFill>
                  <a:srgbClr val="00B0F0"/>
                </a:solidFill>
              </a:rPr>
              <a:t>Ensure virtualbox is running</a:t>
            </a:r>
          </a:p>
          <a:p>
            <a:r>
              <a:rPr lang="en-US" dirty="0" smtClean="0">
                <a:solidFill>
                  <a:srgbClr val="00B0F0"/>
                </a:solidFill>
                <a:latin typeface="Consolas" pitchFamily="49" charset="0"/>
              </a:rPr>
              <a:t>ifconfig vboxnet0 172.16.1.2 netmask 255.255.255.0</a:t>
            </a:r>
          </a:p>
          <a:p>
            <a:pPr lvl="1"/>
            <a:r>
              <a:rPr lang="en-US" dirty="0" smtClean="0">
                <a:solidFill>
                  <a:srgbClr val="00B0F0"/>
                </a:solidFill>
              </a:rPr>
              <a:t>Add “</a:t>
            </a:r>
            <a:r>
              <a:rPr lang="en-US" dirty="0" smtClean="0">
                <a:solidFill>
                  <a:srgbClr val="00B0F0"/>
                </a:solidFill>
                <a:latin typeface="Consolas" pitchFamily="49" charset="0"/>
              </a:rPr>
              <a:t>sudo</a:t>
            </a:r>
            <a:r>
              <a:rPr lang="en-US" dirty="0" smtClean="0">
                <a:solidFill>
                  <a:srgbClr val="00B0F0"/>
                </a:solidFill>
              </a:rPr>
              <a:t>” for non-root users</a:t>
            </a:r>
          </a:p>
          <a:p>
            <a:pPr lvl="2"/>
            <a:r>
              <a:rPr lang="en-US" dirty="0" smtClean="0">
                <a:solidFill>
                  <a:srgbClr val="00B0F0"/>
                </a:solidFill>
                <a:latin typeface="Consolas" pitchFamily="49" charset="0"/>
              </a:rPr>
              <a:t>sudo ifconfig vboxnet0 172.16.1.2 netmask 255.255.255.0</a:t>
            </a:r>
          </a:p>
          <a:p>
            <a:r>
              <a:rPr lang="en-US" dirty="0" smtClean="0">
                <a:solidFill>
                  <a:srgbClr val="00B0F0"/>
                </a:solidFill>
                <a:latin typeface="Consolas" pitchFamily="49" charset="0"/>
              </a:rPr>
              <a:t>ifconfig vboxnet0</a:t>
            </a:r>
            <a:r>
              <a:rPr lang="en-US" dirty="0" smtClean="0">
                <a:solidFill>
                  <a:srgbClr val="00B0F0"/>
                </a:solidFill>
              </a:rPr>
              <a:t> to verify results</a:t>
            </a:r>
          </a:p>
          <a:p>
            <a:r>
              <a:rPr lang="en-US" dirty="0" smtClean="0">
                <a:solidFill>
                  <a:srgbClr val="00B0F0"/>
                </a:solidFill>
              </a:rPr>
              <a:t>Note: some distros don’t ship with </a:t>
            </a:r>
            <a:r>
              <a:rPr lang="en-US" dirty="0" smtClean="0">
                <a:solidFill>
                  <a:srgbClr val="00B0F0"/>
                </a:solidFill>
                <a:latin typeface="Consolas" pitchFamily="49" charset="0"/>
              </a:rPr>
              <a:t>ifconfig</a:t>
            </a:r>
          </a:p>
          <a:p>
            <a:pPr lvl="1"/>
            <a:r>
              <a:rPr lang="en-US" dirty="0" smtClean="0">
                <a:solidFill>
                  <a:srgbClr val="00B0F0"/>
                </a:solidFill>
                <a:latin typeface="Consolas" pitchFamily="49" charset="0"/>
              </a:rPr>
              <a:t>ip</a:t>
            </a:r>
            <a:r>
              <a:rPr lang="en-US" dirty="0" smtClean="0">
                <a:solidFill>
                  <a:srgbClr val="00B0F0"/>
                </a:solidFill>
              </a:rPr>
              <a:t> command is considered the new hotness.</a:t>
            </a:r>
          </a:p>
          <a:p>
            <a:pPr lvl="1"/>
            <a:r>
              <a:rPr lang="en-US" dirty="0" smtClean="0">
                <a:solidFill>
                  <a:srgbClr val="00B0F0"/>
                </a:solidFill>
              </a:rPr>
              <a:t>Recommendations:</a:t>
            </a:r>
          </a:p>
          <a:p>
            <a:pPr lvl="2"/>
            <a:r>
              <a:rPr lang="en-US" b="1" dirty="0" smtClean="0">
                <a:solidFill>
                  <a:srgbClr val="00B0F0"/>
                </a:solidFill>
              </a:rPr>
              <a:t>Install package(s) required to use </a:t>
            </a:r>
            <a:r>
              <a:rPr lang="en-US" b="1" dirty="0" smtClean="0">
                <a:solidFill>
                  <a:srgbClr val="00B0F0"/>
                </a:solidFill>
                <a:latin typeface="Consolas" pitchFamily="49" charset="0"/>
              </a:rPr>
              <a:t>ifconfig</a:t>
            </a:r>
            <a:r>
              <a:rPr lang="en-US" b="1" dirty="0" smtClean="0">
                <a:solidFill>
                  <a:srgbClr val="00B0F0"/>
                </a:solidFill>
              </a:rPr>
              <a:t> (other portions of the lab utilize it)</a:t>
            </a:r>
          </a:p>
          <a:p>
            <a:pPr lvl="2"/>
            <a:r>
              <a:rPr lang="en-US" dirty="0" smtClean="0">
                <a:solidFill>
                  <a:srgbClr val="00B0F0"/>
                </a:solidFill>
                <a:latin typeface="Consolas" pitchFamily="49" charset="0"/>
              </a:rPr>
              <a:t>[sudo] ip addr add 172.16.1.2/24 dev vboxnet0</a:t>
            </a:r>
          </a:p>
          <a:p>
            <a:pPr lvl="2"/>
            <a:r>
              <a:rPr lang="en-US" dirty="0" smtClean="0">
                <a:solidFill>
                  <a:srgbClr val="00B0F0"/>
                </a:solidFill>
                <a:latin typeface="Consolas" pitchFamily="49" charset="0"/>
              </a:rPr>
              <a:t>[sudo] ip link set up dev vboxnet0</a:t>
            </a:r>
          </a:p>
          <a:p>
            <a:pPr lvl="2"/>
            <a:r>
              <a:rPr lang="en-US" dirty="0" smtClean="0">
                <a:solidFill>
                  <a:srgbClr val="00B0F0"/>
                </a:solidFill>
                <a:latin typeface="Consolas" pitchFamily="49" charset="0"/>
              </a:rPr>
              <a:t>ip addr show vboxnet0 </a:t>
            </a:r>
            <a:r>
              <a:rPr lang="en-US" dirty="0" smtClean="0">
                <a:solidFill>
                  <a:srgbClr val="00B0F0"/>
                </a:solidFill>
              </a:rPr>
              <a:t>to verify results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Linux</a:t>
            </a:r>
            <a:endParaRPr lang="en-US" dirty="0">
              <a:solidFill>
                <a:srgbClr val="00B0F0"/>
              </a:solidFill>
            </a:endParaRPr>
          </a:p>
        </p:txBody>
      </p:sp>
      <p:pic>
        <p:nvPicPr>
          <p:cNvPr id="6" name="Content Placeholder 5" descr="vbox-net-linux-1.png"/>
          <p:cNvPicPr>
            <a:picLocks noGrp="1" noChangeAspect="1"/>
          </p:cNvPicPr>
          <p:nvPr>
            <p:ph idx="1"/>
          </p:nvPr>
        </p:nvPicPr>
        <p:blipFill>
          <a:blip r:embed="rId2" cstate="print"/>
          <a:stretch>
            <a:fillRect/>
          </a:stretch>
        </p:blipFill>
        <p:spPr>
          <a:xfrm>
            <a:off x="2174752" y="2704247"/>
            <a:ext cx="4794496" cy="2317869"/>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the Default Machine Folder (and other vbox settings)</a:t>
            </a:r>
            <a:endParaRPr lang="en-US" dirty="0">
              <a:solidFill>
                <a:srgbClr val="00B0F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B0F0"/>
                </a:solidFill>
              </a:rPr>
              <a:t>The Preferences menu can be used to modify a host of virtualbox behaviors, and are divided into subcategories:</a:t>
            </a:r>
          </a:p>
          <a:p>
            <a:pPr lvl="1"/>
            <a:r>
              <a:rPr lang="en-US" b="1" dirty="0" smtClean="0">
                <a:solidFill>
                  <a:srgbClr val="00B0F0"/>
                </a:solidFill>
              </a:rPr>
              <a:t>General</a:t>
            </a:r>
          </a:p>
          <a:p>
            <a:pPr lvl="1"/>
            <a:r>
              <a:rPr lang="en-US" dirty="0" smtClean="0">
                <a:solidFill>
                  <a:srgbClr val="00B0F0"/>
                </a:solidFill>
              </a:rPr>
              <a:t>Input</a:t>
            </a:r>
          </a:p>
          <a:p>
            <a:pPr lvl="1"/>
            <a:r>
              <a:rPr lang="en-US" dirty="0" smtClean="0">
                <a:solidFill>
                  <a:srgbClr val="00B0F0"/>
                </a:solidFill>
              </a:rPr>
              <a:t>Update</a:t>
            </a:r>
          </a:p>
          <a:p>
            <a:pPr lvl="1"/>
            <a:r>
              <a:rPr lang="en-US" dirty="0" smtClean="0">
                <a:solidFill>
                  <a:srgbClr val="00B0F0"/>
                </a:solidFill>
              </a:rPr>
              <a:t>Language</a:t>
            </a:r>
          </a:p>
          <a:p>
            <a:pPr lvl="1"/>
            <a:r>
              <a:rPr lang="en-US" dirty="0" smtClean="0">
                <a:solidFill>
                  <a:srgbClr val="00B0F0"/>
                </a:solidFill>
              </a:rPr>
              <a:t>Display</a:t>
            </a:r>
          </a:p>
          <a:p>
            <a:pPr lvl="1"/>
            <a:r>
              <a:rPr lang="en-US" dirty="0" smtClean="0">
                <a:solidFill>
                  <a:srgbClr val="00B0F0"/>
                </a:solidFill>
              </a:rPr>
              <a:t>Network</a:t>
            </a:r>
          </a:p>
          <a:p>
            <a:pPr lvl="1"/>
            <a:r>
              <a:rPr lang="en-US" dirty="0" smtClean="0">
                <a:solidFill>
                  <a:srgbClr val="00B0F0"/>
                </a:solidFill>
              </a:rPr>
              <a:t>Extensions</a:t>
            </a:r>
          </a:p>
          <a:p>
            <a:pPr lvl="1"/>
            <a:r>
              <a:rPr lang="en-US" dirty="0" smtClean="0">
                <a:solidFill>
                  <a:srgbClr val="00B0F0"/>
                </a:solidFill>
              </a:rPr>
              <a:t>Proxy</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the Default Machine Folder (and other vbox settings) (cont’d)</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We’re interested in the “General” sub-menu.</a:t>
            </a:r>
          </a:p>
          <a:p>
            <a:r>
              <a:rPr lang="en-US" dirty="0" smtClean="0">
                <a:solidFill>
                  <a:srgbClr val="00B0F0"/>
                </a:solidFill>
              </a:rPr>
              <a:t>To access vbox preferences you can:</a:t>
            </a:r>
          </a:p>
          <a:p>
            <a:pPr lvl="1"/>
            <a:r>
              <a:rPr lang="en-US" dirty="0" smtClean="0">
                <a:solidFill>
                  <a:srgbClr val="00B0F0"/>
                </a:solidFill>
              </a:rPr>
              <a:t>Click the preferences icon from the virtualbox manager window</a:t>
            </a:r>
          </a:p>
          <a:p>
            <a:pPr lvl="1"/>
            <a:r>
              <a:rPr lang="en-US" dirty="0" smtClean="0">
                <a:solidFill>
                  <a:srgbClr val="00B0F0"/>
                </a:solidFill>
              </a:rPr>
              <a:t>Click File &gt; Preferences...</a:t>
            </a:r>
          </a:p>
          <a:p>
            <a:pPr lvl="2"/>
            <a:r>
              <a:rPr lang="en-US" dirty="0" smtClean="0">
                <a:solidFill>
                  <a:srgbClr val="00B0F0"/>
                </a:solidFill>
              </a:rPr>
              <a:t>OSX: Virtualbox &gt; Preferences...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the Default Machine Folder (and other vbox settings) (cont’d)</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Option 1:</a:t>
            </a:r>
          </a:p>
          <a:p>
            <a:endParaRPr lang="en-US" dirty="0" smtClean="0">
              <a:solidFill>
                <a:srgbClr val="00B0F0"/>
              </a:solidFill>
            </a:endParaRPr>
          </a:p>
          <a:p>
            <a:endParaRPr lang="en-US" dirty="0" smtClean="0">
              <a:solidFill>
                <a:srgbClr val="00B0F0"/>
              </a:solidFill>
            </a:endParaRPr>
          </a:p>
          <a:p>
            <a:endParaRPr lang="en-US" dirty="0" smtClean="0">
              <a:solidFill>
                <a:srgbClr val="00B0F0"/>
              </a:solidFill>
            </a:endParaRPr>
          </a:p>
          <a:p>
            <a:r>
              <a:rPr lang="en-US" dirty="0" smtClean="0">
                <a:solidFill>
                  <a:srgbClr val="00B0F0"/>
                </a:solidFill>
              </a:rPr>
              <a:t>Option 2:</a:t>
            </a:r>
          </a:p>
          <a:p>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59</a:t>
            </a:fld>
            <a:endParaRPr lang="en-US"/>
          </a:p>
        </p:txBody>
      </p:sp>
      <p:pic>
        <p:nvPicPr>
          <p:cNvPr id="6" name="Picture 5" descr="vbox-preferences-1.png"/>
          <p:cNvPicPr>
            <a:picLocks noChangeAspect="1"/>
          </p:cNvPicPr>
          <p:nvPr/>
        </p:nvPicPr>
        <p:blipFill>
          <a:blip r:embed="rId2" cstate="print"/>
          <a:stretch>
            <a:fillRect/>
          </a:stretch>
        </p:blipFill>
        <p:spPr>
          <a:xfrm>
            <a:off x="2743200" y="2514600"/>
            <a:ext cx="3657788" cy="850944"/>
          </a:xfrm>
          <a:prstGeom prst="rect">
            <a:avLst/>
          </a:prstGeom>
        </p:spPr>
      </p:pic>
      <p:pic>
        <p:nvPicPr>
          <p:cNvPr id="7" name="Picture 6" descr="vbox-preferences-2.png"/>
          <p:cNvPicPr>
            <a:picLocks noChangeAspect="1"/>
          </p:cNvPicPr>
          <p:nvPr/>
        </p:nvPicPr>
        <p:blipFill>
          <a:blip r:embed="rId3" cstate="print"/>
          <a:stretch>
            <a:fillRect/>
          </a:stretch>
        </p:blipFill>
        <p:spPr>
          <a:xfrm>
            <a:off x="2743200" y="4495800"/>
            <a:ext cx="3657788" cy="17209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Prerequisite Knowledge: TCP/IP Networking (Cont’d)</a:t>
            </a:r>
            <a:endParaRPr lang="en-US" dirty="0">
              <a:solidFill>
                <a:srgbClr val="00B0F0"/>
              </a:solidFill>
            </a:endParaRPr>
          </a:p>
        </p:txBody>
      </p:sp>
      <p:sp>
        <p:nvSpPr>
          <p:cNvPr id="3" name="Content Placeholder 2"/>
          <p:cNvSpPr>
            <a:spLocks noGrp="1"/>
          </p:cNvSpPr>
          <p:nvPr>
            <p:ph idx="1"/>
          </p:nvPr>
        </p:nvSpPr>
        <p:spPr/>
        <p:txBody>
          <a:bodyPr>
            <a:normAutofit fontScale="92500"/>
          </a:bodyPr>
          <a:lstStyle/>
          <a:p>
            <a:r>
              <a:rPr lang="en-US" dirty="0" smtClean="0">
                <a:solidFill>
                  <a:srgbClr val="00B0F0"/>
                </a:solidFill>
              </a:rPr>
              <a:t>Are you familiar with different transport protocols (e.g. TCP, UDP, ICMP)?</a:t>
            </a:r>
          </a:p>
          <a:p>
            <a:r>
              <a:rPr lang="en-US" dirty="0" smtClean="0">
                <a:solidFill>
                  <a:srgbClr val="00B0F0"/>
                </a:solidFill>
              </a:rPr>
              <a:t>Can you identify what port common TCP/UDP services operate on (e.g. 53/udp = DNS, 80/TCP = HTTP, 123/udp = NTP, 22/TCP = SSH, etc.)</a:t>
            </a:r>
          </a:p>
          <a:p>
            <a:r>
              <a:rPr lang="en-US" dirty="0" smtClean="0">
                <a:solidFill>
                  <a:srgbClr val="00B0F0"/>
                </a:solidFill>
              </a:rPr>
              <a:t>Do you understand how stateful firewalls operate, and what criteria they use for blocking/allowing connections? (IP addresses, protocols, port numbers, ICMP types/codes, etc.)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Setting the Default Machine Folder</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Select “General” (should be selected by default)</a:t>
            </a:r>
          </a:p>
          <a:p>
            <a:r>
              <a:rPr lang="en-US" dirty="0" smtClean="0">
                <a:solidFill>
                  <a:srgbClr val="00B0F0"/>
                </a:solidFill>
              </a:rPr>
              <a:t>Default Machine Folder input box</a:t>
            </a:r>
          </a:p>
          <a:p>
            <a:pPr lvl="1"/>
            <a:r>
              <a:rPr lang="en-US" dirty="0" smtClean="0">
                <a:solidFill>
                  <a:srgbClr val="00B0F0"/>
                </a:solidFill>
              </a:rPr>
              <a:t>Defines what folder/drive VM files are stored in by default</a:t>
            </a:r>
          </a:p>
          <a:p>
            <a:pPr lvl="1"/>
            <a:r>
              <a:rPr lang="en-US" dirty="0" smtClean="0">
                <a:solidFill>
                  <a:srgbClr val="00B0F0"/>
                </a:solidFill>
              </a:rPr>
              <a:t>Click drop-down, select “Other...” and navigate to where you want your VMs stored</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the Default Machine Folder (cont’d)</a:t>
            </a:r>
            <a:endParaRPr lang="en-US" dirty="0">
              <a:solidFill>
                <a:srgbClr val="00B0F0"/>
              </a:solidFill>
            </a:endParaRPr>
          </a:p>
        </p:txBody>
      </p:sp>
      <p:pic>
        <p:nvPicPr>
          <p:cNvPr id="6" name="Content Placeholder 5" descr="vbox-machinefolder-1.png"/>
          <p:cNvPicPr>
            <a:picLocks noGrp="1" noChangeAspect="1"/>
          </p:cNvPicPr>
          <p:nvPr>
            <p:ph idx="1"/>
          </p:nvPr>
        </p:nvPicPr>
        <p:blipFill>
          <a:blip r:embed="rId2" cstate="print"/>
          <a:stretch>
            <a:fillRect/>
          </a:stretch>
        </p:blipFill>
        <p:spPr>
          <a:xfrm>
            <a:off x="2730405" y="3288477"/>
            <a:ext cx="3683189" cy="1149409"/>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t="-25000" b="-25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6: Creating and Configuring our first VM, pfSense</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Decompress the ISO</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63</a:t>
            </a:fld>
            <a:endParaRPr lang="en-US"/>
          </a:p>
        </p:txBody>
      </p:sp>
      <p:sp>
        <p:nvSpPr>
          <p:cNvPr id="7" name="Content Placeholder 6"/>
          <p:cNvSpPr>
            <a:spLocks noGrp="1"/>
          </p:cNvSpPr>
          <p:nvPr>
            <p:ph idx="1"/>
          </p:nvPr>
        </p:nvSpPr>
        <p:spPr/>
        <p:txBody>
          <a:bodyPr>
            <a:normAutofit fontScale="62500" lnSpcReduction="20000"/>
          </a:bodyPr>
          <a:lstStyle/>
          <a:p>
            <a:r>
              <a:rPr lang="en-US" dirty="0" smtClean="0">
                <a:solidFill>
                  <a:srgbClr val="00B0F0"/>
                </a:solidFill>
              </a:rPr>
              <a:t>Need to decompress the pfsense ISO</a:t>
            </a:r>
          </a:p>
          <a:p>
            <a:pPr lvl="1"/>
            <a:r>
              <a:rPr lang="en-US" dirty="0" smtClean="0">
                <a:solidFill>
                  <a:srgbClr val="00B0F0"/>
                </a:solidFill>
              </a:rPr>
              <a:t>ISO is gzipped</a:t>
            </a:r>
            <a:endParaRPr lang="en-US" dirty="0">
              <a:solidFill>
                <a:srgbClr val="00B0F0"/>
              </a:solidFill>
            </a:endParaRPr>
          </a:p>
          <a:p>
            <a:r>
              <a:rPr lang="en-US" dirty="0" smtClean="0">
                <a:solidFill>
                  <a:srgbClr val="00B0F0"/>
                </a:solidFill>
              </a:rPr>
              <a:t>Windows: Use 7-zip</a:t>
            </a:r>
          </a:p>
          <a:p>
            <a:pPr lvl="1"/>
            <a:r>
              <a:rPr lang="en-US" dirty="0" smtClean="0">
                <a:solidFill>
                  <a:srgbClr val="00B0F0"/>
                </a:solidFill>
              </a:rPr>
              <a:t>Right Click </a:t>
            </a:r>
            <a:r>
              <a:rPr lang="en-US" dirty="0" smtClean="0">
                <a:solidFill>
                  <a:srgbClr val="00B0F0"/>
                </a:solidFill>
                <a:latin typeface="Consolas" pitchFamily="49" charset="0"/>
              </a:rPr>
              <a:t>pfSense-CE-x.x.x-RELEASE-px-amd64.iso.gz</a:t>
            </a:r>
            <a:r>
              <a:rPr lang="en-US" dirty="0" smtClean="0">
                <a:solidFill>
                  <a:srgbClr val="00B0F0"/>
                </a:solidFill>
              </a:rPr>
              <a:t> -&gt; “Extract Here”</a:t>
            </a:r>
          </a:p>
          <a:p>
            <a:r>
              <a:rPr lang="en-US" dirty="0" smtClean="0">
                <a:solidFill>
                  <a:srgbClr val="00B0F0"/>
                </a:solidFill>
              </a:rPr>
              <a:t>Linux/OSX:</a:t>
            </a:r>
          </a:p>
          <a:p>
            <a:pPr lvl="1"/>
            <a:r>
              <a:rPr lang="en-US" dirty="0" smtClean="0">
                <a:solidFill>
                  <a:srgbClr val="00B0F0"/>
                </a:solidFill>
              </a:rPr>
              <a:t>Option 1: Utilize your window manager’s filemanager and unzip the file with it</a:t>
            </a:r>
          </a:p>
          <a:p>
            <a:pPr lvl="2"/>
            <a:r>
              <a:rPr lang="en-US" dirty="0" smtClean="0">
                <a:solidFill>
                  <a:srgbClr val="00B0F0"/>
                </a:solidFill>
              </a:rPr>
              <a:t>Linux: YMMV</a:t>
            </a:r>
          </a:p>
          <a:p>
            <a:pPr lvl="2"/>
            <a:r>
              <a:rPr lang="en-US" dirty="0" smtClean="0">
                <a:solidFill>
                  <a:srgbClr val="00B0F0"/>
                </a:solidFill>
              </a:rPr>
              <a:t>OSX: Double click </a:t>
            </a:r>
            <a:r>
              <a:rPr lang="en-US" dirty="0" smtClean="0">
                <a:solidFill>
                  <a:srgbClr val="00B0F0"/>
                </a:solidFill>
                <a:latin typeface="Consolas" pitchFamily="49" charset="0"/>
              </a:rPr>
              <a:t>pfSense-CE-x.x.x-RELEASE-px-amd64.iso.gz</a:t>
            </a:r>
            <a:endParaRPr lang="en-US" dirty="0" smtClean="0">
              <a:solidFill>
                <a:srgbClr val="00B0F0"/>
              </a:solidFill>
            </a:endParaRPr>
          </a:p>
          <a:p>
            <a:pPr lvl="3"/>
            <a:r>
              <a:rPr lang="en-US" dirty="0" smtClean="0">
                <a:solidFill>
                  <a:srgbClr val="00B0F0"/>
                </a:solidFill>
              </a:rPr>
              <a:t>Automatically decompresses gz file.</a:t>
            </a:r>
          </a:p>
          <a:p>
            <a:pPr lvl="1"/>
            <a:r>
              <a:rPr lang="en-US" dirty="0" smtClean="0">
                <a:solidFill>
                  <a:srgbClr val="00B0F0"/>
                </a:solidFill>
              </a:rPr>
              <a:t>Option 2: </a:t>
            </a:r>
            <a:r>
              <a:rPr lang="en-US" dirty="0" smtClean="0">
                <a:solidFill>
                  <a:srgbClr val="00B0F0"/>
                </a:solidFill>
                <a:latin typeface="Consolas" pitchFamily="49" charset="0"/>
              </a:rPr>
              <a:t>gunzip/gzip –d</a:t>
            </a:r>
          </a:p>
          <a:p>
            <a:pPr lvl="2"/>
            <a:r>
              <a:rPr lang="en-US" dirty="0" smtClean="0">
                <a:solidFill>
                  <a:srgbClr val="00B0F0"/>
                </a:solidFill>
              </a:rPr>
              <a:t>Open terminal</a:t>
            </a:r>
          </a:p>
          <a:p>
            <a:pPr lvl="2"/>
            <a:r>
              <a:rPr lang="en-US" dirty="0" smtClean="0">
                <a:solidFill>
                  <a:srgbClr val="00B0F0"/>
                </a:solidFill>
                <a:latin typeface="Consolas" pitchFamily="49" charset="0"/>
              </a:rPr>
              <a:t>cd /path/to/ISO</a:t>
            </a:r>
          </a:p>
          <a:p>
            <a:pPr lvl="2"/>
            <a:r>
              <a:rPr lang="en-US" dirty="0" smtClean="0">
                <a:solidFill>
                  <a:srgbClr val="00B0F0"/>
                </a:solidFill>
                <a:latin typeface="Consolas" pitchFamily="49" charset="0"/>
              </a:rPr>
              <a:t>gunzip pfSense-CE-x.x.x-RELEASE-px-amd64.iso.gz</a:t>
            </a:r>
          </a:p>
          <a:p>
            <a:pPr lvl="2"/>
            <a:r>
              <a:rPr lang="en-US" dirty="0" smtClean="0">
                <a:solidFill>
                  <a:srgbClr val="00B0F0"/>
                </a:solidFill>
                <a:latin typeface="Consolas" pitchFamily="49" charset="0"/>
              </a:rPr>
              <a:t>gzip –d pfSense-CE-x.x.x-RELEASE-px-amd64.iso.gz</a:t>
            </a:r>
          </a:p>
          <a:p>
            <a:pPr lvl="2"/>
            <a:r>
              <a:rPr lang="en-US" dirty="0" smtClean="0">
                <a:solidFill>
                  <a:srgbClr val="00B0F0"/>
                </a:solidFill>
                <a:latin typeface="+mj-lt"/>
              </a:rPr>
              <a:t>Note: gzip –d/gunzip will delete the original gz file after decompressing it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Decompress the ISO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64</a:t>
            </a:fld>
            <a:endParaRPr lang="en-US"/>
          </a:p>
        </p:txBody>
      </p:sp>
      <p:pic>
        <p:nvPicPr>
          <p:cNvPr id="6" name="Content Placeholder 5" descr="vbox-pfsense-decompress-win.png"/>
          <p:cNvPicPr>
            <a:picLocks noGrp="1" noChangeAspect="1"/>
          </p:cNvPicPr>
          <p:nvPr>
            <p:ph idx="1"/>
          </p:nvPr>
        </p:nvPicPr>
        <p:blipFill>
          <a:blip r:embed="rId2" cstate="print"/>
          <a:stretch>
            <a:fillRect/>
          </a:stretch>
        </p:blipFill>
        <p:spPr>
          <a:xfrm>
            <a:off x="1447800" y="1447800"/>
            <a:ext cx="5524784" cy="819192"/>
          </a:xfrm>
        </p:spPr>
      </p:pic>
      <p:pic>
        <p:nvPicPr>
          <p:cNvPr id="8" name="Picture 7" descr="vbox-pfsense-decompress-osx.png"/>
          <p:cNvPicPr>
            <a:picLocks noChangeAspect="1"/>
          </p:cNvPicPr>
          <p:nvPr/>
        </p:nvPicPr>
        <p:blipFill>
          <a:blip r:embed="rId3" cstate="print"/>
          <a:stretch>
            <a:fillRect/>
          </a:stretch>
        </p:blipFill>
        <p:spPr>
          <a:xfrm>
            <a:off x="2667000" y="2438400"/>
            <a:ext cx="3530781" cy="1187511"/>
          </a:xfrm>
          <a:prstGeom prst="rect">
            <a:avLst/>
          </a:prstGeom>
        </p:spPr>
      </p:pic>
      <p:pic>
        <p:nvPicPr>
          <p:cNvPr id="9" name="Picture 8" descr="vbox-pfsense-decompress-linux-1.png"/>
          <p:cNvPicPr>
            <a:picLocks noChangeAspect="1"/>
          </p:cNvPicPr>
          <p:nvPr/>
        </p:nvPicPr>
        <p:blipFill>
          <a:blip r:embed="rId4" cstate="print"/>
          <a:stretch>
            <a:fillRect/>
          </a:stretch>
        </p:blipFill>
        <p:spPr>
          <a:xfrm>
            <a:off x="304800" y="4038600"/>
            <a:ext cx="3460928" cy="717587"/>
          </a:xfrm>
          <a:prstGeom prst="rect">
            <a:avLst/>
          </a:prstGeom>
        </p:spPr>
      </p:pic>
      <p:pic>
        <p:nvPicPr>
          <p:cNvPr id="10" name="Picture 9" descr="vbox-pfsense-decompress-linux-2.png"/>
          <p:cNvPicPr>
            <a:picLocks noChangeAspect="1"/>
          </p:cNvPicPr>
          <p:nvPr/>
        </p:nvPicPr>
        <p:blipFill>
          <a:blip r:embed="rId5" cstate="print"/>
          <a:stretch>
            <a:fillRect/>
          </a:stretch>
        </p:blipFill>
        <p:spPr>
          <a:xfrm>
            <a:off x="4495800" y="4038600"/>
            <a:ext cx="3556183" cy="717587"/>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Creating a new VM</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Two options:</a:t>
            </a:r>
          </a:p>
          <a:p>
            <a:pPr lvl="1"/>
            <a:r>
              <a:rPr lang="en-US" dirty="0" smtClean="0">
                <a:solidFill>
                  <a:srgbClr val="00B0F0"/>
                </a:solidFill>
              </a:rPr>
              <a:t>Click the New icon on the vbox GUI</a:t>
            </a:r>
          </a:p>
          <a:p>
            <a:pPr lvl="1"/>
            <a:r>
              <a:rPr lang="en-US" dirty="0" smtClean="0">
                <a:solidFill>
                  <a:srgbClr val="00B0F0"/>
                </a:solidFill>
              </a:rPr>
              <a:t>Click Machine &gt; New...</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65</a:t>
            </a:fld>
            <a:endParaRPr lang="en-US"/>
          </a:p>
        </p:txBody>
      </p:sp>
      <p:pic>
        <p:nvPicPr>
          <p:cNvPr id="7" name="Picture 6" descr="vbox-newvm-1.png"/>
          <p:cNvPicPr>
            <a:picLocks noChangeAspect="1"/>
          </p:cNvPicPr>
          <p:nvPr/>
        </p:nvPicPr>
        <p:blipFill>
          <a:blip r:embed="rId2" cstate="print"/>
          <a:stretch>
            <a:fillRect/>
          </a:stretch>
        </p:blipFill>
        <p:spPr>
          <a:xfrm>
            <a:off x="457200" y="3733800"/>
            <a:ext cx="3308520" cy="742988"/>
          </a:xfrm>
          <a:prstGeom prst="rect">
            <a:avLst/>
          </a:prstGeom>
        </p:spPr>
      </p:pic>
      <p:pic>
        <p:nvPicPr>
          <p:cNvPr id="8" name="Picture 7" descr="vbox-newvm-2.png"/>
          <p:cNvPicPr>
            <a:picLocks noChangeAspect="1"/>
          </p:cNvPicPr>
          <p:nvPr/>
        </p:nvPicPr>
        <p:blipFill>
          <a:blip r:embed="rId3" cstate="print"/>
          <a:stretch>
            <a:fillRect/>
          </a:stretch>
        </p:blipFill>
        <p:spPr>
          <a:xfrm>
            <a:off x="5486400" y="3886200"/>
            <a:ext cx="1276416" cy="50167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Create Virtual Machine Wizard:</a:t>
            </a:r>
            <a:endParaRPr lang="en-US" dirty="0">
              <a:solidFill>
                <a:srgbClr val="00B0F0"/>
              </a:solidFill>
            </a:endParaRPr>
          </a:p>
        </p:txBody>
      </p:sp>
      <p:sp>
        <p:nvSpPr>
          <p:cNvPr id="3" name="Content Placeholder 2"/>
          <p:cNvSpPr>
            <a:spLocks noGrp="1"/>
          </p:cNvSpPr>
          <p:nvPr>
            <p:ph sz="half" idx="1"/>
          </p:nvPr>
        </p:nvSpPr>
        <p:spPr/>
        <p:txBody>
          <a:bodyPr>
            <a:normAutofit lnSpcReduction="10000"/>
          </a:bodyPr>
          <a:lstStyle/>
          <a:p>
            <a:r>
              <a:rPr lang="en-US" dirty="0" smtClean="0">
                <a:solidFill>
                  <a:srgbClr val="00B0F0"/>
                </a:solidFill>
              </a:rPr>
              <a:t>Screen 1:</a:t>
            </a:r>
          </a:p>
          <a:p>
            <a:pPr lvl="1"/>
            <a:r>
              <a:rPr lang="en-US" dirty="0" smtClean="0">
                <a:solidFill>
                  <a:srgbClr val="00B0F0"/>
                </a:solidFill>
              </a:rPr>
              <a:t>Name: pfSense</a:t>
            </a:r>
          </a:p>
          <a:p>
            <a:pPr lvl="1"/>
            <a:r>
              <a:rPr lang="en-US" dirty="0" smtClean="0">
                <a:solidFill>
                  <a:srgbClr val="00B0F0"/>
                </a:solidFill>
              </a:rPr>
              <a:t>Machine Folder: Default</a:t>
            </a:r>
          </a:p>
          <a:p>
            <a:pPr lvl="1"/>
            <a:r>
              <a:rPr lang="en-US" dirty="0" smtClean="0">
                <a:solidFill>
                  <a:srgbClr val="00B0F0"/>
                </a:solidFill>
              </a:rPr>
              <a:t>Type: BSD</a:t>
            </a:r>
          </a:p>
          <a:p>
            <a:pPr lvl="1"/>
            <a:r>
              <a:rPr lang="en-US" dirty="0" smtClean="0">
                <a:solidFill>
                  <a:srgbClr val="00B0F0"/>
                </a:solidFill>
              </a:rPr>
              <a:t>Version FreeBSD (64-bit)</a:t>
            </a:r>
          </a:p>
          <a:p>
            <a:r>
              <a:rPr lang="en-US" dirty="0" smtClean="0">
                <a:solidFill>
                  <a:srgbClr val="00B0F0"/>
                </a:solidFill>
              </a:rPr>
              <a:t>Screen 2:</a:t>
            </a:r>
          </a:p>
          <a:p>
            <a:pPr lvl="1"/>
            <a:r>
              <a:rPr lang="en-US" dirty="0" smtClean="0">
                <a:solidFill>
                  <a:srgbClr val="00B0F0"/>
                </a:solidFill>
              </a:rPr>
              <a:t>Memory size: 512MB</a:t>
            </a:r>
          </a:p>
          <a:p>
            <a:r>
              <a:rPr lang="en-US" dirty="0" smtClean="0">
                <a:solidFill>
                  <a:srgbClr val="00B0F0"/>
                </a:solidFill>
              </a:rPr>
              <a:t>Screen 3:</a:t>
            </a:r>
          </a:p>
          <a:p>
            <a:pPr lvl="1"/>
            <a:r>
              <a:rPr lang="en-US" dirty="0" smtClean="0">
                <a:solidFill>
                  <a:srgbClr val="00B0F0"/>
                </a:solidFill>
              </a:rPr>
              <a:t>Create virtual hard disk now</a:t>
            </a:r>
          </a:p>
        </p:txBody>
      </p:sp>
      <p:sp>
        <p:nvSpPr>
          <p:cNvPr id="6" name="Content Placeholder 5"/>
          <p:cNvSpPr>
            <a:spLocks noGrp="1"/>
          </p:cNvSpPr>
          <p:nvPr>
            <p:ph sz="half" idx="2"/>
          </p:nvPr>
        </p:nvSpPr>
        <p:spPr/>
        <p:txBody>
          <a:bodyPr>
            <a:normAutofit lnSpcReduction="10000"/>
          </a:bodyPr>
          <a:lstStyle/>
          <a:p>
            <a:r>
              <a:rPr lang="en-US" dirty="0" smtClean="0">
                <a:solidFill>
                  <a:srgbClr val="00B0F0"/>
                </a:solidFill>
              </a:rPr>
              <a:t>Screen 4:</a:t>
            </a:r>
          </a:p>
          <a:p>
            <a:pPr lvl="1"/>
            <a:r>
              <a:rPr lang="en-US" dirty="0" smtClean="0">
                <a:solidFill>
                  <a:srgbClr val="00B0F0"/>
                </a:solidFill>
              </a:rPr>
              <a:t>VDI (VirtualBox Disk Image)</a:t>
            </a:r>
          </a:p>
          <a:p>
            <a:r>
              <a:rPr lang="en-US" dirty="0" smtClean="0">
                <a:solidFill>
                  <a:srgbClr val="00B0F0"/>
                </a:solidFill>
              </a:rPr>
              <a:t>Screen 5:</a:t>
            </a:r>
          </a:p>
          <a:p>
            <a:pPr lvl="1"/>
            <a:r>
              <a:rPr lang="en-US" dirty="0" smtClean="0">
                <a:solidFill>
                  <a:srgbClr val="00B0F0"/>
                </a:solidFill>
              </a:rPr>
              <a:t>Fixed size</a:t>
            </a:r>
          </a:p>
          <a:p>
            <a:r>
              <a:rPr lang="en-US" dirty="0" smtClean="0">
                <a:solidFill>
                  <a:srgbClr val="00B0F0"/>
                </a:solidFill>
              </a:rPr>
              <a:t>Screen 6:</a:t>
            </a:r>
          </a:p>
          <a:p>
            <a:pPr lvl="1"/>
            <a:r>
              <a:rPr lang="en-US" dirty="0" smtClean="0">
                <a:solidFill>
                  <a:srgbClr val="00B0F0"/>
                </a:solidFill>
              </a:rPr>
              <a:t>Name: Pfsense</a:t>
            </a:r>
          </a:p>
          <a:p>
            <a:pPr lvl="1"/>
            <a:r>
              <a:rPr lang="en-US" dirty="0" smtClean="0">
                <a:solidFill>
                  <a:srgbClr val="00B0F0"/>
                </a:solidFill>
              </a:rPr>
              <a:t>Size: 5.00GB</a:t>
            </a:r>
          </a:p>
          <a:p>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Create Virtual Machine Wizard (cont’d):</a:t>
            </a:r>
            <a:endParaRPr lang="en-US" dirty="0">
              <a:solidFill>
                <a:srgbClr val="00B0F0"/>
              </a:solidFill>
            </a:endParaRPr>
          </a:p>
        </p:txBody>
      </p:sp>
      <p:pic>
        <p:nvPicPr>
          <p:cNvPr id="11" name="Content Placeholder 10" descr="vbox-wizard-1.png"/>
          <p:cNvPicPr>
            <a:picLocks noGrp="1" noChangeAspect="1"/>
          </p:cNvPicPr>
          <p:nvPr>
            <p:ph idx="1"/>
          </p:nvPr>
        </p:nvPicPr>
        <p:blipFill>
          <a:blip r:embed="rId2" cstate="print"/>
          <a:stretch>
            <a:fillRect/>
          </a:stretch>
        </p:blipFill>
        <p:spPr>
          <a:xfrm>
            <a:off x="76200" y="1371600"/>
            <a:ext cx="2578233" cy="1447874"/>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67</a:t>
            </a:fld>
            <a:endParaRPr lang="en-US"/>
          </a:p>
        </p:txBody>
      </p:sp>
      <p:pic>
        <p:nvPicPr>
          <p:cNvPr id="12" name="Picture 11" descr="vbox-wizard-2.png"/>
          <p:cNvPicPr>
            <a:picLocks noChangeAspect="1"/>
          </p:cNvPicPr>
          <p:nvPr/>
        </p:nvPicPr>
        <p:blipFill>
          <a:blip r:embed="rId3" cstate="print"/>
          <a:stretch>
            <a:fillRect/>
          </a:stretch>
        </p:blipFill>
        <p:spPr>
          <a:xfrm>
            <a:off x="3048000" y="1447800"/>
            <a:ext cx="2540131" cy="1016052"/>
          </a:xfrm>
          <a:prstGeom prst="rect">
            <a:avLst/>
          </a:prstGeom>
        </p:spPr>
      </p:pic>
      <p:pic>
        <p:nvPicPr>
          <p:cNvPr id="13" name="Picture 12" descr="vbox-wizard-3.png"/>
          <p:cNvPicPr>
            <a:picLocks noChangeAspect="1"/>
          </p:cNvPicPr>
          <p:nvPr/>
        </p:nvPicPr>
        <p:blipFill>
          <a:blip r:embed="rId4" cstate="print"/>
          <a:stretch>
            <a:fillRect/>
          </a:stretch>
        </p:blipFill>
        <p:spPr>
          <a:xfrm>
            <a:off x="5867400" y="1447800"/>
            <a:ext cx="2432175" cy="1270065"/>
          </a:xfrm>
          <a:prstGeom prst="rect">
            <a:avLst/>
          </a:prstGeom>
        </p:spPr>
      </p:pic>
      <p:pic>
        <p:nvPicPr>
          <p:cNvPr id="14" name="Picture 13" descr="vbox-wizard-7.png"/>
          <p:cNvPicPr>
            <a:picLocks noChangeAspect="1"/>
          </p:cNvPicPr>
          <p:nvPr/>
        </p:nvPicPr>
        <p:blipFill>
          <a:blip r:embed="rId5" cstate="print"/>
          <a:stretch>
            <a:fillRect/>
          </a:stretch>
        </p:blipFill>
        <p:spPr>
          <a:xfrm>
            <a:off x="2971800" y="4495800"/>
            <a:ext cx="3530840" cy="2249951"/>
          </a:xfrm>
          <a:prstGeom prst="rect">
            <a:avLst/>
          </a:prstGeom>
        </p:spPr>
      </p:pic>
      <p:pic>
        <p:nvPicPr>
          <p:cNvPr id="15" name="Picture 14" descr="vbox-wizard-4.png"/>
          <p:cNvPicPr>
            <a:picLocks noChangeAspect="1"/>
          </p:cNvPicPr>
          <p:nvPr/>
        </p:nvPicPr>
        <p:blipFill>
          <a:blip r:embed="rId6" cstate="print"/>
          <a:stretch>
            <a:fillRect/>
          </a:stretch>
        </p:blipFill>
        <p:spPr>
          <a:xfrm>
            <a:off x="152400" y="3124200"/>
            <a:ext cx="2451226" cy="730288"/>
          </a:xfrm>
          <a:prstGeom prst="rect">
            <a:avLst/>
          </a:prstGeom>
        </p:spPr>
      </p:pic>
      <p:pic>
        <p:nvPicPr>
          <p:cNvPr id="16" name="Picture 15" descr="vbox-wizard-5.png"/>
          <p:cNvPicPr>
            <a:picLocks noChangeAspect="1"/>
          </p:cNvPicPr>
          <p:nvPr/>
        </p:nvPicPr>
        <p:blipFill>
          <a:blip r:embed="rId7" cstate="print"/>
          <a:stretch>
            <a:fillRect/>
          </a:stretch>
        </p:blipFill>
        <p:spPr>
          <a:xfrm>
            <a:off x="3124200" y="2971800"/>
            <a:ext cx="2425825" cy="1428823"/>
          </a:xfrm>
          <a:prstGeom prst="rect">
            <a:avLst/>
          </a:prstGeom>
        </p:spPr>
      </p:pic>
      <p:pic>
        <p:nvPicPr>
          <p:cNvPr id="17" name="Picture 16" descr="vbox-wizard-6.png"/>
          <p:cNvPicPr>
            <a:picLocks noChangeAspect="1"/>
          </p:cNvPicPr>
          <p:nvPr/>
        </p:nvPicPr>
        <p:blipFill>
          <a:blip r:embed="rId8" cstate="print"/>
          <a:stretch>
            <a:fillRect/>
          </a:stretch>
        </p:blipFill>
        <p:spPr>
          <a:xfrm>
            <a:off x="5943600" y="2819400"/>
            <a:ext cx="2521080" cy="1238314"/>
          </a:xfrm>
          <a:prstGeom prst="rect">
            <a:avLst/>
          </a:prstGeom>
        </p:spPr>
      </p:pic>
      <p:cxnSp>
        <p:nvCxnSpPr>
          <p:cNvPr id="19" name="Straight Arrow Connector 18"/>
          <p:cNvCxnSpPr/>
          <p:nvPr/>
        </p:nvCxnSpPr>
        <p:spPr>
          <a:xfrm>
            <a:off x="2514600" y="23622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05400" y="23622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838200" y="2667000"/>
            <a:ext cx="51816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438400" y="37338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34000" y="37338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657600" y="3962400"/>
            <a:ext cx="25146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Customizing VM settings</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Access the VM settings menu</a:t>
            </a:r>
          </a:p>
          <a:p>
            <a:pPr lvl="1"/>
            <a:r>
              <a:rPr lang="en-US" dirty="0" smtClean="0">
                <a:solidFill>
                  <a:srgbClr val="00B0F0"/>
                </a:solidFill>
              </a:rPr>
              <a:t>Right click VM &gt; Settings...</a:t>
            </a:r>
          </a:p>
          <a:p>
            <a:pPr lvl="1"/>
            <a:r>
              <a:rPr lang="en-US" dirty="0" smtClean="0">
                <a:solidFill>
                  <a:srgbClr val="00B0F0"/>
                </a:solidFill>
              </a:rPr>
              <a:t>Highlight VM &gt; Machine &gt;Settings...</a:t>
            </a:r>
          </a:p>
          <a:p>
            <a:pPr lvl="1"/>
            <a:r>
              <a:rPr lang="en-US" dirty="0" smtClean="0">
                <a:solidFill>
                  <a:srgbClr val="00B0F0"/>
                </a:solidFill>
              </a:rPr>
              <a:t>Highlight VM &gt; click Settings gear icon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68</a:t>
            </a:fld>
            <a:endParaRPr lang="en-US"/>
          </a:p>
        </p:txBody>
      </p:sp>
      <p:pic>
        <p:nvPicPr>
          <p:cNvPr id="6" name="Picture 5" descr="vbox-settings-1.png"/>
          <p:cNvPicPr>
            <a:picLocks noChangeAspect="1"/>
          </p:cNvPicPr>
          <p:nvPr/>
        </p:nvPicPr>
        <p:blipFill>
          <a:blip r:embed="rId2" cstate="print"/>
          <a:stretch>
            <a:fillRect/>
          </a:stretch>
        </p:blipFill>
        <p:spPr>
          <a:xfrm>
            <a:off x="304800" y="4648200"/>
            <a:ext cx="2324219" cy="406421"/>
          </a:xfrm>
          <a:prstGeom prst="rect">
            <a:avLst/>
          </a:prstGeom>
        </p:spPr>
      </p:pic>
      <p:pic>
        <p:nvPicPr>
          <p:cNvPr id="8" name="Picture 7" descr="vbox-settings-2.png"/>
          <p:cNvPicPr>
            <a:picLocks noChangeAspect="1"/>
          </p:cNvPicPr>
          <p:nvPr/>
        </p:nvPicPr>
        <p:blipFill>
          <a:blip r:embed="rId3" cstate="print"/>
          <a:stretch>
            <a:fillRect/>
          </a:stretch>
        </p:blipFill>
        <p:spPr>
          <a:xfrm>
            <a:off x="2895600" y="4419600"/>
            <a:ext cx="2978303" cy="1136708"/>
          </a:xfrm>
          <a:prstGeom prst="rect">
            <a:avLst/>
          </a:prstGeom>
        </p:spPr>
      </p:pic>
      <p:pic>
        <p:nvPicPr>
          <p:cNvPr id="9" name="Picture 8" descr="vbox-settings-3.png"/>
          <p:cNvPicPr>
            <a:picLocks noChangeAspect="1"/>
          </p:cNvPicPr>
          <p:nvPr/>
        </p:nvPicPr>
        <p:blipFill>
          <a:blip r:embed="rId4" cstate="print"/>
          <a:stretch>
            <a:fillRect/>
          </a:stretch>
        </p:blipFill>
        <p:spPr>
          <a:xfrm>
            <a:off x="6172200" y="4419600"/>
            <a:ext cx="1816193" cy="101605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Change the following settings</a:t>
            </a:r>
            <a:endParaRPr lang="en-US" dirty="0">
              <a:solidFill>
                <a:srgbClr val="00B0F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B0F0"/>
                </a:solidFill>
              </a:rPr>
              <a:t>Audio:</a:t>
            </a:r>
          </a:p>
          <a:p>
            <a:pPr lvl="1"/>
            <a:r>
              <a:rPr lang="en-US" dirty="0" smtClean="0">
                <a:solidFill>
                  <a:srgbClr val="00B0F0"/>
                </a:solidFill>
              </a:rPr>
              <a:t>Uncheck “Enable Audio”</a:t>
            </a:r>
          </a:p>
          <a:p>
            <a:r>
              <a:rPr lang="en-US" dirty="0" smtClean="0">
                <a:solidFill>
                  <a:srgbClr val="00B0F0"/>
                </a:solidFill>
              </a:rPr>
              <a:t>USB:</a:t>
            </a:r>
          </a:p>
          <a:p>
            <a:pPr lvl="1"/>
            <a:r>
              <a:rPr lang="en-US" dirty="0" smtClean="0">
                <a:solidFill>
                  <a:srgbClr val="00B0F0"/>
                </a:solidFill>
              </a:rPr>
              <a:t>Uncheck “Enable USB”</a:t>
            </a:r>
          </a:p>
          <a:p>
            <a:pPr lvl="1"/>
            <a:r>
              <a:rPr lang="en-US" smtClean="0">
                <a:solidFill>
                  <a:srgbClr val="00B0F0"/>
                </a:solidFill>
              </a:rPr>
              <a:t>Note for OSX: Ports </a:t>
            </a:r>
            <a:r>
              <a:rPr lang="en-US" smtClean="0">
                <a:solidFill>
                  <a:srgbClr val="00B0F0"/>
                </a:solidFill>
                <a:sym typeface="Wingdings" pitchFamily="2" charset="2"/>
              </a:rPr>
              <a:t> USB</a:t>
            </a:r>
            <a:endParaRPr lang="en-US" dirty="0" smtClean="0">
              <a:solidFill>
                <a:srgbClr val="00B0F0"/>
              </a:solidFill>
            </a:endParaRPr>
          </a:p>
          <a:p>
            <a:r>
              <a:rPr lang="en-US" dirty="0" smtClean="0">
                <a:solidFill>
                  <a:srgbClr val="00B0F0"/>
                </a:solidFill>
              </a:rPr>
              <a:t>Shared Folders</a:t>
            </a:r>
          </a:p>
          <a:p>
            <a:pPr lvl="1"/>
            <a:r>
              <a:rPr lang="en-US" dirty="0" smtClean="0">
                <a:solidFill>
                  <a:srgbClr val="00B0F0"/>
                </a:solidFill>
              </a:rPr>
              <a:t>Verify there are NO shared folders specified</a:t>
            </a:r>
          </a:p>
          <a:p>
            <a:r>
              <a:rPr lang="en-US" dirty="0" smtClean="0">
                <a:solidFill>
                  <a:srgbClr val="00B0F0"/>
                </a:solidFill>
              </a:rPr>
              <a:t>Serial Ports:</a:t>
            </a:r>
          </a:p>
          <a:p>
            <a:pPr lvl="1"/>
            <a:r>
              <a:rPr lang="en-US" dirty="0" smtClean="0">
                <a:solidFill>
                  <a:srgbClr val="00B0F0"/>
                </a:solidFill>
              </a:rPr>
              <a:t>Verify “Enable Serial Port” is unchecked for Port 1, Port2, Port 3, and Port 4</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Prerequisite Knowledge:Operating Systems</a:t>
            </a:r>
            <a:endParaRPr lang="en-US" dirty="0">
              <a:solidFill>
                <a:srgbClr val="00B0F0"/>
              </a:solidFill>
            </a:endParaRPr>
          </a:p>
        </p:txBody>
      </p:sp>
      <p:sp>
        <p:nvSpPr>
          <p:cNvPr id="3" name="Content Placeholder 2"/>
          <p:cNvSpPr>
            <a:spLocks noGrp="1"/>
          </p:cNvSpPr>
          <p:nvPr>
            <p:ph idx="1"/>
          </p:nvPr>
        </p:nvSpPr>
        <p:spPr/>
        <p:txBody>
          <a:bodyPr>
            <a:normAutofit fontScale="85000" lnSpcReduction="10000"/>
          </a:bodyPr>
          <a:lstStyle/>
          <a:p>
            <a:r>
              <a:rPr lang="en-US" dirty="0" smtClean="0">
                <a:solidFill>
                  <a:srgbClr val="00B0F0"/>
                </a:solidFill>
              </a:rPr>
              <a:t>Have you ever installed an OS before? Any OS – Windows, Linux/Unix, OSX, etc.</a:t>
            </a:r>
          </a:p>
          <a:p>
            <a:pPr lvl="1"/>
            <a:r>
              <a:rPr lang="en-US" dirty="0" smtClean="0">
                <a:solidFill>
                  <a:srgbClr val="00B0F0"/>
                </a:solidFill>
              </a:rPr>
              <a:t>Do you know what an installation ISO is, and how to boot from one?</a:t>
            </a:r>
          </a:p>
          <a:p>
            <a:r>
              <a:rPr lang="en-US" dirty="0" smtClean="0">
                <a:solidFill>
                  <a:srgbClr val="00B0F0"/>
                </a:solidFill>
              </a:rPr>
              <a:t>Are you familiar with the Windows command prompt and/or the Linux/Unix/OSX terminal/CLI?</a:t>
            </a:r>
          </a:p>
          <a:p>
            <a:pPr lvl="1"/>
            <a:r>
              <a:rPr lang="en-US" dirty="0" smtClean="0">
                <a:solidFill>
                  <a:srgbClr val="00B0F0"/>
                </a:solidFill>
              </a:rPr>
              <a:t>Have you seen or used any of the following commands: ping, netstat, wget, curl, ipconfig, ifconfig, etc.)</a:t>
            </a:r>
          </a:p>
          <a:p>
            <a:pPr lvl="1"/>
            <a:r>
              <a:rPr lang="en-US" dirty="0" smtClean="0">
                <a:solidFill>
                  <a:srgbClr val="00B0F0"/>
                </a:solidFill>
              </a:rPr>
              <a:t>Have you ever used a command line text editor before? (e.g. Vim, nano, emacs, etc.)</a:t>
            </a:r>
          </a:p>
          <a:p>
            <a:r>
              <a:rPr lang="en-US" dirty="0" smtClean="0">
                <a:solidFill>
                  <a:srgbClr val="00B0F0"/>
                </a:solidFill>
              </a:rPr>
              <a:t>Are you familiar with SSH and/or SCP protocols?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Change the following settings (cont’d)</a:t>
            </a:r>
            <a:endParaRPr lang="en-US" dirty="0">
              <a:solidFill>
                <a:srgbClr val="00B0F0"/>
              </a:solidFill>
            </a:endParaRPr>
          </a:p>
        </p:txBody>
      </p:sp>
      <p:sp>
        <p:nvSpPr>
          <p:cNvPr id="3" name="Content Placeholder 2"/>
          <p:cNvSpPr>
            <a:spLocks noGrp="1"/>
          </p:cNvSpPr>
          <p:nvPr>
            <p:ph idx="1"/>
          </p:nvPr>
        </p:nvSpPr>
        <p:spPr>
          <a:xfrm>
            <a:off x="457200" y="1219200"/>
            <a:ext cx="8229600" cy="5181600"/>
          </a:xfrm>
        </p:spPr>
        <p:txBody>
          <a:bodyPr>
            <a:normAutofit fontScale="55000" lnSpcReduction="20000"/>
          </a:bodyPr>
          <a:lstStyle/>
          <a:p>
            <a:r>
              <a:rPr lang="en-US" sz="3600" dirty="0" smtClean="0">
                <a:solidFill>
                  <a:srgbClr val="00B0F0"/>
                </a:solidFill>
              </a:rPr>
              <a:t>Network:</a:t>
            </a:r>
          </a:p>
          <a:p>
            <a:pPr lvl="1"/>
            <a:r>
              <a:rPr lang="en-US" sz="3300" dirty="0" smtClean="0">
                <a:solidFill>
                  <a:srgbClr val="00B0F0"/>
                </a:solidFill>
              </a:rPr>
              <a:t>Adapter 1 Tab:</a:t>
            </a:r>
          </a:p>
          <a:p>
            <a:pPr lvl="2"/>
            <a:r>
              <a:rPr lang="en-US" sz="2700" dirty="0" smtClean="0">
                <a:solidFill>
                  <a:srgbClr val="00B0F0"/>
                </a:solidFill>
              </a:rPr>
              <a:t>Verify “Enable Network Adapter” is checked</a:t>
            </a:r>
          </a:p>
          <a:p>
            <a:pPr lvl="2"/>
            <a:r>
              <a:rPr lang="en-US" sz="2700" dirty="0" smtClean="0">
                <a:solidFill>
                  <a:srgbClr val="00B0F0"/>
                </a:solidFill>
              </a:rPr>
              <a:t>Attached to: Bridged Adapter</a:t>
            </a:r>
          </a:p>
          <a:p>
            <a:pPr lvl="3"/>
            <a:r>
              <a:rPr lang="en-US" sz="2400" dirty="0" smtClean="0">
                <a:solidFill>
                  <a:srgbClr val="00B0F0"/>
                </a:solidFill>
              </a:rPr>
              <a:t>Name: Select network card on host OS you use for connecting to the LAN/Internet</a:t>
            </a:r>
          </a:p>
          <a:p>
            <a:pPr lvl="2"/>
            <a:r>
              <a:rPr lang="en-US" sz="2700" dirty="0" smtClean="0">
                <a:solidFill>
                  <a:srgbClr val="00B0F0"/>
                </a:solidFill>
              </a:rPr>
              <a:t>Click “Advanced” Drop-down</a:t>
            </a:r>
          </a:p>
          <a:p>
            <a:pPr lvl="3"/>
            <a:r>
              <a:rPr lang="en-US" sz="2400" dirty="0" smtClean="0">
                <a:solidFill>
                  <a:srgbClr val="00B0F0"/>
                </a:solidFill>
              </a:rPr>
              <a:t>Adapter Type: Intel PRO/1000 MT Server (82545EM)</a:t>
            </a:r>
          </a:p>
          <a:p>
            <a:pPr lvl="3"/>
            <a:r>
              <a:rPr lang="en-US" sz="2400" dirty="0" smtClean="0">
                <a:solidFill>
                  <a:srgbClr val="00B0F0"/>
                </a:solidFill>
              </a:rPr>
              <a:t>MAC Address: copy the contents of this field to a text file, notebook, along with the network it is attached to and VM it belongs to (important for later)</a:t>
            </a:r>
          </a:p>
          <a:p>
            <a:pPr lvl="1"/>
            <a:r>
              <a:rPr lang="en-US" sz="3300" dirty="0" smtClean="0">
                <a:solidFill>
                  <a:srgbClr val="00B0F0"/>
                </a:solidFill>
              </a:rPr>
              <a:t>Adapter 2 Tab:</a:t>
            </a:r>
          </a:p>
          <a:p>
            <a:pPr lvl="2"/>
            <a:r>
              <a:rPr lang="en-US" sz="2700" dirty="0" smtClean="0">
                <a:solidFill>
                  <a:srgbClr val="00B0F0"/>
                </a:solidFill>
              </a:rPr>
              <a:t>Verify “Enable Network Adapter” is checked</a:t>
            </a:r>
          </a:p>
          <a:p>
            <a:pPr lvl="2"/>
            <a:r>
              <a:rPr lang="en-US" sz="2700" dirty="0" smtClean="0">
                <a:solidFill>
                  <a:srgbClr val="00B0F0"/>
                </a:solidFill>
              </a:rPr>
              <a:t>Attached to: Host-Only Adapter</a:t>
            </a:r>
          </a:p>
          <a:p>
            <a:pPr lvl="2"/>
            <a:r>
              <a:rPr lang="en-US" sz="2700" dirty="0" smtClean="0">
                <a:solidFill>
                  <a:srgbClr val="00B0F0"/>
                </a:solidFill>
              </a:rPr>
              <a:t>Advanced:</a:t>
            </a:r>
          </a:p>
          <a:p>
            <a:pPr lvl="3"/>
            <a:r>
              <a:rPr lang="en-US" sz="2400" dirty="0" smtClean="0">
                <a:solidFill>
                  <a:srgbClr val="00B0F0"/>
                </a:solidFill>
              </a:rPr>
              <a:t>Adapter Type: Intel PRO/1000 MT Server (82545EM)</a:t>
            </a:r>
          </a:p>
          <a:p>
            <a:pPr lvl="3"/>
            <a:r>
              <a:rPr lang="en-US" sz="2400" dirty="0" smtClean="0">
                <a:solidFill>
                  <a:srgbClr val="00B0F0"/>
                </a:solidFill>
              </a:rPr>
              <a:t>MAC Address: Same as Adapter 1, Copy the contents, network and VM this corresponds to</a:t>
            </a:r>
          </a:p>
          <a:p>
            <a:pPr lvl="1"/>
            <a:r>
              <a:rPr lang="en-US" sz="3300" dirty="0" smtClean="0">
                <a:solidFill>
                  <a:srgbClr val="00B0F0"/>
                </a:solidFill>
              </a:rPr>
              <a:t>Adapter 3 Tab:</a:t>
            </a:r>
          </a:p>
          <a:p>
            <a:pPr lvl="2"/>
            <a:r>
              <a:rPr lang="en-US" sz="2700" dirty="0" smtClean="0">
                <a:solidFill>
                  <a:srgbClr val="00B0F0"/>
                </a:solidFill>
              </a:rPr>
              <a:t>Verify “Enable Network Adapter” is checked</a:t>
            </a:r>
          </a:p>
          <a:p>
            <a:pPr lvl="2"/>
            <a:r>
              <a:rPr lang="en-US" sz="2700" dirty="0" smtClean="0">
                <a:solidFill>
                  <a:srgbClr val="00B0F0"/>
                </a:solidFill>
              </a:rPr>
              <a:t>Attached to:  Internal Network</a:t>
            </a:r>
          </a:p>
          <a:p>
            <a:pPr lvl="3"/>
            <a:r>
              <a:rPr lang="en-US" sz="2400" dirty="0" smtClean="0">
                <a:solidFill>
                  <a:srgbClr val="00B0F0"/>
                </a:solidFill>
              </a:rPr>
              <a:t>Name: intnet</a:t>
            </a:r>
          </a:p>
          <a:p>
            <a:pPr lvl="2"/>
            <a:r>
              <a:rPr lang="en-US" sz="2700" dirty="0" smtClean="0">
                <a:solidFill>
                  <a:srgbClr val="00B0F0"/>
                </a:solidFill>
              </a:rPr>
              <a:t>Advanced:</a:t>
            </a:r>
          </a:p>
          <a:p>
            <a:pPr lvl="3"/>
            <a:r>
              <a:rPr lang="en-US" sz="2400" dirty="0" smtClean="0">
                <a:solidFill>
                  <a:srgbClr val="00B0F0"/>
                </a:solidFill>
              </a:rPr>
              <a:t>Adapter Type: Intel PRO/1000 MT Server (82545EM)</a:t>
            </a:r>
          </a:p>
          <a:p>
            <a:pPr lvl="3"/>
            <a:r>
              <a:rPr lang="en-US" sz="2400" dirty="0" smtClean="0">
                <a:solidFill>
                  <a:srgbClr val="00B0F0"/>
                </a:solidFill>
              </a:rPr>
              <a:t>MAC Address: Same as Adapter 1, Copy the contents, network and VM this corresponds to</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Change the following settings (cont’d)</a:t>
            </a:r>
            <a:endParaRPr lang="en-US" dirty="0">
              <a:solidFill>
                <a:srgbClr val="00B0F0"/>
              </a:solidFill>
            </a:endParaRPr>
          </a:p>
        </p:txBody>
      </p:sp>
      <p:sp>
        <p:nvSpPr>
          <p:cNvPr id="3" name="Content Placeholder 2"/>
          <p:cNvSpPr>
            <a:spLocks noGrp="1"/>
          </p:cNvSpPr>
          <p:nvPr>
            <p:ph idx="1"/>
          </p:nvPr>
        </p:nvSpPr>
        <p:spPr>
          <a:xfrm>
            <a:off x="457200" y="1219200"/>
            <a:ext cx="8229600" cy="5181600"/>
          </a:xfrm>
        </p:spPr>
        <p:txBody>
          <a:bodyPr>
            <a:normAutofit/>
          </a:bodyPr>
          <a:lstStyle/>
          <a:p>
            <a:r>
              <a:rPr lang="en-US" sz="2800" dirty="0" smtClean="0">
                <a:solidFill>
                  <a:srgbClr val="00B0F0"/>
                </a:solidFill>
              </a:rPr>
              <a:t>Storage:</a:t>
            </a:r>
          </a:p>
          <a:p>
            <a:pPr lvl="1"/>
            <a:r>
              <a:rPr lang="en-US" sz="2400" dirty="0" smtClean="0">
                <a:solidFill>
                  <a:srgbClr val="00B0F0"/>
                </a:solidFill>
              </a:rPr>
              <a:t>Click on “Empty” under “Storage Devices”</a:t>
            </a:r>
          </a:p>
          <a:p>
            <a:pPr lvl="1"/>
            <a:r>
              <a:rPr lang="en-US" sz="2400" dirty="0" smtClean="0">
                <a:solidFill>
                  <a:srgbClr val="00B0F0"/>
                </a:solidFill>
              </a:rPr>
              <a:t>Click on CD/DVD icon next to the “Optical Drive:” drop-down under “Attributes”</a:t>
            </a:r>
          </a:p>
          <a:p>
            <a:pPr lvl="1"/>
            <a:r>
              <a:rPr lang="en-US" sz="2400" dirty="0" smtClean="0">
                <a:solidFill>
                  <a:srgbClr val="00B0F0"/>
                </a:solidFill>
              </a:rPr>
              <a:t>Select “Choose Virtual Optical Disk File, browser to decompressed pfSense ISO, then click “OK”</a:t>
            </a:r>
          </a:p>
          <a:p>
            <a:pPr lvl="2"/>
            <a:r>
              <a:rPr lang="en-US" sz="2000" dirty="0" smtClean="0">
                <a:solidFill>
                  <a:srgbClr val="00B0F0"/>
                </a:solidFill>
              </a:rPr>
              <a:t>Note: this will apply the settings from the other “Change the following settings” slides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Change the following settings (cont’d)</a:t>
            </a:r>
            <a:endParaRPr lang="en-US" dirty="0"/>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72</a:t>
            </a:fld>
            <a:endParaRPr lang="en-US"/>
          </a:p>
        </p:txBody>
      </p:sp>
      <p:pic>
        <p:nvPicPr>
          <p:cNvPr id="8" name="Content Placeholder 7" descr="vbox-audio-1.png"/>
          <p:cNvPicPr>
            <a:picLocks noGrp="1" noChangeAspect="1"/>
          </p:cNvPicPr>
          <p:nvPr>
            <p:ph idx="1"/>
          </p:nvPr>
        </p:nvPicPr>
        <p:blipFill>
          <a:blip r:embed="rId2" cstate="print"/>
          <a:stretch>
            <a:fillRect/>
          </a:stretch>
        </p:blipFill>
        <p:spPr>
          <a:xfrm>
            <a:off x="1066800" y="1371600"/>
            <a:ext cx="596931" cy="419122"/>
          </a:xfrm>
        </p:spPr>
      </p:pic>
      <p:pic>
        <p:nvPicPr>
          <p:cNvPr id="10" name="Picture 9" descr="vbox-usb-1.png"/>
          <p:cNvPicPr>
            <a:picLocks noChangeAspect="1"/>
          </p:cNvPicPr>
          <p:nvPr/>
        </p:nvPicPr>
        <p:blipFill>
          <a:blip r:embed="rId3" cstate="print"/>
          <a:stretch>
            <a:fillRect/>
          </a:stretch>
        </p:blipFill>
        <p:spPr>
          <a:xfrm>
            <a:off x="3581400" y="1371600"/>
            <a:ext cx="850944" cy="406421"/>
          </a:xfrm>
          <a:prstGeom prst="rect">
            <a:avLst/>
          </a:prstGeom>
        </p:spPr>
      </p:pic>
      <p:pic>
        <p:nvPicPr>
          <p:cNvPr id="11" name="Picture 10" descr="vbox-serial-1.png"/>
          <p:cNvPicPr>
            <a:picLocks noChangeAspect="1"/>
          </p:cNvPicPr>
          <p:nvPr/>
        </p:nvPicPr>
        <p:blipFill>
          <a:blip r:embed="rId4" cstate="print"/>
          <a:stretch>
            <a:fillRect/>
          </a:stretch>
        </p:blipFill>
        <p:spPr>
          <a:xfrm>
            <a:off x="6553200" y="1371600"/>
            <a:ext cx="1365320" cy="596931"/>
          </a:xfrm>
          <a:prstGeom prst="rect">
            <a:avLst/>
          </a:prstGeom>
        </p:spPr>
      </p:pic>
      <p:pic>
        <p:nvPicPr>
          <p:cNvPr id="12" name="Picture 11" descr="vbox-network-2.png"/>
          <p:cNvPicPr>
            <a:picLocks noChangeAspect="1"/>
          </p:cNvPicPr>
          <p:nvPr/>
        </p:nvPicPr>
        <p:blipFill>
          <a:blip r:embed="rId5" cstate="print"/>
          <a:stretch>
            <a:fillRect/>
          </a:stretch>
        </p:blipFill>
        <p:spPr>
          <a:xfrm>
            <a:off x="3200400" y="2362200"/>
            <a:ext cx="2228965" cy="1714588"/>
          </a:xfrm>
          <a:prstGeom prst="rect">
            <a:avLst/>
          </a:prstGeom>
        </p:spPr>
      </p:pic>
      <p:pic>
        <p:nvPicPr>
          <p:cNvPr id="13" name="Picture 12" descr="vbox-network-1.png"/>
          <p:cNvPicPr>
            <a:picLocks noChangeAspect="1"/>
          </p:cNvPicPr>
          <p:nvPr/>
        </p:nvPicPr>
        <p:blipFill>
          <a:blip r:embed="rId6" cstate="print"/>
          <a:stretch>
            <a:fillRect/>
          </a:stretch>
        </p:blipFill>
        <p:spPr>
          <a:xfrm>
            <a:off x="152400" y="2362200"/>
            <a:ext cx="2114659" cy="1708238"/>
          </a:xfrm>
          <a:prstGeom prst="rect">
            <a:avLst/>
          </a:prstGeom>
        </p:spPr>
      </p:pic>
      <p:pic>
        <p:nvPicPr>
          <p:cNvPr id="14" name="Picture 13" descr="vbox-network-3.png"/>
          <p:cNvPicPr>
            <a:picLocks noChangeAspect="1"/>
          </p:cNvPicPr>
          <p:nvPr/>
        </p:nvPicPr>
        <p:blipFill>
          <a:blip r:embed="rId7" cstate="print"/>
          <a:stretch>
            <a:fillRect/>
          </a:stretch>
        </p:blipFill>
        <p:spPr>
          <a:xfrm>
            <a:off x="6248400" y="2362200"/>
            <a:ext cx="2076557" cy="1714588"/>
          </a:xfrm>
          <a:prstGeom prst="rect">
            <a:avLst/>
          </a:prstGeom>
        </p:spPr>
      </p:pic>
      <p:pic>
        <p:nvPicPr>
          <p:cNvPr id="15" name="Picture 14" descr="vbox-storage-1.png"/>
          <p:cNvPicPr>
            <a:picLocks noChangeAspect="1"/>
          </p:cNvPicPr>
          <p:nvPr/>
        </p:nvPicPr>
        <p:blipFill>
          <a:blip r:embed="rId8" cstate="print"/>
          <a:stretch>
            <a:fillRect/>
          </a:stretch>
        </p:blipFill>
        <p:spPr>
          <a:xfrm>
            <a:off x="76200" y="4572000"/>
            <a:ext cx="4438878" cy="914447"/>
          </a:xfrm>
          <a:prstGeom prst="rect">
            <a:avLst/>
          </a:prstGeom>
        </p:spPr>
      </p:pic>
      <p:pic>
        <p:nvPicPr>
          <p:cNvPr id="16" name="Picture 15" descr="vbox-storage-2.png"/>
          <p:cNvPicPr>
            <a:picLocks noChangeAspect="1"/>
          </p:cNvPicPr>
          <p:nvPr/>
        </p:nvPicPr>
        <p:blipFill>
          <a:blip r:embed="rId9" cstate="print"/>
          <a:stretch>
            <a:fillRect/>
          </a:stretch>
        </p:blipFill>
        <p:spPr>
          <a:xfrm>
            <a:off x="5181600" y="4191000"/>
            <a:ext cx="2692566" cy="2395748"/>
          </a:xfrm>
          <a:prstGeom prst="rect">
            <a:avLst/>
          </a:prstGeom>
        </p:spPr>
      </p:pic>
      <p:cxnSp>
        <p:nvCxnSpPr>
          <p:cNvPr id="18" name="Straight Arrow Connector 17"/>
          <p:cNvCxnSpPr/>
          <p:nvPr/>
        </p:nvCxnSpPr>
        <p:spPr>
          <a:xfrm>
            <a:off x="1524000" y="1524000"/>
            <a:ext cx="2133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343400" y="1524000"/>
            <a:ext cx="2362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85800" y="1828800"/>
            <a:ext cx="59436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33600" y="3733800"/>
            <a:ext cx="1219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334000" y="3733800"/>
            <a:ext cx="1143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33400" y="3962400"/>
            <a:ext cx="57912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91000" y="5257800"/>
            <a:ext cx="1143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Installing the OS</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Click that big green start button</a:t>
            </a:r>
          </a:p>
          <a:p>
            <a:pPr lvl="2"/>
            <a:r>
              <a:rPr lang="en-US" dirty="0" smtClean="0">
                <a:solidFill>
                  <a:srgbClr val="00B0F0"/>
                </a:solidFill>
              </a:rPr>
              <a:t>Be sure to select “Normal Start”</a:t>
            </a:r>
          </a:p>
          <a:p>
            <a:pPr lvl="1"/>
            <a:r>
              <a:rPr lang="en-US" dirty="0" smtClean="0">
                <a:solidFill>
                  <a:srgbClr val="00B0F0"/>
                </a:solidFill>
              </a:rPr>
              <a:t>Console window will appear</a:t>
            </a:r>
          </a:p>
          <a:p>
            <a:pPr lvl="2"/>
            <a:r>
              <a:rPr lang="en-US" dirty="0" smtClean="0">
                <a:solidFill>
                  <a:srgbClr val="00B0F0"/>
                </a:solidFill>
              </a:rPr>
              <a:t>Note: Clicking this window “attaches” your keyboard/mouse to the VM. “Host Key Combination” gives the keyboard/mouse back to the host OS:</a:t>
            </a:r>
          </a:p>
          <a:p>
            <a:pPr lvl="3"/>
            <a:r>
              <a:rPr lang="en-US" dirty="0" smtClean="0">
                <a:solidFill>
                  <a:srgbClr val="00B0F0"/>
                </a:solidFill>
              </a:rPr>
              <a:t>Windows/Linux: Right ctrl</a:t>
            </a:r>
          </a:p>
          <a:p>
            <a:pPr lvl="3"/>
            <a:r>
              <a:rPr lang="en-US" dirty="0" smtClean="0">
                <a:solidFill>
                  <a:srgbClr val="00B0F0"/>
                </a:solidFill>
              </a:rPr>
              <a:t>OSX: Left meta (that weird clover thing)</a:t>
            </a:r>
          </a:p>
          <a:p>
            <a:pPr lvl="3"/>
            <a:r>
              <a:rPr lang="en-US" dirty="0" smtClean="0">
                <a:solidFill>
                  <a:srgbClr val="00B0F0"/>
                </a:solidFill>
              </a:rPr>
              <a:t>Key can be changed in Preferences &gt; Input &gt; Virtual Machine &gt;Host Key Combination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Installing the OS (cont’d)</a:t>
            </a:r>
            <a:endParaRPr lang="en-US" dirty="0">
              <a:solidFill>
                <a:srgbClr val="00B0F0"/>
              </a:solidFill>
            </a:endParaRPr>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solidFill>
                  <a:srgbClr val="00B0F0"/>
                </a:solidFill>
              </a:rPr>
              <a:t>Should boot to the pfSense Installer</a:t>
            </a:r>
          </a:p>
          <a:p>
            <a:pPr lvl="1"/>
            <a:r>
              <a:rPr lang="en-US" dirty="0" smtClean="0">
                <a:solidFill>
                  <a:srgbClr val="00B0F0"/>
                </a:solidFill>
              </a:rPr>
              <a:t>Select Install</a:t>
            </a:r>
          </a:p>
          <a:p>
            <a:pPr lvl="2"/>
            <a:r>
              <a:rPr lang="en-US" dirty="0" smtClean="0">
                <a:solidFill>
                  <a:srgbClr val="00B0F0"/>
                </a:solidFill>
              </a:rPr>
              <a:t>Select your keymap (Default: US)</a:t>
            </a:r>
          </a:p>
          <a:p>
            <a:pPr lvl="2"/>
            <a:r>
              <a:rPr lang="en-US" dirty="0" smtClean="0">
                <a:solidFill>
                  <a:srgbClr val="00B0F0"/>
                </a:solidFill>
              </a:rPr>
              <a:t>Select your partioning setup (Auto (UFS) Guided Disk Setup)</a:t>
            </a:r>
          </a:p>
          <a:p>
            <a:pPr lvl="2"/>
            <a:r>
              <a:rPr lang="en-US" dirty="0" smtClean="0">
                <a:solidFill>
                  <a:srgbClr val="00B0F0"/>
                </a:solidFill>
              </a:rPr>
              <a:t>Select No on “Manual Configuration” screen (hit tab key)</a:t>
            </a:r>
          </a:p>
          <a:p>
            <a:pPr lvl="2"/>
            <a:r>
              <a:rPr lang="en-US" dirty="0" smtClean="0">
                <a:solidFill>
                  <a:srgbClr val="00B0F0"/>
                </a:solidFill>
              </a:rPr>
              <a:t>Select “Reboot” on “Complete screen (hit enter)</a:t>
            </a:r>
          </a:p>
          <a:p>
            <a:pPr lvl="2"/>
            <a:r>
              <a:rPr lang="en-US" dirty="0" smtClean="0">
                <a:solidFill>
                  <a:srgbClr val="00B0F0"/>
                </a:solidFill>
              </a:rPr>
              <a:t>After system reboots, (probably into the pfSense installer), close the VM console. When prompted, select “Power off the machine”.</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Installing the OS (cont’d)</a:t>
            </a:r>
            <a:endParaRPr lang="en-US" dirty="0">
              <a:solidFill>
                <a:srgbClr val="00B0F0"/>
              </a:solidFill>
            </a:endParaRPr>
          </a:p>
        </p:txBody>
      </p:sp>
      <p:pic>
        <p:nvPicPr>
          <p:cNvPr id="6" name="Content Placeholder 5" descr="vbox-pfsense-install-9.png"/>
          <p:cNvPicPr>
            <a:picLocks noGrp="1" noChangeAspect="1"/>
          </p:cNvPicPr>
          <p:nvPr>
            <p:ph idx="1"/>
          </p:nvPr>
        </p:nvPicPr>
        <p:blipFill>
          <a:blip r:embed="rId2" cstate="print"/>
          <a:stretch>
            <a:fillRect/>
          </a:stretch>
        </p:blipFill>
        <p:spPr>
          <a:xfrm>
            <a:off x="152400" y="1371600"/>
            <a:ext cx="2952902" cy="1035103"/>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75</a:t>
            </a:fld>
            <a:endParaRPr lang="en-US"/>
          </a:p>
        </p:txBody>
      </p:sp>
      <p:pic>
        <p:nvPicPr>
          <p:cNvPr id="7" name="Picture 6" descr="vbox-pfsense-install-1.png"/>
          <p:cNvPicPr>
            <a:picLocks noChangeAspect="1"/>
          </p:cNvPicPr>
          <p:nvPr/>
        </p:nvPicPr>
        <p:blipFill>
          <a:blip r:embed="rId3" cstate="print"/>
          <a:stretch>
            <a:fillRect/>
          </a:stretch>
        </p:blipFill>
        <p:spPr>
          <a:xfrm>
            <a:off x="4724400" y="1371600"/>
            <a:ext cx="4089610" cy="1886047"/>
          </a:xfrm>
          <a:prstGeom prst="rect">
            <a:avLst/>
          </a:prstGeom>
        </p:spPr>
      </p:pic>
      <p:pic>
        <p:nvPicPr>
          <p:cNvPr id="8" name="Picture 7" descr="vbox-pfsense-install-2.png"/>
          <p:cNvPicPr>
            <a:picLocks noChangeAspect="1"/>
          </p:cNvPicPr>
          <p:nvPr/>
        </p:nvPicPr>
        <p:blipFill>
          <a:blip r:embed="rId4" cstate="print"/>
          <a:stretch>
            <a:fillRect/>
          </a:stretch>
        </p:blipFill>
        <p:spPr>
          <a:xfrm>
            <a:off x="152400" y="2895600"/>
            <a:ext cx="4051508" cy="1930499"/>
          </a:xfrm>
          <a:prstGeom prst="rect">
            <a:avLst/>
          </a:prstGeom>
        </p:spPr>
      </p:pic>
      <p:pic>
        <p:nvPicPr>
          <p:cNvPr id="9" name="Picture 8" descr="vbox-pfsense-install-3.png"/>
          <p:cNvPicPr>
            <a:picLocks noChangeAspect="1"/>
          </p:cNvPicPr>
          <p:nvPr/>
        </p:nvPicPr>
        <p:blipFill>
          <a:blip r:embed="rId5" cstate="print"/>
          <a:stretch>
            <a:fillRect/>
          </a:stretch>
        </p:blipFill>
        <p:spPr>
          <a:xfrm>
            <a:off x="4800600" y="3810000"/>
            <a:ext cx="4007056" cy="736638"/>
          </a:xfrm>
          <a:prstGeom prst="rect">
            <a:avLst/>
          </a:prstGeom>
        </p:spPr>
      </p:pic>
      <p:pic>
        <p:nvPicPr>
          <p:cNvPr id="10" name="Picture 9" descr="vbox-pfsense-install-4.png"/>
          <p:cNvPicPr>
            <a:picLocks noChangeAspect="1"/>
          </p:cNvPicPr>
          <p:nvPr/>
        </p:nvPicPr>
        <p:blipFill>
          <a:blip r:embed="rId6" cstate="print"/>
          <a:stretch>
            <a:fillRect/>
          </a:stretch>
        </p:blipFill>
        <p:spPr>
          <a:xfrm>
            <a:off x="1752600" y="5181600"/>
            <a:ext cx="3092609" cy="946199"/>
          </a:xfrm>
          <a:prstGeom prst="rect">
            <a:avLst/>
          </a:prstGeom>
        </p:spPr>
      </p:pic>
      <p:cxnSp>
        <p:nvCxnSpPr>
          <p:cNvPr id="12" name="Straight Arrow Connector 11"/>
          <p:cNvCxnSpPr/>
          <p:nvPr/>
        </p:nvCxnSpPr>
        <p:spPr>
          <a:xfrm>
            <a:off x="2971800" y="1981200"/>
            <a:ext cx="19050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962400" y="3048000"/>
            <a:ext cx="8382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62400" y="4114800"/>
            <a:ext cx="9906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124200" y="4495800"/>
            <a:ext cx="198120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Installing the OS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76</a:t>
            </a:fld>
            <a:endParaRPr lang="en-US"/>
          </a:p>
        </p:txBody>
      </p:sp>
      <p:pic>
        <p:nvPicPr>
          <p:cNvPr id="17" name="Content Placeholder 16" descr="vbox-pfsense-install-5.png"/>
          <p:cNvPicPr>
            <a:picLocks noGrp="1" noChangeAspect="1"/>
          </p:cNvPicPr>
          <p:nvPr>
            <p:ph idx="1"/>
          </p:nvPr>
        </p:nvPicPr>
        <p:blipFill>
          <a:blip r:embed="rId2" cstate="print"/>
          <a:stretch>
            <a:fillRect/>
          </a:stretch>
        </p:blipFill>
        <p:spPr>
          <a:xfrm rot="10800000" flipH="1" flipV="1">
            <a:off x="685800" y="1447800"/>
            <a:ext cx="2178162" cy="1149409"/>
          </a:xfrm>
        </p:spPr>
      </p:pic>
      <p:pic>
        <p:nvPicPr>
          <p:cNvPr id="19" name="Picture 18" descr="vbox-pfsense-install-6.png"/>
          <p:cNvPicPr>
            <a:picLocks noChangeAspect="1"/>
          </p:cNvPicPr>
          <p:nvPr/>
        </p:nvPicPr>
        <p:blipFill>
          <a:blip r:embed="rId3" cstate="print"/>
          <a:stretch>
            <a:fillRect/>
          </a:stretch>
        </p:blipFill>
        <p:spPr>
          <a:xfrm>
            <a:off x="3733800" y="1524000"/>
            <a:ext cx="2355971" cy="1041454"/>
          </a:xfrm>
          <a:prstGeom prst="rect">
            <a:avLst/>
          </a:prstGeom>
        </p:spPr>
      </p:pic>
      <p:pic>
        <p:nvPicPr>
          <p:cNvPr id="20" name="Picture 19" descr="vbox-pfsense-install-7.PNG"/>
          <p:cNvPicPr>
            <a:picLocks noChangeAspect="1"/>
          </p:cNvPicPr>
          <p:nvPr/>
        </p:nvPicPr>
        <p:blipFill>
          <a:blip r:embed="rId4" cstate="print"/>
          <a:stretch>
            <a:fillRect/>
          </a:stretch>
        </p:blipFill>
        <p:spPr>
          <a:xfrm>
            <a:off x="914400" y="3200400"/>
            <a:ext cx="1841595" cy="990651"/>
          </a:xfrm>
          <a:prstGeom prst="rect">
            <a:avLst/>
          </a:prstGeom>
        </p:spPr>
      </p:pic>
      <p:pic>
        <p:nvPicPr>
          <p:cNvPr id="21" name="Picture 20" descr="vbox-pfsense-install-1.png"/>
          <p:cNvPicPr>
            <a:picLocks noChangeAspect="1"/>
          </p:cNvPicPr>
          <p:nvPr/>
        </p:nvPicPr>
        <p:blipFill>
          <a:blip r:embed="rId5" cstate="print"/>
          <a:stretch>
            <a:fillRect/>
          </a:stretch>
        </p:blipFill>
        <p:spPr>
          <a:xfrm>
            <a:off x="3886200" y="2819400"/>
            <a:ext cx="4089610" cy="1886047"/>
          </a:xfrm>
          <a:prstGeom prst="rect">
            <a:avLst/>
          </a:prstGeom>
        </p:spPr>
      </p:pic>
      <p:pic>
        <p:nvPicPr>
          <p:cNvPr id="22" name="Picture 21" descr="vbox-pfsense-install-8.png"/>
          <p:cNvPicPr>
            <a:picLocks noChangeAspect="1"/>
          </p:cNvPicPr>
          <p:nvPr/>
        </p:nvPicPr>
        <p:blipFill>
          <a:blip r:embed="rId6" cstate="print"/>
          <a:stretch>
            <a:fillRect/>
          </a:stretch>
        </p:blipFill>
        <p:spPr>
          <a:xfrm>
            <a:off x="1447800" y="5105400"/>
            <a:ext cx="1644735" cy="1098606"/>
          </a:xfrm>
          <a:prstGeom prst="rect">
            <a:avLst/>
          </a:prstGeom>
        </p:spPr>
      </p:pic>
      <p:cxnSp>
        <p:nvCxnSpPr>
          <p:cNvPr id="12" name="Straight Arrow Connector 11"/>
          <p:cNvCxnSpPr/>
          <p:nvPr/>
        </p:nvCxnSpPr>
        <p:spPr>
          <a:xfrm>
            <a:off x="2667000" y="2057400"/>
            <a:ext cx="1219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981200" y="2286000"/>
            <a:ext cx="18288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590800" y="3657600"/>
            <a:ext cx="1447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2286000" y="4191000"/>
            <a:ext cx="18288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Few more settings to mess with...</a:t>
            </a:r>
            <a:endParaRPr lang="en-US" dirty="0">
              <a:solidFill>
                <a:srgbClr val="00B0F0"/>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rgbClr val="00B0F0"/>
                </a:solidFill>
              </a:rPr>
              <a:t>Navigate back to the pfSense VM settings and perform the following actions:</a:t>
            </a:r>
          </a:p>
          <a:p>
            <a:pPr lvl="1"/>
            <a:r>
              <a:rPr lang="en-US" dirty="0" smtClean="0">
                <a:solidFill>
                  <a:srgbClr val="00B0F0"/>
                </a:solidFill>
              </a:rPr>
              <a:t>Navigate to “Storage”</a:t>
            </a:r>
          </a:p>
          <a:p>
            <a:pPr lvl="2"/>
            <a:r>
              <a:rPr lang="en-US" dirty="0" smtClean="0">
                <a:solidFill>
                  <a:srgbClr val="00B0F0"/>
                </a:solidFill>
              </a:rPr>
              <a:t>Remove the pfSense ISO and Virtual CD drive located under Storage Devices (should be second entry, under “Controller: IDE”, right below “pfSense.vdi”)</a:t>
            </a:r>
          </a:p>
          <a:p>
            <a:pPr lvl="1"/>
            <a:r>
              <a:rPr lang="en-US" dirty="0" smtClean="0">
                <a:solidFill>
                  <a:srgbClr val="00B0F0"/>
                </a:solidFill>
              </a:rPr>
              <a:t>Navigate to “System”</a:t>
            </a:r>
          </a:p>
          <a:p>
            <a:pPr lvl="2"/>
            <a:r>
              <a:rPr lang="en-US" dirty="0" smtClean="0">
                <a:solidFill>
                  <a:srgbClr val="00B0F0"/>
                </a:solidFill>
              </a:rPr>
              <a:t>Under the “Motherboard” tab, uncheck all boot options EXCEPT for “Hard Disk”</a:t>
            </a:r>
          </a:p>
          <a:p>
            <a:pPr lvl="2"/>
            <a:r>
              <a:rPr lang="en-US" dirty="0" smtClean="0">
                <a:solidFill>
                  <a:srgbClr val="00B0F0"/>
                </a:solidFill>
              </a:rPr>
              <a:t>Verify that “Pointing Device:” is set to “PS/2 Mouse”</a:t>
            </a:r>
          </a:p>
          <a:p>
            <a:pPr lvl="2"/>
            <a:r>
              <a:rPr lang="en-US" dirty="0" smtClean="0">
                <a:solidFill>
                  <a:srgbClr val="00B0F0"/>
                </a:solidFill>
              </a:rPr>
              <a:t>Click “OK” to apply settings for both Storage, and System, and exit the pfSense VM Settings menu</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Few more settings to mess with... (cont’d)</a:t>
            </a:r>
            <a:endParaRPr lang="en-US" dirty="0">
              <a:solidFill>
                <a:srgbClr val="00B0F0"/>
              </a:solidFill>
            </a:endParaRPr>
          </a:p>
        </p:txBody>
      </p:sp>
      <p:pic>
        <p:nvPicPr>
          <p:cNvPr id="6" name="Content Placeholder 5" descr="vbox-storage-3.png"/>
          <p:cNvPicPr>
            <a:picLocks noGrp="1" noChangeAspect="1"/>
          </p:cNvPicPr>
          <p:nvPr>
            <p:ph idx="1"/>
          </p:nvPr>
        </p:nvPicPr>
        <p:blipFill>
          <a:blip r:embed="rId2" cstate="print"/>
          <a:stretch>
            <a:fillRect/>
          </a:stretch>
        </p:blipFill>
        <p:spPr>
          <a:xfrm>
            <a:off x="762000" y="1828800"/>
            <a:ext cx="1752690" cy="997001"/>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78</a:t>
            </a:fld>
            <a:endParaRPr lang="en-US"/>
          </a:p>
        </p:txBody>
      </p:sp>
      <p:pic>
        <p:nvPicPr>
          <p:cNvPr id="7" name="Picture 6" descr="vbox-storage-4.png"/>
          <p:cNvPicPr>
            <a:picLocks noChangeAspect="1"/>
          </p:cNvPicPr>
          <p:nvPr/>
        </p:nvPicPr>
        <p:blipFill>
          <a:blip r:embed="rId3" cstate="print"/>
          <a:stretch>
            <a:fillRect/>
          </a:stretch>
        </p:blipFill>
        <p:spPr>
          <a:xfrm>
            <a:off x="3352800" y="1828800"/>
            <a:ext cx="1441524" cy="1003352"/>
          </a:xfrm>
          <a:prstGeom prst="rect">
            <a:avLst/>
          </a:prstGeom>
        </p:spPr>
      </p:pic>
      <p:pic>
        <p:nvPicPr>
          <p:cNvPr id="8" name="Picture 7" descr="vbox-storage-5.png"/>
          <p:cNvPicPr>
            <a:picLocks noChangeAspect="1"/>
          </p:cNvPicPr>
          <p:nvPr/>
        </p:nvPicPr>
        <p:blipFill>
          <a:blip r:embed="rId4" cstate="print"/>
          <a:stretch>
            <a:fillRect/>
          </a:stretch>
        </p:blipFill>
        <p:spPr>
          <a:xfrm>
            <a:off x="5791200" y="1981200"/>
            <a:ext cx="1435174" cy="463574"/>
          </a:xfrm>
          <a:prstGeom prst="rect">
            <a:avLst/>
          </a:prstGeom>
        </p:spPr>
      </p:pic>
      <p:pic>
        <p:nvPicPr>
          <p:cNvPr id="10" name="Picture 9" descr="vbox-system-1.png"/>
          <p:cNvPicPr>
            <a:picLocks noChangeAspect="1"/>
          </p:cNvPicPr>
          <p:nvPr/>
        </p:nvPicPr>
        <p:blipFill>
          <a:blip r:embed="rId5" cstate="print"/>
          <a:stretch>
            <a:fillRect/>
          </a:stretch>
        </p:blipFill>
        <p:spPr>
          <a:xfrm>
            <a:off x="2895600" y="3505200"/>
            <a:ext cx="3200564" cy="2832246"/>
          </a:xfrm>
          <a:prstGeom prst="rect">
            <a:avLst/>
          </a:prstGeom>
        </p:spPr>
      </p:pic>
      <p:cxnSp>
        <p:nvCxnSpPr>
          <p:cNvPr id="11" name="Straight Arrow Connector 10"/>
          <p:cNvCxnSpPr/>
          <p:nvPr/>
        </p:nvCxnSpPr>
        <p:spPr>
          <a:xfrm>
            <a:off x="2286000" y="2286000"/>
            <a:ext cx="1219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24400" y="2286000"/>
            <a:ext cx="1219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276600" y="2362200"/>
            <a:ext cx="335280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Why Bother?</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Information security discipline “attack surface reduction”</a:t>
            </a:r>
          </a:p>
          <a:p>
            <a:pPr lvl="1"/>
            <a:r>
              <a:rPr lang="en-US" dirty="0" smtClean="0">
                <a:solidFill>
                  <a:srgbClr val="00B0F0"/>
                </a:solidFill>
              </a:rPr>
              <a:t>TL;DR: If you aren’t going to use it, disable or remove it</a:t>
            </a:r>
          </a:p>
          <a:p>
            <a:pPr lvl="1"/>
            <a:r>
              <a:rPr lang="en-US" dirty="0" smtClean="0">
                <a:solidFill>
                  <a:srgbClr val="00B0F0"/>
                </a:solidFill>
              </a:rPr>
              <a:t>Make yourself a harder target</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Prerequisite knowledge: Virtualization</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You’ve probably used a VM at some point, right?</a:t>
            </a:r>
          </a:p>
          <a:p>
            <a:pPr lvl="1"/>
            <a:r>
              <a:rPr lang="en-US" dirty="0" smtClean="0">
                <a:solidFill>
                  <a:srgbClr val="00B0F0"/>
                </a:solidFill>
              </a:rPr>
              <a:t>If not, I guess you’re here for a reason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pfSense: Initial setup (CLI)</a:t>
            </a:r>
            <a:endParaRPr lang="en-US" dirty="0">
              <a:solidFill>
                <a:srgbClr val="00B0F0"/>
              </a:solidFill>
            </a:endParaRPr>
          </a:p>
        </p:txBody>
      </p:sp>
      <p:sp>
        <p:nvSpPr>
          <p:cNvPr id="3" name="Content Placeholder 2"/>
          <p:cNvSpPr>
            <a:spLocks noGrp="1"/>
          </p:cNvSpPr>
          <p:nvPr>
            <p:ph idx="1"/>
          </p:nvPr>
        </p:nvSpPr>
        <p:spPr/>
        <p:txBody>
          <a:bodyPr>
            <a:normAutofit fontScale="92500"/>
          </a:bodyPr>
          <a:lstStyle/>
          <a:p>
            <a:r>
              <a:rPr lang="en-US" dirty="0" smtClean="0">
                <a:solidFill>
                  <a:srgbClr val="00B0F0"/>
                </a:solidFill>
              </a:rPr>
              <a:t>Perform initial pfSense configuration tasks:</a:t>
            </a:r>
          </a:p>
          <a:p>
            <a:pPr lvl="1"/>
            <a:r>
              <a:rPr lang="en-US" dirty="0" smtClean="0">
                <a:solidFill>
                  <a:srgbClr val="00B0F0"/>
                </a:solidFill>
              </a:rPr>
              <a:t>Map virtual network interfaces, network segments they are assigned to (bridged, host-only, intnet), to pfsense network interfaces (e.g. em0, em1, em2) to pfSense network interfaces (WAN, LAN, OPT1)</a:t>
            </a:r>
          </a:p>
          <a:p>
            <a:pPr lvl="1"/>
            <a:r>
              <a:rPr lang="en-US" dirty="0" smtClean="0">
                <a:solidFill>
                  <a:srgbClr val="00B0F0"/>
                </a:solidFill>
              </a:rPr>
              <a:t>Assign IP addresses to WAN, LAN and OPT1 interfaces</a:t>
            </a:r>
          </a:p>
          <a:p>
            <a:pPr lvl="1"/>
            <a:r>
              <a:rPr lang="en-US" dirty="0" smtClean="0">
                <a:solidFill>
                  <a:srgbClr val="00B0F0"/>
                </a:solidFill>
              </a:rPr>
              <a:t>Configure DHCP service and scopes for LAN and OPT1 interfaces</a:t>
            </a:r>
          </a:p>
          <a:p>
            <a:pPr lvl="1"/>
            <a:r>
              <a:rPr lang="en-US" dirty="0" smtClean="0">
                <a:solidFill>
                  <a:srgbClr val="00B0F0"/>
                </a:solidFill>
              </a:rPr>
              <a:t>Perform some basic connectivity checks (ping, nslookup, curl) to verify basic net connectivity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Assign Interfaces</a:t>
            </a:r>
            <a:endParaRPr lang="en-US" dirty="0">
              <a:solidFill>
                <a:srgbClr val="00B0F0"/>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rgbClr val="00B0F0"/>
                </a:solidFill>
              </a:rPr>
              <a:t>Select option 1 on the command line menu, “Assign Interfaces”</a:t>
            </a:r>
          </a:p>
          <a:p>
            <a:r>
              <a:rPr lang="en-US" dirty="0" smtClean="0">
                <a:solidFill>
                  <a:srgbClr val="00B0F0"/>
                </a:solidFill>
              </a:rPr>
              <a:t>Select “n” to should VLANs be set up now?</a:t>
            </a:r>
          </a:p>
          <a:p>
            <a:r>
              <a:rPr lang="en-US" dirty="0" smtClean="0">
                <a:solidFill>
                  <a:srgbClr val="00B0F0"/>
                </a:solidFill>
              </a:rPr>
              <a:t>Assign the WAN, LAN, and OPT1 interfaces to em0, em1, and em2</a:t>
            </a:r>
          </a:p>
          <a:p>
            <a:pPr lvl="1"/>
            <a:r>
              <a:rPr lang="en-US" dirty="0" smtClean="0">
                <a:solidFill>
                  <a:srgbClr val="00B0F0"/>
                </a:solidFill>
              </a:rPr>
              <a:t>WAN = Bridged virtual nic</a:t>
            </a:r>
          </a:p>
          <a:p>
            <a:pPr lvl="1"/>
            <a:r>
              <a:rPr lang="en-US" dirty="0" smtClean="0">
                <a:solidFill>
                  <a:srgbClr val="00B0F0"/>
                </a:solidFill>
              </a:rPr>
              <a:t>LAN = Host-only virtual nic</a:t>
            </a:r>
          </a:p>
          <a:p>
            <a:pPr lvl="1"/>
            <a:r>
              <a:rPr lang="en-US" dirty="0" smtClean="0">
                <a:solidFill>
                  <a:srgbClr val="00B0F0"/>
                </a:solidFill>
              </a:rPr>
              <a:t>OPT1 = intnet virtual nic</a:t>
            </a:r>
          </a:p>
          <a:p>
            <a:pPr lvl="1"/>
            <a:r>
              <a:rPr lang="en-US" dirty="0" smtClean="0">
                <a:solidFill>
                  <a:srgbClr val="00B0F0"/>
                </a:solidFill>
              </a:rPr>
              <a:t>Tip: Use the MAC address to figure out which network maps to what network segment.</a:t>
            </a:r>
          </a:p>
          <a:p>
            <a:pPr lvl="1"/>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This right here is why you record the MAC addresses of your VMs</a:t>
            </a:r>
            <a:endParaRPr lang="en-US" dirty="0">
              <a:solidFill>
                <a:srgbClr val="00B0F0"/>
              </a:solidFill>
            </a:endParaRPr>
          </a:p>
        </p:txBody>
      </p:sp>
      <p:pic>
        <p:nvPicPr>
          <p:cNvPr id="6" name="Content Placeholder 5" descr="vbox-mac-pfsense1.png"/>
          <p:cNvPicPr>
            <a:picLocks noGrp="1" noChangeAspect="1"/>
          </p:cNvPicPr>
          <p:nvPr>
            <p:ph idx="1"/>
          </p:nvPr>
        </p:nvPicPr>
        <p:blipFill>
          <a:blip r:embed="rId2" cstate="print"/>
          <a:stretch>
            <a:fillRect/>
          </a:stretch>
        </p:blipFill>
        <p:spPr>
          <a:xfrm>
            <a:off x="1981200" y="1447800"/>
            <a:ext cx="4877223" cy="1325995"/>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82</a:t>
            </a:fld>
            <a:endParaRPr lang="en-US"/>
          </a:p>
        </p:txBody>
      </p:sp>
      <p:pic>
        <p:nvPicPr>
          <p:cNvPr id="7" name="Picture 6" descr="vbox-mac-pfsense2.png"/>
          <p:cNvPicPr>
            <a:picLocks noChangeAspect="1"/>
          </p:cNvPicPr>
          <p:nvPr/>
        </p:nvPicPr>
        <p:blipFill>
          <a:blip r:embed="rId3" cstate="print"/>
          <a:stretch>
            <a:fillRect/>
          </a:stretch>
        </p:blipFill>
        <p:spPr>
          <a:xfrm>
            <a:off x="3048000" y="4038600"/>
            <a:ext cx="2979678" cy="876376"/>
          </a:xfrm>
          <a:prstGeom prst="rect">
            <a:avLst/>
          </a:prstGeom>
        </p:spPr>
      </p:pic>
      <p:cxnSp>
        <p:nvCxnSpPr>
          <p:cNvPr id="9" name="Straight Arrow Connector 8"/>
          <p:cNvCxnSpPr>
            <a:stCxn id="6" idx="2"/>
          </p:cNvCxnSpPr>
          <p:nvPr/>
        </p:nvCxnSpPr>
        <p:spPr>
          <a:xfrm flipH="1">
            <a:off x="4419600" y="2773795"/>
            <a:ext cx="212" cy="1264805"/>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Set Interface(s) IP address</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fontScale="62500" lnSpcReduction="20000"/>
          </a:bodyPr>
          <a:lstStyle/>
          <a:p>
            <a:r>
              <a:rPr lang="en-US" dirty="0" smtClean="0">
                <a:solidFill>
                  <a:srgbClr val="00B0F0"/>
                </a:solidFill>
              </a:rPr>
              <a:t>Select option 2 on the command line menu, “Set Interface(s) IP address”</a:t>
            </a:r>
          </a:p>
          <a:p>
            <a:pPr lvl="1"/>
            <a:r>
              <a:rPr lang="en-US" dirty="0" smtClean="0">
                <a:solidFill>
                  <a:srgbClr val="00B0F0"/>
                </a:solidFill>
              </a:rPr>
              <a:t>We will be doing this twice, once for the “LAN” interface, and once for the “OPT1” interface</a:t>
            </a:r>
            <a:endParaRPr lang="en-US" dirty="0">
              <a:solidFill>
                <a:srgbClr val="00B0F0"/>
              </a:solidFill>
            </a:endParaRPr>
          </a:p>
          <a:p>
            <a:pPr lvl="1"/>
            <a:r>
              <a:rPr lang="en-US" dirty="0" smtClean="0">
                <a:solidFill>
                  <a:srgbClr val="00B0F0"/>
                </a:solidFill>
              </a:rPr>
              <a:t>Lan Interface:</a:t>
            </a:r>
          </a:p>
          <a:p>
            <a:pPr lvl="2"/>
            <a:r>
              <a:rPr lang="en-US" dirty="0" smtClean="0">
                <a:solidFill>
                  <a:srgbClr val="00B0F0"/>
                </a:solidFill>
              </a:rPr>
              <a:t>IPv4 Address: 172.16.1.1</a:t>
            </a:r>
          </a:p>
          <a:p>
            <a:pPr lvl="2"/>
            <a:r>
              <a:rPr lang="en-US" dirty="0" smtClean="0">
                <a:solidFill>
                  <a:srgbClr val="00B0F0"/>
                </a:solidFill>
              </a:rPr>
              <a:t>Netmask: 24 (255.255.255.0)</a:t>
            </a:r>
          </a:p>
          <a:p>
            <a:pPr lvl="2"/>
            <a:r>
              <a:rPr lang="en-US" dirty="0" smtClean="0">
                <a:solidFill>
                  <a:srgbClr val="00B0F0"/>
                </a:solidFill>
              </a:rPr>
              <a:t>Do NOT set an IPv4 upstream gateway address (just hit enter)</a:t>
            </a:r>
          </a:p>
          <a:p>
            <a:pPr lvl="2"/>
            <a:r>
              <a:rPr lang="en-US" dirty="0" smtClean="0">
                <a:solidFill>
                  <a:srgbClr val="00B0F0"/>
                </a:solidFill>
              </a:rPr>
              <a:t>Do NOT set up IPv6 (just hit enter)</a:t>
            </a:r>
          </a:p>
          <a:p>
            <a:pPr lvl="2"/>
            <a:r>
              <a:rPr lang="en-US" dirty="0" smtClean="0">
                <a:solidFill>
                  <a:srgbClr val="00B0F0"/>
                </a:solidFill>
              </a:rPr>
              <a:t>Do you want to set up DHCP server on LAN? (yes)</a:t>
            </a:r>
          </a:p>
          <a:p>
            <a:pPr lvl="3"/>
            <a:r>
              <a:rPr lang="en-US" dirty="0" smtClean="0">
                <a:solidFill>
                  <a:srgbClr val="00B0F0"/>
                </a:solidFill>
              </a:rPr>
              <a:t>Start address: 172.16.1.10</a:t>
            </a:r>
          </a:p>
          <a:p>
            <a:pPr lvl="3"/>
            <a:r>
              <a:rPr lang="en-US" dirty="0" smtClean="0">
                <a:solidFill>
                  <a:srgbClr val="00B0F0"/>
                </a:solidFill>
              </a:rPr>
              <a:t>End  address: 172.16.1.254</a:t>
            </a:r>
          </a:p>
          <a:p>
            <a:pPr lvl="2"/>
            <a:r>
              <a:rPr lang="en-US" dirty="0" smtClean="0">
                <a:solidFill>
                  <a:srgbClr val="00B0F0"/>
                </a:solidFill>
              </a:rPr>
              <a:t>Do NOT reset the webconfigurator to HTTP (ever)</a:t>
            </a:r>
          </a:p>
          <a:p>
            <a:pPr lvl="1"/>
            <a:r>
              <a:rPr lang="en-US" dirty="0" smtClean="0">
                <a:solidFill>
                  <a:srgbClr val="00B0F0"/>
                </a:solidFill>
              </a:rPr>
              <a:t>OPT1 Interface:</a:t>
            </a:r>
          </a:p>
          <a:p>
            <a:pPr lvl="2"/>
            <a:r>
              <a:rPr lang="en-US" dirty="0" smtClean="0">
                <a:solidFill>
                  <a:srgbClr val="00B0F0"/>
                </a:solidFill>
              </a:rPr>
              <a:t>IPv4 Address: 172.16.2.1</a:t>
            </a:r>
          </a:p>
          <a:p>
            <a:pPr lvl="2"/>
            <a:r>
              <a:rPr lang="en-US" dirty="0" smtClean="0">
                <a:solidFill>
                  <a:srgbClr val="00B0F0"/>
                </a:solidFill>
              </a:rPr>
              <a:t>Netmask: 24</a:t>
            </a:r>
          </a:p>
          <a:p>
            <a:pPr lvl="2"/>
            <a:r>
              <a:rPr lang="en-US" dirty="0" smtClean="0">
                <a:solidFill>
                  <a:srgbClr val="00B0F0"/>
                </a:solidFill>
              </a:rPr>
              <a:t>Do NOT set an IPv4 upstream gateway address (just hit enter)</a:t>
            </a:r>
          </a:p>
          <a:p>
            <a:pPr lvl="2"/>
            <a:r>
              <a:rPr lang="en-US" dirty="0" smtClean="0">
                <a:solidFill>
                  <a:srgbClr val="00B0F0"/>
                </a:solidFill>
              </a:rPr>
              <a:t>Do NOT set up IPv6 (just hit enter)</a:t>
            </a:r>
          </a:p>
          <a:p>
            <a:pPr lvl="2"/>
            <a:r>
              <a:rPr lang="en-US" dirty="0" smtClean="0">
                <a:solidFill>
                  <a:srgbClr val="00B0F0"/>
                </a:solidFill>
              </a:rPr>
              <a:t>Do you want to set up DHCP server on OPT1? (yes)</a:t>
            </a:r>
          </a:p>
          <a:p>
            <a:pPr lvl="3"/>
            <a:r>
              <a:rPr lang="en-US" dirty="0" smtClean="0">
                <a:solidFill>
                  <a:srgbClr val="00B0F0"/>
                </a:solidFill>
              </a:rPr>
              <a:t>Start address: 172.16.2.10</a:t>
            </a:r>
          </a:p>
          <a:p>
            <a:pPr lvl="3"/>
            <a:r>
              <a:rPr lang="en-US" dirty="0" smtClean="0">
                <a:solidFill>
                  <a:srgbClr val="00B0F0"/>
                </a:solidFill>
              </a:rPr>
              <a:t>End address: 172.16.2.254</a:t>
            </a:r>
          </a:p>
          <a:p>
            <a:pPr lvl="2"/>
            <a:r>
              <a:rPr lang="en-US" dirty="0" smtClean="0">
                <a:solidFill>
                  <a:srgbClr val="00B0F0"/>
                </a:solidFill>
              </a:rPr>
              <a:t>Do NOT reset the webconfigurator to HTTP (ever)</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Set Interface(s) IP address (cont’d)</a:t>
            </a:r>
            <a:endParaRPr lang="en-US" dirty="0">
              <a:solidFill>
                <a:srgbClr val="00B0F0"/>
              </a:solidFill>
            </a:endParaRPr>
          </a:p>
        </p:txBody>
      </p:sp>
      <p:pic>
        <p:nvPicPr>
          <p:cNvPr id="6" name="Content Placeholder 5" descr="vbox-pfsense-interfaces1.png"/>
          <p:cNvPicPr>
            <a:picLocks noGrp="1" noChangeAspect="1"/>
          </p:cNvPicPr>
          <p:nvPr>
            <p:ph idx="1"/>
          </p:nvPr>
        </p:nvPicPr>
        <p:blipFill>
          <a:blip r:embed="rId2" cstate="print"/>
          <a:stretch>
            <a:fillRect/>
          </a:stretch>
        </p:blipFill>
        <p:spPr>
          <a:xfrm>
            <a:off x="228600" y="1447800"/>
            <a:ext cx="3720465" cy="2286000"/>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84</a:t>
            </a:fld>
            <a:endParaRPr lang="en-US"/>
          </a:p>
        </p:txBody>
      </p:sp>
      <p:pic>
        <p:nvPicPr>
          <p:cNvPr id="7" name="Picture 6" descr="vbox-pfsense-interfaces4.png"/>
          <p:cNvPicPr>
            <a:picLocks noChangeAspect="1"/>
          </p:cNvPicPr>
          <p:nvPr/>
        </p:nvPicPr>
        <p:blipFill>
          <a:blip r:embed="rId3" cstate="print"/>
          <a:stretch>
            <a:fillRect/>
          </a:stretch>
        </p:blipFill>
        <p:spPr>
          <a:xfrm>
            <a:off x="4876800" y="1447800"/>
            <a:ext cx="3733800" cy="2301263"/>
          </a:xfrm>
          <a:prstGeom prst="rect">
            <a:avLst/>
          </a:prstGeom>
        </p:spPr>
      </p:pic>
      <p:pic>
        <p:nvPicPr>
          <p:cNvPr id="8" name="Picture 7" descr="vbox-pfsense-interfaces2.png"/>
          <p:cNvPicPr>
            <a:picLocks noChangeAspect="1"/>
          </p:cNvPicPr>
          <p:nvPr/>
        </p:nvPicPr>
        <p:blipFill>
          <a:blip r:embed="rId4" cstate="print"/>
          <a:stretch>
            <a:fillRect/>
          </a:stretch>
        </p:blipFill>
        <p:spPr>
          <a:xfrm>
            <a:off x="0" y="3733800"/>
            <a:ext cx="4114800" cy="650383"/>
          </a:xfrm>
          <a:prstGeom prst="rect">
            <a:avLst/>
          </a:prstGeom>
        </p:spPr>
      </p:pic>
      <p:pic>
        <p:nvPicPr>
          <p:cNvPr id="9" name="Picture 8" descr="vbox-pfsense-interfaces5.png"/>
          <p:cNvPicPr>
            <a:picLocks noChangeAspect="1"/>
          </p:cNvPicPr>
          <p:nvPr/>
        </p:nvPicPr>
        <p:blipFill>
          <a:blip r:embed="rId5" cstate="print"/>
          <a:stretch>
            <a:fillRect/>
          </a:stretch>
        </p:blipFill>
        <p:spPr>
          <a:xfrm>
            <a:off x="4648200" y="3733800"/>
            <a:ext cx="4347422" cy="664661"/>
          </a:xfrm>
          <a:prstGeom prst="rect">
            <a:avLst/>
          </a:prstGeom>
        </p:spPr>
      </p:pic>
      <p:pic>
        <p:nvPicPr>
          <p:cNvPr id="10" name="Picture 9" descr="vbox-pfsense-interfaces6.png"/>
          <p:cNvPicPr>
            <a:picLocks noChangeAspect="1"/>
          </p:cNvPicPr>
          <p:nvPr/>
        </p:nvPicPr>
        <p:blipFill>
          <a:blip r:embed="rId6" cstate="print"/>
          <a:stretch>
            <a:fillRect/>
          </a:stretch>
        </p:blipFill>
        <p:spPr>
          <a:xfrm>
            <a:off x="1676400" y="5410200"/>
            <a:ext cx="5517358" cy="922100"/>
          </a:xfrm>
          <a:prstGeom prst="rect">
            <a:avLst/>
          </a:prstGeom>
        </p:spPr>
      </p:pic>
      <p:pic>
        <p:nvPicPr>
          <p:cNvPr id="11" name="Picture 10" descr="vbox-pfsense-interfaces3.png"/>
          <p:cNvPicPr>
            <a:picLocks noChangeAspect="1"/>
          </p:cNvPicPr>
          <p:nvPr/>
        </p:nvPicPr>
        <p:blipFill>
          <a:blip r:embed="rId7" cstate="print"/>
          <a:stretch>
            <a:fillRect/>
          </a:stretch>
        </p:blipFill>
        <p:spPr>
          <a:xfrm>
            <a:off x="1676400" y="4648200"/>
            <a:ext cx="5448773" cy="525826"/>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Connectivity checks</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fontScale="85000" lnSpcReduction="10000"/>
          </a:bodyPr>
          <a:lstStyle/>
          <a:p>
            <a:r>
              <a:rPr lang="en-US" dirty="0" smtClean="0">
                <a:solidFill>
                  <a:srgbClr val="00B0F0"/>
                </a:solidFill>
              </a:rPr>
              <a:t>Select option 8 “Shell”</a:t>
            </a:r>
          </a:p>
          <a:p>
            <a:pPr lvl="1"/>
            <a:r>
              <a:rPr lang="en-US" dirty="0" smtClean="0">
                <a:solidFill>
                  <a:srgbClr val="00B0F0"/>
                </a:solidFill>
              </a:rPr>
              <a:t>Opens a bourne shell on the firewall</a:t>
            </a:r>
          </a:p>
          <a:p>
            <a:pPr lvl="1"/>
            <a:r>
              <a:rPr lang="en-US" dirty="0" smtClean="0">
                <a:solidFill>
                  <a:srgbClr val="00B0F0"/>
                </a:solidFill>
              </a:rPr>
              <a:t>Usefull for troubleshooting the underlying OS</a:t>
            </a:r>
          </a:p>
          <a:p>
            <a:r>
              <a:rPr lang="en-US" dirty="0" smtClean="0">
                <a:solidFill>
                  <a:srgbClr val="00B0F0"/>
                </a:solidFill>
              </a:rPr>
              <a:t>Run the following commands:</a:t>
            </a:r>
          </a:p>
          <a:p>
            <a:pPr lvl="1"/>
            <a:r>
              <a:rPr lang="en-US" dirty="0" smtClean="0">
                <a:solidFill>
                  <a:srgbClr val="00B0F0"/>
                </a:solidFill>
                <a:latin typeface="Consolas" pitchFamily="49" charset="0"/>
              </a:rPr>
              <a:t>ping –c4 www.google.com</a:t>
            </a:r>
          </a:p>
          <a:p>
            <a:pPr lvl="2"/>
            <a:r>
              <a:rPr lang="en-US" dirty="0" smtClean="0">
                <a:solidFill>
                  <a:srgbClr val="00B0F0"/>
                </a:solidFill>
              </a:rPr>
              <a:t>Why: ICMP connectivity check. Can we resolve a host on the internet, and get ICMP ECHO request/replies?</a:t>
            </a:r>
          </a:p>
          <a:p>
            <a:pPr lvl="1"/>
            <a:r>
              <a:rPr lang="en-US" dirty="0" smtClean="0">
                <a:solidFill>
                  <a:srgbClr val="00B0F0"/>
                </a:solidFill>
                <a:latin typeface="Consolas" pitchFamily="49" charset="0"/>
              </a:rPr>
              <a:t>nslookup www.google.com</a:t>
            </a:r>
          </a:p>
          <a:p>
            <a:pPr lvl="2"/>
            <a:r>
              <a:rPr lang="en-US" dirty="0" smtClean="0">
                <a:solidFill>
                  <a:srgbClr val="00B0F0"/>
                </a:solidFill>
              </a:rPr>
              <a:t>Why: DNS check. Verify that we are able to resolve hostnames</a:t>
            </a:r>
          </a:p>
          <a:p>
            <a:pPr lvl="1"/>
            <a:r>
              <a:rPr lang="en-US" dirty="0" smtClean="0">
                <a:solidFill>
                  <a:srgbClr val="00B0F0"/>
                </a:solidFill>
                <a:latin typeface="Consolas" pitchFamily="49" charset="0"/>
              </a:rPr>
              <a:t>curl –i www.google.com</a:t>
            </a:r>
          </a:p>
          <a:p>
            <a:pPr lvl="2"/>
            <a:r>
              <a:rPr lang="en-US" dirty="0" smtClean="0">
                <a:solidFill>
                  <a:srgbClr val="00B0F0"/>
                </a:solidFill>
              </a:rPr>
              <a:t>Why: HTTP/HTTPS connectivity check. Can we interact with a remote system on the internet over port 80 (http) or port 443 (https)?</a:t>
            </a:r>
          </a:p>
          <a:p>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Connectivity checks (cont’d)</a:t>
            </a:r>
            <a:endParaRPr lang="en-US" dirty="0">
              <a:solidFill>
                <a:srgbClr val="00B0F0"/>
              </a:solidFill>
            </a:endParaRPr>
          </a:p>
        </p:txBody>
      </p:sp>
      <p:pic>
        <p:nvPicPr>
          <p:cNvPr id="6" name="Content Placeholder 5" descr="vbox-pfsense-conenct1.png"/>
          <p:cNvPicPr>
            <a:picLocks noGrp="1" noChangeAspect="1"/>
          </p:cNvPicPr>
          <p:nvPr>
            <p:ph idx="1"/>
          </p:nvPr>
        </p:nvPicPr>
        <p:blipFill>
          <a:blip r:embed="rId2" cstate="print"/>
          <a:stretch>
            <a:fillRect/>
          </a:stretch>
        </p:blipFill>
        <p:spPr>
          <a:xfrm>
            <a:off x="2057400" y="1447800"/>
            <a:ext cx="4983912" cy="1493650"/>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86</a:t>
            </a:fld>
            <a:endParaRPr lang="en-US"/>
          </a:p>
        </p:txBody>
      </p:sp>
      <p:pic>
        <p:nvPicPr>
          <p:cNvPr id="7" name="Picture 6" descr="vbox-pfsense-conenct2.png"/>
          <p:cNvPicPr>
            <a:picLocks noChangeAspect="1"/>
          </p:cNvPicPr>
          <p:nvPr/>
        </p:nvPicPr>
        <p:blipFill>
          <a:blip r:embed="rId3" cstate="print"/>
          <a:stretch>
            <a:fillRect/>
          </a:stretch>
        </p:blipFill>
        <p:spPr>
          <a:xfrm>
            <a:off x="2057400" y="2971800"/>
            <a:ext cx="4991526" cy="1150720"/>
          </a:xfrm>
          <a:prstGeom prst="rect">
            <a:avLst/>
          </a:prstGeom>
        </p:spPr>
      </p:pic>
      <p:pic>
        <p:nvPicPr>
          <p:cNvPr id="8" name="Picture 7" descr="vbox-pfsense-conenct3.png"/>
          <p:cNvPicPr>
            <a:picLocks noChangeAspect="1"/>
          </p:cNvPicPr>
          <p:nvPr/>
        </p:nvPicPr>
        <p:blipFill>
          <a:blip r:embed="rId4" cstate="print"/>
          <a:stretch>
            <a:fillRect/>
          </a:stretch>
        </p:blipFill>
        <p:spPr>
          <a:xfrm>
            <a:off x="1905000" y="4114800"/>
            <a:ext cx="5494496" cy="2400508"/>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Help! My network checks aren’t working</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a:bodyPr>
          <a:lstStyle/>
          <a:p>
            <a:r>
              <a:rPr lang="en-US" dirty="0" smtClean="0">
                <a:solidFill>
                  <a:srgbClr val="00B0F0"/>
                </a:solidFill>
              </a:rPr>
              <a:t>If you’re here at CCC with me...</a:t>
            </a:r>
          </a:p>
          <a:p>
            <a:pPr lvl="1"/>
            <a:r>
              <a:rPr lang="en-US" dirty="0" smtClean="0">
                <a:solidFill>
                  <a:srgbClr val="00B0F0"/>
                </a:solidFill>
              </a:rPr>
              <a:t>Remember that this is a conference network</a:t>
            </a:r>
          </a:p>
          <a:p>
            <a:pPr lvl="1"/>
            <a:r>
              <a:rPr lang="en-US" dirty="0" smtClean="0">
                <a:solidFill>
                  <a:srgbClr val="00B0F0"/>
                </a:solidFill>
              </a:rPr>
              <a:t>There are hackers on this network spamming deauths and doing who the hell knows what else</a:t>
            </a:r>
          </a:p>
          <a:p>
            <a:pPr lvl="1"/>
            <a:r>
              <a:rPr lang="en-US" dirty="0" smtClean="0">
                <a:solidFill>
                  <a:srgbClr val="00B0F0"/>
                </a:solidFill>
              </a:rPr>
              <a:t>We have to share this pipe with hundreds of other nerds downloading who knows what (300+ MB Metasploit framework updates, etc.)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Help! My network checks aren’t working (cont’d)</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fontScale="85000" lnSpcReduction="20000"/>
          </a:bodyPr>
          <a:lstStyle/>
          <a:p>
            <a:r>
              <a:rPr lang="en-US" dirty="0" smtClean="0">
                <a:solidFill>
                  <a:srgbClr val="00B0F0"/>
                </a:solidFill>
              </a:rPr>
              <a:t>Now that your expectations are lowered (or for those of you at home)...</a:t>
            </a:r>
          </a:p>
          <a:p>
            <a:pPr lvl="1"/>
            <a:r>
              <a:rPr lang="en-US" dirty="0" smtClean="0">
                <a:solidFill>
                  <a:srgbClr val="00B0F0"/>
                </a:solidFill>
              </a:rPr>
              <a:t>Are you familiar with the OSI or TCP/IP network models? (Don’t worry if you have no idea what this is)</a:t>
            </a:r>
          </a:p>
          <a:p>
            <a:pPr lvl="2"/>
            <a:r>
              <a:rPr lang="en-US" dirty="0" smtClean="0">
                <a:solidFill>
                  <a:srgbClr val="00B0F0"/>
                </a:solidFill>
              </a:rPr>
              <a:t>Start low (physical connectivity) and work your way up (MAC Addressing, IP address configs, etc.)</a:t>
            </a:r>
          </a:p>
          <a:p>
            <a:pPr lvl="3"/>
            <a:r>
              <a:rPr lang="en-US" dirty="0" smtClean="0">
                <a:solidFill>
                  <a:srgbClr val="00B0F0"/>
                </a:solidFill>
              </a:rPr>
              <a:t>Is your network cable plugged in? Are you connected to the wi-fi network?</a:t>
            </a:r>
          </a:p>
          <a:p>
            <a:pPr lvl="3"/>
            <a:r>
              <a:rPr lang="en-US" dirty="0" smtClean="0">
                <a:solidFill>
                  <a:srgbClr val="00B0F0"/>
                </a:solidFill>
              </a:rPr>
              <a:t>Is the WAN interface acquiring an IP address automatically?</a:t>
            </a:r>
          </a:p>
          <a:p>
            <a:pPr lvl="4"/>
            <a:r>
              <a:rPr lang="en-US" dirty="0" smtClean="0">
                <a:solidFill>
                  <a:srgbClr val="00B0F0"/>
                </a:solidFill>
              </a:rPr>
              <a:t>It should be getting one via DHCP from your local network</a:t>
            </a:r>
          </a:p>
          <a:p>
            <a:pPr lvl="4"/>
            <a:r>
              <a:rPr lang="en-US" dirty="0" smtClean="0">
                <a:solidFill>
                  <a:srgbClr val="00B0F0"/>
                </a:solidFill>
              </a:rPr>
              <a:t>It should also be getting its default gateway and DNS server(s) from this DHCP server</a:t>
            </a:r>
          </a:p>
          <a:p>
            <a:pPr lvl="3"/>
            <a:r>
              <a:rPr lang="en-US" dirty="0" smtClean="0">
                <a:solidFill>
                  <a:srgbClr val="00B0F0"/>
                </a:solidFill>
              </a:rPr>
              <a:t>Did you assign the WAN interface to the correct virtualbox network interface? </a:t>
            </a:r>
          </a:p>
          <a:p>
            <a:pPr lvl="4"/>
            <a:r>
              <a:rPr lang="en-US" dirty="0" smtClean="0">
                <a:solidFill>
                  <a:srgbClr val="00B0F0"/>
                </a:solidFill>
              </a:rPr>
              <a:t>You need to match the MAC address of the virtualbox bridged network adapter to the correct pfsense network interface (e.g. emX), and assign that interface as the WAN interface</a:t>
            </a:r>
          </a:p>
          <a:p>
            <a:pPr lvl="4"/>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Help! My network checks aren’t working (cont’d)</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fontScale="85000" lnSpcReduction="20000"/>
          </a:bodyPr>
          <a:lstStyle/>
          <a:p>
            <a:r>
              <a:rPr lang="en-US" dirty="0" smtClean="0">
                <a:solidFill>
                  <a:srgbClr val="00B0F0"/>
                </a:solidFill>
              </a:rPr>
              <a:t>Your local network may be restricting your connectivity</a:t>
            </a:r>
          </a:p>
          <a:p>
            <a:pPr lvl="1"/>
            <a:r>
              <a:rPr lang="en-US" dirty="0" smtClean="0">
                <a:solidFill>
                  <a:srgbClr val="00B0F0"/>
                </a:solidFill>
              </a:rPr>
              <a:t>Some networks do MAC address filtering and/or port security</a:t>
            </a:r>
          </a:p>
          <a:p>
            <a:pPr lvl="2"/>
            <a:r>
              <a:rPr lang="en-US" dirty="0" smtClean="0">
                <a:solidFill>
                  <a:srgbClr val="00B0F0"/>
                </a:solidFill>
              </a:rPr>
              <a:t>Talk to your system or network admins about getting approval for your lab environment</a:t>
            </a:r>
          </a:p>
          <a:p>
            <a:pPr lvl="2"/>
            <a:r>
              <a:rPr lang="en-US" dirty="0" smtClean="0">
                <a:solidFill>
                  <a:srgbClr val="00B0F0"/>
                </a:solidFill>
              </a:rPr>
              <a:t>Try switching the bridged network adapter in virtualbox to “NAT”</a:t>
            </a:r>
          </a:p>
          <a:p>
            <a:pPr lvl="3"/>
            <a:r>
              <a:rPr lang="en-US" dirty="0" smtClean="0">
                <a:solidFill>
                  <a:srgbClr val="00B0F0"/>
                </a:solidFill>
              </a:rPr>
              <a:t>Remember that NAT mode uses the hypervisor host’s IP address and network settings to communicate with external networks.</a:t>
            </a:r>
          </a:p>
          <a:p>
            <a:pPr lvl="2"/>
            <a:r>
              <a:rPr lang="en-US" dirty="0" smtClean="0">
                <a:solidFill>
                  <a:srgbClr val="00B0F0"/>
                </a:solidFill>
              </a:rPr>
              <a:t>Check your SOHO router/firewall to ensure there aren’t firewall rules blocking your connectivity checks</a:t>
            </a:r>
          </a:p>
          <a:p>
            <a:pPr lvl="3"/>
            <a:r>
              <a:rPr lang="en-US" dirty="0" smtClean="0">
                <a:solidFill>
                  <a:srgbClr val="00B0F0"/>
                </a:solidFill>
              </a:rPr>
              <a:t>Need to allow ICMP echo request outbound, and echo reply inbound for ping to work</a:t>
            </a:r>
          </a:p>
          <a:p>
            <a:pPr lvl="3"/>
            <a:r>
              <a:rPr lang="en-US" dirty="0" smtClean="0">
                <a:solidFill>
                  <a:srgbClr val="00B0F0"/>
                </a:solidFill>
              </a:rPr>
              <a:t>Need to allow port 53/udp outbound for nslookup to work</a:t>
            </a:r>
          </a:p>
          <a:p>
            <a:pPr lvl="3"/>
            <a:r>
              <a:rPr lang="en-US" dirty="0" smtClean="0">
                <a:solidFill>
                  <a:srgbClr val="00B0F0"/>
                </a:solidFill>
              </a:rPr>
              <a:t>Need to allow port 80/tcp and port 443/tcp outbound for HTTP/HTTPS connectivity (curl checks, software updates, etc.)</a:t>
            </a:r>
          </a:p>
          <a:p>
            <a:pPr lvl="3"/>
            <a:r>
              <a:rPr lang="en-US" dirty="0" smtClean="0">
                <a:solidFill>
                  <a:srgbClr val="00B0F0"/>
                </a:solidFill>
              </a:rPr>
              <a:t>This shouldn’t be a problem on your network at home. Most SOHO/ISP routers allow practically anything outbound</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 know all of this. Am I going to be bored in this class?</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Maybe a little at first, but making sure all students are on the same page is important</a:t>
            </a:r>
          </a:p>
          <a:p>
            <a:r>
              <a:rPr lang="en-US" dirty="0" smtClean="0">
                <a:solidFill>
                  <a:srgbClr val="00B0F0"/>
                </a:solidFill>
              </a:rPr>
              <a:t>Maybe you’ll learn something new</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Remember these connectivity check commands</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a:bodyPr>
          <a:lstStyle/>
          <a:p>
            <a:r>
              <a:rPr lang="en-US" dirty="0" smtClean="0">
                <a:solidFill>
                  <a:srgbClr val="00B0F0"/>
                </a:solidFill>
              </a:rPr>
              <a:t>We’ll be using the same connectivity checks (ping -c 4, nslookup, curl –I) to ensure the SIEM, IPS, and Kali VMs can all achieve outbound connectivity</a:t>
            </a:r>
          </a:p>
          <a:p>
            <a:r>
              <a:rPr lang="en-US" dirty="0" smtClean="0">
                <a:solidFill>
                  <a:srgbClr val="00B0F0"/>
                </a:solidFill>
              </a:rPr>
              <a:t>Note: We will be hardening network access in a later chapter</a:t>
            </a:r>
          </a:p>
          <a:p>
            <a:pPr lvl="1"/>
            <a:r>
              <a:rPr lang="en-US" dirty="0" smtClean="0">
                <a:solidFill>
                  <a:srgbClr val="00B0F0"/>
                </a:solidFill>
              </a:rPr>
              <a:t>This will affect your abilit to use ping (ICMP)</a:t>
            </a:r>
          </a:p>
          <a:p>
            <a:pPr lvl="2"/>
            <a:r>
              <a:rPr lang="en-US" dirty="0" smtClean="0">
                <a:solidFill>
                  <a:srgbClr val="00B0F0"/>
                </a:solidFill>
              </a:rPr>
              <a:t>Unless you create a firewall rule to explicitly allow it</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90</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Accessing the pfsense WebConfigurator</a:t>
            </a:r>
            <a:endParaRPr lang="en-US" dirty="0">
              <a:solidFill>
                <a:srgbClr val="00B0F0"/>
              </a:solidFill>
            </a:endParaRPr>
          </a:p>
        </p:txBody>
      </p:sp>
      <p:sp>
        <p:nvSpPr>
          <p:cNvPr id="3" name="Content Placeholder 2"/>
          <p:cNvSpPr>
            <a:spLocks noGrp="1"/>
          </p:cNvSpPr>
          <p:nvPr>
            <p:ph idx="1"/>
          </p:nvPr>
        </p:nvSpPr>
        <p:spPr>
          <a:xfrm>
            <a:off x="457200" y="1371600"/>
            <a:ext cx="8229600" cy="5181600"/>
          </a:xfrm>
        </p:spPr>
        <p:txBody>
          <a:bodyPr>
            <a:normAutofit fontScale="85000" lnSpcReduction="10000"/>
          </a:bodyPr>
          <a:lstStyle/>
          <a:p>
            <a:r>
              <a:rPr lang="en-US" dirty="0" smtClean="0">
                <a:solidFill>
                  <a:srgbClr val="00B0F0"/>
                </a:solidFill>
              </a:rPr>
              <a:t>Remember this earlier?</a:t>
            </a:r>
          </a:p>
          <a:p>
            <a:endParaRPr lang="en-US" dirty="0" smtClean="0">
              <a:solidFill>
                <a:srgbClr val="00B0F0"/>
              </a:solidFill>
            </a:endParaRPr>
          </a:p>
          <a:p>
            <a:r>
              <a:rPr lang="en-US" dirty="0" smtClean="0">
                <a:solidFill>
                  <a:srgbClr val="00B0F0"/>
                </a:solidFill>
              </a:rPr>
              <a:t>Remember when we set the host-only network interface on (Linux/OSX/Windows) manually to 172.16.1.2/24?</a:t>
            </a:r>
          </a:p>
          <a:p>
            <a:pPr lvl="1"/>
            <a:r>
              <a:rPr lang="en-US" dirty="0" smtClean="0">
                <a:solidFill>
                  <a:srgbClr val="00B0F0"/>
                </a:solidFill>
              </a:rPr>
              <a:t>Open your favorite web browser and point it to https://172.16.1.1</a:t>
            </a:r>
          </a:p>
          <a:p>
            <a:pPr lvl="2"/>
            <a:r>
              <a:rPr lang="en-US" dirty="0" smtClean="0">
                <a:solidFill>
                  <a:srgbClr val="00B0F0"/>
                </a:solidFill>
              </a:rPr>
              <a:t>The default username and password for the webConfigurator is: </a:t>
            </a:r>
            <a:br>
              <a:rPr lang="en-US" dirty="0" smtClean="0">
                <a:solidFill>
                  <a:srgbClr val="00B0F0"/>
                </a:solidFill>
              </a:rPr>
            </a:br>
            <a:r>
              <a:rPr lang="en-US" b="1" dirty="0" smtClean="0">
                <a:solidFill>
                  <a:srgbClr val="00B0F0"/>
                </a:solidFill>
              </a:rPr>
              <a:t>username: admin </a:t>
            </a:r>
            <a:br>
              <a:rPr lang="en-US" b="1" dirty="0" smtClean="0">
                <a:solidFill>
                  <a:srgbClr val="00B0F0"/>
                </a:solidFill>
              </a:rPr>
            </a:br>
            <a:r>
              <a:rPr lang="en-US" b="1" dirty="0" smtClean="0">
                <a:solidFill>
                  <a:srgbClr val="00B0F0"/>
                </a:solidFill>
              </a:rPr>
              <a:t>password: pfsense</a:t>
            </a:r>
          </a:p>
          <a:p>
            <a:pPr lvl="3"/>
            <a:r>
              <a:rPr lang="en-US" dirty="0" smtClean="0">
                <a:solidFill>
                  <a:srgbClr val="00B0F0"/>
                </a:solidFill>
              </a:rPr>
              <a:t>Don’t worry, you’ll be changing this in a minute</a:t>
            </a:r>
          </a:p>
          <a:p>
            <a:pPr lvl="2"/>
            <a:r>
              <a:rPr lang="en-US" dirty="0" smtClean="0">
                <a:solidFill>
                  <a:srgbClr val="00B0F0"/>
                </a:solidFill>
              </a:rPr>
              <a:t>Note: the web interface uses a self-signed SSL cert. Modern browsers are paranoid and will tell you this is pure evil. You may need to create exceptions for 172.16.1.1 and/or choose “accept and continue” in order to log in.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91</a:t>
            </a:fld>
            <a:endParaRPr lang="en-US"/>
          </a:p>
        </p:txBody>
      </p:sp>
      <p:pic>
        <p:nvPicPr>
          <p:cNvPr id="6" name="Picture 5" descr="vbox-pfsense-interfaces3.png"/>
          <p:cNvPicPr>
            <a:picLocks noChangeAspect="1"/>
          </p:cNvPicPr>
          <p:nvPr/>
        </p:nvPicPr>
        <p:blipFill>
          <a:blip r:embed="rId2" cstate="print"/>
          <a:stretch>
            <a:fillRect/>
          </a:stretch>
        </p:blipFill>
        <p:spPr>
          <a:xfrm>
            <a:off x="1828800" y="1828800"/>
            <a:ext cx="5448773" cy="525826"/>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Accessing the pfsense WebConfigurator (cont’d)</a:t>
            </a:r>
            <a:endParaRPr lang="en-US" dirty="0">
              <a:solidFill>
                <a:srgbClr val="00B0F0"/>
              </a:solidFill>
            </a:endParaRPr>
          </a:p>
        </p:txBody>
      </p:sp>
      <p:pic>
        <p:nvPicPr>
          <p:cNvPr id="7" name="Content Placeholder 6" descr="vbox-pfsense-webconfigurator-1.PNG"/>
          <p:cNvPicPr>
            <a:picLocks noGrp="1" noChangeAspect="1"/>
          </p:cNvPicPr>
          <p:nvPr>
            <p:ph idx="1"/>
          </p:nvPr>
        </p:nvPicPr>
        <p:blipFill>
          <a:blip r:embed="rId2" cstate="print"/>
          <a:stretch>
            <a:fillRect/>
          </a:stretch>
        </p:blipFill>
        <p:spPr>
          <a:xfrm>
            <a:off x="1588511" y="1782901"/>
            <a:ext cx="5966977" cy="4130398"/>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93</a:t>
            </a:fld>
            <a:endParaRPr lang="en-US"/>
          </a:p>
        </p:txBody>
      </p:sp>
      <p:sp>
        <p:nvSpPr>
          <p:cNvPr id="6" name="Content Placeholder 5"/>
          <p:cNvSpPr>
            <a:spLocks noGrp="1"/>
          </p:cNvSpPr>
          <p:nvPr>
            <p:ph idx="1"/>
          </p:nvPr>
        </p:nvSpPr>
        <p:spPr/>
        <p:txBody>
          <a:bodyPr/>
          <a:lstStyle/>
          <a:p>
            <a:r>
              <a:rPr lang="en-US" dirty="0" smtClean="0">
                <a:solidFill>
                  <a:srgbClr val="00B0F0"/>
                </a:solidFill>
              </a:rPr>
              <a:t>Upon login, you’ll be required to go through a first-time setup assistant.</a:t>
            </a:r>
          </a:p>
          <a:p>
            <a:pPr lvl="1"/>
            <a:r>
              <a:rPr lang="en-US" dirty="0" smtClean="0">
                <a:solidFill>
                  <a:srgbClr val="00B0F0"/>
                </a:solidFill>
              </a:rPr>
              <a:t>As always, hit next to ignore the wall of text.</a:t>
            </a:r>
          </a:p>
          <a:p>
            <a:pPr lvl="1"/>
            <a:r>
              <a:rPr lang="en-US" dirty="0" smtClean="0">
                <a:solidFill>
                  <a:srgbClr val="00B0F0"/>
                </a:solidFill>
              </a:rPr>
              <a:t>You can click next on the next page as well (step 1 of 9)</a:t>
            </a:r>
          </a:p>
          <a:p>
            <a:pPr lvl="1"/>
            <a:endParaRPr lang="en-US" dirty="0">
              <a:solidFill>
                <a:srgbClr val="00B0F0"/>
              </a:solidFill>
            </a:endParaRPr>
          </a:p>
        </p:txBody>
      </p:sp>
      <p:pic>
        <p:nvPicPr>
          <p:cNvPr id="8" name="Picture 7" descr="vbox-pfsense-webconfigurator-2.PNG"/>
          <p:cNvPicPr>
            <a:picLocks noChangeAspect="1"/>
          </p:cNvPicPr>
          <p:nvPr/>
        </p:nvPicPr>
        <p:blipFill>
          <a:blip r:embed="rId2" cstate="print"/>
          <a:stretch>
            <a:fillRect/>
          </a:stretch>
        </p:blipFill>
        <p:spPr>
          <a:xfrm>
            <a:off x="1676400" y="4038600"/>
            <a:ext cx="5829806" cy="2339543"/>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94</a:t>
            </a:fld>
            <a:endParaRPr lang="en-US"/>
          </a:p>
        </p:txBody>
      </p:sp>
      <p:sp>
        <p:nvSpPr>
          <p:cNvPr id="6" name="Content Placeholder 5"/>
          <p:cNvSpPr>
            <a:spLocks noGrp="1"/>
          </p:cNvSpPr>
          <p:nvPr>
            <p:ph idx="1"/>
          </p:nvPr>
        </p:nvSpPr>
        <p:spPr>
          <a:xfrm>
            <a:off x="457200" y="1600200"/>
            <a:ext cx="8229600" cy="4876800"/>
          </a:xfrm>
        </p:spPr>
        <p:txBody>
          <a:bodyPr>
            <a:normAutofit fontScale="85000" lnSpcReduction="20000"/>
          </a:bodyPr>
          <a:lstStyle/>
          <a:p>
            <a:r>
              <a:rPr lang="en-US" dirty="0" smtClean="0">
                <a:solidFill>
                  <a:srgbClr val="00B0F0"/>
                </a:solidFill>
              </a:rPr>
              <a:t>Step 2 of 9 – General Information</a:t>
            </a:r>
          </a:p>
          <a:p>
            <a:pPr lvl="1"/>
            <a:r>
              <a:rPr lang="en-US" dirty="0" smtClean="0">
                <a:solidFill>
                  <a:srgbClr val="00B0F0"/>
                </a:solidFill>
              </a:rPr>
              <a:t>Set the hostname and domain suffix</a:t>
            </a:r>
          </a:p>
          <a:p>
            <a:pPr lvl="2"/>
            <a:r>
              <a:rPr lang="en-US" dirty="0" smtClean="0">
                <a:solidFill>
                  <a:srgbClr val="00B0F0"/>
                </a:solidFill>
              </a:rPr>
              <a:t>The defaults of “pfSense” and “localdomain” are fine</a:t>
            </a:r>
          </a:p>
          <a:p>
            <a:pPr lvl="1"/>
            <a:r>
              <a:rPr lang="en-US" dirty="0" smtClean="0">
                <a:solidFill>
                  <a:srgbClr val="00B0F0"/>
                </a:solidFill>
              </a:rPr>
              <a:t>Primary/Secondary DNS Server</a:t>
            </a:r>
          </a:p>
          <a:p>
            <a:pPr lvl="2"/>
            <a:r>
              <a:rPr lang="en-US" dirty="0" smtClean="0">
                <a:solidFill>
                  <a:srgbClr val="00B0F0"/>
                </a:solidFill>
              </a:rPr>
              <a:t>If you want pfSense to recurse to particular DNS servers (e.g. Cloudflare (1.1.1.1), Quad 9 (9.9.9.9), Google (8.8.8.8, 8.8.4.4) or your ISP’s DNS servers, enter them here.</a:t>
            </a:r>
          </a:p>
          <a:p>
            <a:pPr lvl="1"/>
            <a:r>
              <a:rPr lang="en-US" dirty="0" smtClean="0">
                <a:solidFill>
                  <a:srgbClr val="00B0F0"/>
                </a:solidFill>
              </a:rPr>
              <a:t>Override DNS</a:t>
            </a:r>
          </a:p>
          <a:p>
            <a:pPr lvl="2"/>
            <a:r>
              <a:rPr lang="en-US" dirty="0" smtClean="0">
                <a:solidFill>
                  <a:srgbClr val="00B0F0"/>
                </a:solidFill>
              </a:rPr>
              <a:t>If checked (</a:t>
            </a:r>
            <a:r>
              <a:rPr lang="en-US" u="sng" dirty="0" smtClean="0">
                <a:solidFill>
                  <a:srgbClr val="00B0F0"/>
                </a:solidFill>
              </a:rPr>
              <a:t>recommended</a:t>
            </a:r>
            <a:r>
              <a:rPr lang="en-US" dirty="0" smtClean="0">
                <a:solidFill>
                  <a:srgbClr val="00B0F0"/>
                </a:solidFill>
              </a:rPr>
              <a:t>): Whatever DNS server DHCP tells the WAN interface to use will be what your lab uses for DNS resolution</a:t>
            </a:r>
          </a:p>
          <a:p>
            <a:pPr lvl="2"/>
            <a:r>
              <a:rPr lang="en-US" dirty="0" smtClean="0">
                <a:solidFill>
                  <a:srgbClr val="00B0F0"/>
                </a:solidFill>
              </a:rPr>
              <a:t>If unchecked: Whatever DNS server(s) you enter here (or on the general page) will be the DNS servers used for DNS resolution in your lab</a:t>
            </a:r>
          </a:p>
          <a:p>
            <a:pPr lvl="2"/>
            <a:r>
              <a:rPr lang="en-US" dirty="0" smtClean="0">
                <a:solidFill>
                  <a:srgbClr val="00B0F0"/>
                </a:solidFill>
              </a:rPr>
              <a:t>Network troubleshooting tip: Some ISPS (and corporate networks) require you to use only their DNS servers for hostname resolution. Keep this in mind, if DNS isn’t working in your lab environment</a:t>
            </a:r>
          </a:p>
          <a:p>
            <a:pPr lvl="2"/>
            <a:endParaRPr lang="en-US" dirty="0">
              <a:solidFill>
                <a:srgbClr val="00B0F0"/>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95</a:t>
            </a:fld>
            <a:endParaRPr lang="en-US"/>
          </a:p>
        </p:txBody>
      </p:sp>
      <p:pic>
        <p:nvPicPr>
          <p:cNvPr id="7" name="Content Placeholder 6" descr="vbox-pfsense-webconfigurator-3.PNG"/>
          <p:cNvPicPr>
            <a:picLocks noGrp="1" noChangeAspect="1"/>
          </p:cNvPicPr>
          <p:nvPr>
            <p:ph idx="1"/>
          </p:nvPr>
        </p:nvPicPr>
        <p:blipFill>
          <a:blip r:embed="rId2" cstate="print"/>
          <a:stretch>
            <a:fillRect/>
          </a:stretch>
        </p:blipFill>
        <p:spPr>
          <a:xfrm>
            <a:off x="457200" y="2272018"/>
            <a:ext cx="8229600" cy="3533164"/>
          </a:xfr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96</a:t>
            </a:fld>
            <a:endParaRPr lang="en-US"/>
          </a:p>
        </p:txBody>
      </p:sp>
      <p:sp>
        <p:nvSpPr>
          <p:cNvPr id="6" name="Content Placeholder 5"/>
          <p:cNvSpPr>
            <a:spLocks noGrp="1"/>
          </p:cNvSpPr>
          <p:nvPr>
            <p:ph idx="1"/>
          </p:nvPr>
        </p:nvSpPr>
        <p:spPr/>
        <p:txBody>
          <a:bodyPr/>
          <a:lstStyle/>
          <a:p>
            <a:r>
              <a:rPr lang="en-US" dirty="0" smtClean="0">
                <a:solidFill>
                  <a:srgbClr val="00B0F0"/>
                </a:solidFill>
              </a:rPr>
              <a:t>Step 3 of 9 – Time Server Information</a:t>
            </a:r>
          </a:p>
          <a:p>
            <a:pPr lvl="1"/>
            <a:r>
              <a:rPr lang="en-US" dirty="0" smtClean="0">
                <a:solidFill>
                  <a:srgbClr val="00B0F0"/>
                </a:solidFill>
              </a:rPr>
              <a:t>Leave both settings (Time Server Hostname and Timezone) default (click Next)</a:t>
            </a:r>
          </a:p>
        </p:txBody>
      </p:sp>
      <p:pic>
        <p:nvPicPr>
          <p:cNvPr id="10" name="Picture 9" descr="vbox-pfsense-webconfigurator-4.PNG"/>
          <p:cNvPicPr>
            <a:picLocks noChangeAspect="1"/>
          </p:cNvPicPr>
          <p:nvPr/>
        </p:nvPicPr>
        <p:blipFill>
          <a:blip r:embed="rId2" cstate="print"/>
          <a:stretch>
            <a:fillRect/>
          </a:stretch>
        </p:blipFill>
        <p:spPr>
          <a:xfrm>
            <a:off x="2057400" y="3505200"/>
            <a:ext cx="5037257" cy="1851821"/>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97</a:t>
            </a:fld>
            <a:endParaRPr lang="en-US"/>
          </a:p>
        </p:txBody>
      </p:sp>
      <p:sp>
        <p:nvSpPr>
          <p:cNvPr id="6" name="Content Placeholder 5"/>
          <p:cNvSpPr>
            <a:spLocks noGrp="1"/>
          </p:cNvSpPr>
          <p:nvPr>
            <p:ph idx="1"/>
          </p:nvPr>
        </p:nvSpPr>
        <p:spPr>
          <a:xfrm>
            <a:off x="457200" y="1447800"/>
            <a:ext cx="8229600" cy="4678363"/>
          </a:xfrm>
        </p:spPr>
        <p:txBody>
          <a:bodyPr>
            <a:normAutofit/>
          </a:bodyPr>
          <a:lstStyle/>
          <a:p>
            <a:r>
              <a:rPr lang="en-US" dirty="0" smtClean="0">
                <a:solidFill>
                  <a:srgbClr val="00B0F0"/>
                </a:solidFill>
              </a:rPr>
              <a:t>Step 4 of 9 – Configure WAN Interface</a:t>
            </a:r>
          </a:p>
          <a:p>
            <a:pPr lvl="1"/>
            <a:r>
              <a:rPr lang="en-US" dirty="0" smtClean="0">
                <a:solidFill>
                  <a:srgbClr val="00B0F0"/>
                </a:solidFill>
              </a:rPr>
              <a:t>This page contains a bunch of other configuration options (E.g. MTU, MSS, DHCP hostname, PPTP and/or PPPoE credentials, etc.)</a:t>
            </a:r>
          </a:p>
          <a:p>
            <a:pPr lvl="2"/>
            <a:r>
              <a:rPr lang="en-US" dirty="0" smtClean="0">
                <a:solidFill>
                  <a:srgbClr val="00B0F0"/>
                </a:solidFill>
              </a:rPr>
              <a:t>You would know better than I would if you need to change these things for your home/office network</a:t>
            </a:r>
          </a:p>
          <a:p>
            <a:pPr lvl="2"/>
            <a:r>
              <a:rPr lang="en-US" dirty="0" smtClean="0">
                <a:solidFill>
                  <a:srgbClr val="00B0F0"/>
                </a:solidFill>
              </a:rPr>
              <a:t>Ensure SelectedType drop-down is set to DHCP. Leave all other settings default. Click Next</a:t>
            </a:r>
            <a:endParaRPr lang="en-US" dirty="0">
              <a:solidFill>
                <a:srgbClr val="00B0F0"/>
              </a:solidFill>
            </a:endParaRPr>
          </a:p>
        </p:txBody>
      </p:sp>
      <p:pic>
        <p:nvPicPr>
          <p:cNvPr id="7" name="Picture 6" descr="vbox-pfsense-webconfigurator-5.PNG"/>
          <p:cNvPicPr>
            <a:picLocks noChangeAspect="1"/>
          </p:cNvPicPr>
          <p:nvPr/>
        </p:nvPicPr>
        <p:blipFill>
          <a:blip r:embed="rId2" cstate="print"/>
          <a:stretch>
            <a:fillRect/>
          </a:stretch>
        </p:blipFill>
        <p:spPr>
          <a:xfrm>
            <a:off x="2133600" y="4953000"/>
            <a:ext cx="5075360" cy="899238"/>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98</a:t>
            </a:fld>
            <a:endParaRPr lang="en-US"/>
          </a:p>
        </p:txBody>
      </p:sp>
      <p:sp>
        <p:nvSpPr>
          <p:cNvPr id="8" name="Content Placeholder 7"/>
          <p:cNvSpPr>
            <a:spLocks noGrp="1"/>
          </p:cNvSpPr>
          <p:nvPr>
            <p:ph idx="1"/>
          </p:nvPr>
        </p:nvSpPr>
        <p:spPr/>
        <p:txBody>
          <a:bodyPr/>
          <a:lstStyle/>
          <a:p>
            <a:r>
              <a:rPr lang="en-US" dirty="0" smtClean="0">
                <a:solidFill>
                  <a:srgbClr val="00B0F0"/>
                </a:solidFill>
              </a:rPr>
              <a:t>Step 5 of 9 – Configure LAN Interface</a:t>
            </a:r>
          </a:p>
          <a:p>
            <a:pPr lvl="1"/>
            <a:r>
              <a:rPr lang="en-US" dirty="0" smtClean="0">
                <a:solidFill>
                  <a:srgbClr val="00B0F0"/>
                </a:solidFill>
              </a:rPr>
              <a:t>Verify LAN IP Address is 172.16.1.1, and Subnet Mask is 24. Click Next</a:t>
            </a:r>
            <a:endParaRPr lang="en-US" dirty="0">
              <a:solidFill>
                <a:srgbClr val="00B0F0"/>
              </a:solidFill>
            </a:endParaRPr>
          </a:p>
        </p:txBody>
      </p:sp>
      <p:pic>
        <p:nvPicPr>
          <p:cNvPr id="9" name="Picture 8" descr="vbox-pfsense-webconfigurator-6.PNG"/>
          <p:cNvPicPr>
            <a:picLocks noChangeAspect="1"/>
          </p:cNvPicPr>
          <p:nvPr/>
        </p:nvPicPr>
        <p:blipFill>
          <a:blip r:embed="rId2" cstate="print"/>
          <a:stretch>
            <a:fillRect/>
          </a:stretch>
        </p:blipFill>
        <p:spPr>
          <a:xfrm>
            <a:off x="2057400" y="3657600"/>
            <a:ext cx="5060119" cy="1859441"/>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99</a:t>
            </a:fld>
            <a:endParaRPr lang="en-US"/>
          </a:p>
        </p:txBody>
      </p:sp>
      <p:sp>
        <p:nvSpPr>
          <p:cNvPr id="8" name="Content Placeholder 7"/>
          <p:cNvSpPr>
            <a:spLocks noGrp="1"/>
          </p:cNvSpPr>
          <p:nvPr>
            <p:ph idx="1"/>
          </p:nvPr>
        </p:nvSpPr>
        <p:spPr/>
        <p:txBody>
          <a:bodyPr/>
          <a:lstStyle/>
          <a:p>
            <a:r>
              <a:rPr lang="en-US" dirty="0" smtClean="0">
                <a:solidFill>
                  <a:srgbClr val="00B0F0"/>
                </a:solidFill>
              </a:rPr>
              <a:t>Step 6 of 9 – Set Admin WebGUI Password</a:t>
            </a:r>
          </a:p>
          <a:p>
            <a:pPr lvl="1"/>
            <a:r>
              <a:rPr lang="en-US" dirty="0" smtClean="0">
                <a:solidFill>
                  <a:srgbClr val="00B0F0"/>
                </a:solidFill>
              </a:rPr>
              <a:t>You’ll need to change the default password.</a:t>
            </a:r>
          </a:p>
          <a:p>
            <a:pPr lvl="1"/>
            <a:r>
              <a:rPr lang="en-US" dirty="0" smtClean="0">
                <a:solidFill>
                  <a:srgbClr val="00B0F0"/>
                </a:solidFill>
              </a:rPr>
              <a:t>If you haven’t done so already, open up Keepass2 or KeepassXC, create a password database, create an entry for the webConfigurator, then click Next</a:t>
            </a:r>
            <a:endParaRPr lang="en-US" dirty="0">
              <a:solidFill>
                <a:srgbClr val="00B0F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39745</TotalTime>
  <Words>26711</Words>
  <Application>Microsoft Office PowerPoint</Application>
  <PresentationFormat>On-screen Show (4:3)</PresentationFormat>
  <Paragraphs>3608</Paragraphs>
  <Slides>453</Slides>
  <Notes>1</Notes>
  <HiddenSlides>0</HiddenSlides>
  <MMClips>0</MMClips>
  <ScaleCrop>false</ScaleCrop>
  <HeadingPairs>
    <vt:vector size="4" baseType="variant">
      <vt:variant>
        <vt:lpstr>Theme</vt:lpstr>
      </vt:variant>
      <vt:variant>
        <vt:i4>1</vt:i4>
      </vt:variant>
      <vt:variant>
        <vt:lpstr>Slide Titles</vt:lpstr>
      </vt:variant>
      <vt:variant>
        <vt:i4>453</vt:i4>
      </vt:variant>
    </vt:vector>
  </HeadingPairs>
  <TitlesOfParts>
    <vt:vector size="454" baseType="lpstr">
      <vt:lpstr>Office Theme</vt:lpstr>
      <vt:lpstr>Building Virtual Labs: CCC edition</vt:lpstr>
      <vt:lpstr>Chapter 1: Introductions, Prerequisite Knowledge, Three rules of IT disciplines</vt:lpstr>
      <vt:lpstr>Hello There</vt:lpstr>
      <vt:lpstr>Purpose of this training</vt:lpstr>
      <vt:lpstr>Prerequisite Knowledge: TCP/IP Networking</vt:lpstr>
      <vt:lpstr>Prerequisite Knowledge: TCP/IP Networking (Cont’d)</vt:lpstr>
      <vt:lpstr>Prerequisite Knowledge:Operating Systems</vt:lpstr>
      <vt:lpstr>Prerequisite knowledge: Virtualization</vt:lpstr>
      <vt:lpstr>I know all of this. Am I going to be bored in this class?</vt:lpstr>
      <vt:lpstr>I don’t know any of this. Am I doomed?</vt:lpstr>
      <vt:lpstr>Where can I go if I want to learn more?</vt:lpstr>
      <vt:lpstr>The Three Rules of IT Disciplines</vt:lpstr>
      <vt:lpstr>Chapter 2: Hypervisors, Virtual Networking, and Hardware Performance</vt:lpstr>
      <vt:lpstr>Intro to Virtualization</vt:lpstr>
      <vt:lpstr>Slide 15</vt:lpstr>
      <vt:lpstr>Intro To Virtual Networking</vt:lpstr>
      <vt:lpstr>Hardware Resources</vt:lpstr>
      <vt:lpstr>Slide 18</vt:lpstr>
      <vt:lpstr>Chapter 3: Network Design and VM resource allocations</vt:lpstr>
      <vt:lpstr>Lab VMs and Allocations</vt:lpstr>
      <vt:lpstr>Lab VMs and Allocations (cont’d)</vt:lpstr>
      <vt:lpstr>Slide 22</vt:lpstr>
      <vt:lpstr>Chapter 4: Preparation</vt:lpstr>
      <vt:lpstr>Tools of the trade</vt:lpstr>
      <vt:lpstr>Tools of the Trade – ISOs and VMs</vt:lpstr>
      <vt:lpstr>Tools of the Trade – Windows Apps</vt:lpstr>
      <vt:lpstr>Tools of the Trade – OSX Apps</vt:lpstr>
      <vt:lpstr>OSX Apps (cont’d)</vt:lpstr>
      <vt:lpstr>Tools of the Trade – Linux Apps</vt:lpstr>
      <vt:lpstr>Linux Apps (cont’d)</vt:lpstr>
      <vt:lpstr>Tools of the Trade – Website Registration</vt:lpstr>
      <vt:lpstr>Chapter 5: Installing and Configuring Virtualbox</vt:lpstr>
      <vt:lpstr>A quick note before we continue..</vt:lpstr>
      <vt:lpstr>Acquiring the Hypervisor</vt:lpstr>
      <vt:lpstr>Installation - Windows</vt:lpstr>
      <vt:lpstr>Installation – Windows (cont’d)</vt:lpstr>
      <vt:lpstr>Installation - OSX</vt:lpstr>
      <vt:lpstr>Installation – OSX (cont’d)</vt:lpstr>
      <vt:lpstr>Installation - Linux</vt:lpstr>
      <vt:lpstr>Installation – Linux (cont’d)</vt:lpstr>
      <vt:lpstr>Configuring Virtualbox</vt:lpstr>
      <vt:lpstr>Host-Only Network Interface</vt:lpstr>
      <vt:lpstr>Accessing the Host Network Manager</vt:lpstr>
      <vt:lpstr>Accessing the Host Network Manager (cont’d)</vt:lpstr>
      <vt:lpstr>Tasks to complete</vt:lpstr>
      <vt:lpstr>Task 1</vt:lpstr>
      <vt:lpstr>Task 2</vt:lpstr>
      <vt:lpstr>Setting IP address and netmask for host-only adapter</vt:lpstr>
      <vt:lpstr>Slide 49</vt:lpstr>
      <vt:lpstr>Configure IP address: Windows</vt:lpstr>
      <vt:lpstr>Configure IP address: Windows (cont’d)</vt:lpstr>
      <vt:lpstr>Configure IP address: Windows (cont’d)</vt:lpstr>
      <vt:lpstr>Configure IP address: OSX</vt:lpstr>
      <vt:lpstr>Configure IP address: OSX (cont’d)</vt:lpstr>
      <vt:lpstr>Configure IP address: Linux</vt:lpstr>
      <vt:lpstr>Configure IP address: Linux</vt:lpstr>
      <vt:lpstr>Setting the Default Machine Folder (and other vbox settings)</vt:lpstr>
      <vt:lpstr>Setting the Default Machine Folder (and other vbox settings) (cont’d)</vt:lpstr>
      <vt:lpstr>Setting the Default Machine Folder (and other vbox settings) (cont’d)</vt:lpstr>
      <vt:lpstr>Setting the Default Machine Folder</vt:lpstr>
      <vt:lpstr>Setting the Default Machine Folder (cont’d)</vt:lpstr>
      <vt:lpstr>Chapter 6: Creating and Configuring our first VM, pfSense</vt:lpstr>
      <vt:lpstr>Decompress the ISO</vt:lpstr>
      <vt:lpstr>Decompress the ISO cont’d</vt:lpstr>
      <vt:lpstr>Creating a new VM</vt:lpstr>
      <vt:lpstr>Create Virtual Machine Wizard:</vt:lpstr>
      <vt:lpstr>Create Virtual Machine Wizard (cont’d):</vt:lpstr>
      <vt:lpstr>Customizing VM settings</vt:lpstr>
      <vt:lpstr>Change the following settings</vt:lpstr>
      <vt:lpstr>Change the following settings (cont’d)</vt:lpstr>
      <vt:lpstr>Change the following settings (cont’d)</vt:lpstr>
      <vt:lpstr>Change the following settings (cont’d)</vt:lpstr>
      <vt:lpstr>Installing the OS</vt:lpstr>
      <vt:lpstr>Installing the OS (cont’d)</vt:lpstr>
      <vt:lpstr>Installing the OS (cont’d)</vt:lpstr>
      <vt:lpstr>Installing the OS (cont’d)</vt:lpstr>
      <vt:lpstr>Few more settings to mess with...</vt:lpstr>
      <vt:lpstr>Few more settings to mess with... (cont’d)</vt:lpstr>
      <vt:lpstr>Why Bother?</vt:lpstr>
      <vt:lpstr>pfSense: Initial setup (CLI)</vt:lpstr>
      <vt:lpstr>pfSense Initial setup: Assign Interfaces</vt:lpstr>
      <vt:lpstr>This right here is why you record the MAC addresses of your VMs</vt:lpstr>
      <vt:lpstr>pfSense Initial setup: Set Interface(s) IP address</vt:lpstr>
      <vt:lpstr>pfSense Initial setup: Set Interface(s) IP address (cont’d)</vt:lpstr>
      <vt:lpstr>pfSense Initial setup: Connectivity checks</vt:lpstr>
      <vt:lpstr>pfSense Initial setup: Connectivity checks (cont’d)</vt:lpstr>
      <vt:lpstr>Help! My network checks aren’t working</vt:lpstr>
      <vt:lpstr>Help! My network checks aren’t working (cont’d)</vt:lpstr>
      <vt:lpstr>Help! My network checks aren’t working (cont’d)</vt:lpstr>
      <vt:lpstr>Remember these connectivity check commands</vt:lpstr>
      <vt:lpstr>Accessing the pfsense WebConfigurator</vt:lpstr>
      <vt:lpstr>Accessing the pfsense WebConfigurator (cont’d)</vt:lpstr>
      <vt:lpstr>WebConfigurator first-time setup wizard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Checking for updates</vt:lpstr>
      <vt:lpstr>Checking for updates (cont’d)</vt:lpstr>
      <vt:lpstr>Checking for updates (cont’d)</vt:lpstr>
      <vt:lpstr>A few more things to do</vt:lpstr>
      <vt:lpstr>System &gt; General Setup</vt:lpstr>
      <vt:lpstr>System &gt; General Setup (cont’d)</vt:lpstr>
      <vt:lpstr>System &gt; Package Manager</vt:lpstr>
      <vt:lpstr>System &gt; Package Manager</vt:lpstr>
      <vt:lpstr>Services &gt; Squid Proxy Server</vt:lpstr>
      <vt:lpstr>Services &gt; Squid Proxy Server (cont’d)</vt:lpstr>
      <vt:lpstr>Firewall &gt; Rules</vt:lpstr>
      <vt:lpstr>Firewall &gt; Rules (cont’d)</vt:lpstr>
      <vt:lpstr>Firewall &gt; Rules (cont’d)</vt:lpstr>
      <vt:lpstr>Firewall &gt; Rules (cont’d)</vt:lpstr>
      <vt:lpstr>Firewall &gt; Rules (cont’d)</vt:lpstr>
      <vt:lpstr>Firewall &gt; Rules (cont’d)</vt:lpstr>
      <vt:lpstr>Snapshots</vt:lpstr>
      <vt:lpstr>Snapshots (cont’d)</vt:lpstr>
      <vt:lpstr>Snapshots (cont’d)</vt:lpstr>
      <vt:lpstr>Snapshots (cont’d)</vt:lpstr>
      <vt:lpstr>Chapter 7: The SIEM VM</vt:lpstr>
      <vt:lpstr>SIEM</vt:lpstr>
      <vt:lpstr>Tasks to Perform</vt:lpstr>
      <vt:lpstr>Create Virtual Machine Wizard:</vt:lpstr>
      <vt:lpstr>Create Virtual Machine Wizard (cont’d)</vt:lpstr>
      <vt:lpstr>Strip away excess virtual hardware</vt:lpstr>
      <vt:lpstr>Strip away excess virtual hardware (cont’d)</vt:lpstr>
      <vt:lpstr>Strip away excess virtual hardware (cont’d)</vt:lpstr>
      <vt:lpstr>Creating a Static DHCP Mapping</vt:lpstr>
      <vt:lpstr>Creating a Static DHCP Mapping (cont’d)</vt:lpstr>
      <vt:lpstr>Creating a Static DHCP Mapping</vt:lpstr>
      <vt:lpstr>Installing Ubuntu 18.04</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Strip Remaining Excess Virtual Hardware</vt:lpstr>
      <vt:lpstr>Strip Remaining Excess Virtual Hardware (cont’d)</vt:lpstr>
      <vt:lpstr>Perform Connectivity Checks</vt:lpstr>
      <vt:lpstr>Perform Connectivity Checks (cont’d)</vt:lpstr>
      <vt:lpstr>System Updates</vt:lpstr>
      <vt:lpstr>System Updates (cont’d)</vt:lpstr>
      <vt:lpstr>Take Baseline Snapshot</vt:lpstr>
      <vt:lpstr>Take Baseline Snapshot (cont’d)</vt:lpstr>
      <vt:lpstr>Chapter 7: The IPS VM</vt:lpstr>
      <vt:lpstr>IPS</vt:lpstr>
      <vt:lpstr>What is (network) IDS/IPS?</vt:lpstr>
      <vt:lpstr>Tasks to Perform</vt:lpstr>
      <vt:lpstr>Create Virtual Machine Wizard:</vt:lpstr>
      <vt:lpstr>Create Virtual Machine Wizard (cont’d)</vt:lpstr>
      <vt:lpstr>Strip away excess virtual hardware</vt:lpstr>
      <vt:lpstr>Strip away excess virtual hardware (cont’d)</vt:lpstr>
      <vt:lpstr>Strip away excess virtual hardware (cont’d)</vt:lpstr>
      <vt:lpstr>Creating a Static DHCP Mapping</vt:lpstr>
      <vt:lpstr>Creating a Static DHCP Mapping</vt:lpstr>
      <vt:lpstr>Installing Ubuntu 18.04</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Strip Remaining Excess Virtual Hardware</vt:lpstr>
      <vt:lpstr>Strip Remaining Excess Virtual Hardware (cont’d)</vt:lpstr>
      <vt:lpstr>Perform Connectivity Checks</vt:lpstr>
      <vt:lpstr>Perform Connectivity Checks (cont’d)</vt:lpstr>
      <vt:lpstr>System Updates</vt:lpstr>
      <vt:lpstr>System Updates (cont’d)</vt:lpstr>
      <vt:lpstr>Take Baseline Snapshot</vt:lpstr>
      <vt:lpstr>Take Baseline Snapshot (cont’d)</vt:lpstr>
      <vt:lpstr>Chapter 8: The kali VM</vt:lpstr>
      <vt:lpstr>Kali Linux</vt:lpstr>
      <vt:lpstr>Kali Linux (cont’d)</vt:lpstr>
      <vt:lpstr>Tasks to Perform</vt:lpstr>
      <vt:lpstr>Create Virtual Machine Wizard:</vt:lpstr>
      <vt:lpstr>Strip away excess virtual hardware</vt:lpstr>
      <vt:lpstr>Creating a Static DHCP Mapping</vt:lpstr>
      <vt:lpstr>Installing Kali</vt:lpstr>
      <vt:lpstr>Installing Kali (cont’d)</vt:lpstr>
      <vt:lpstr>Installing Kali (cont’d)</vt:lpstr>
      <vt:lpstr>Installing Kali (cont’d)</vt:lpstr>
      <vt:lpstr>Installing Kali (cont’d)</vt:lpstr>
      <vt:lpstr>Strip Remaining Excess Virtual Hardware</vt:lpstr>
      <vt:lpstr>Strip Remaining Excess Virtual Hardware (cont’d)</vt:lpstr>
      <vt:lpstr>Perform Connectivity Checks</vt:lpstr>
      <vt:lpstr>Perform Connectivity Checks (cont’d)</vt:lpstr>
      <vt:lpstr>System Updates</vt:lpstr>
      <vt:lpstr>System Updates (cont’d)</vt:lpstr>
      <vt:lpstr>System Updates (cont’d)</vt:lpstr>
      <vt:lpstr>Take Baseline Snapshot</vt:lpstr>
      <vt:lpstr>Take Baseline Snapshot (cont’d)</vt:lpstr>
      <vt:lpstr>Chapter 9: Metasploitable 2</vt:lpstr>
      <vt:lpstr>Metasploitable 2</vt:lpstr>
      <vt:lpstr>Tasks to Perform</vt:lpstr>
      <vt:lpstr>Decompress and Move  Metasploitable 2</vt:lpstr>
      <vt:lpstr>Decompress and Move  Metasploitable 2 (cont’d)</vt:lpstr>
      <vt:lpstr>Decompress and Move  Metasploitable 2 (cont’d)</vt:lpstr>
      <vt:lpstr>Adding Metasploitable 2 to the VirtualBox Manager</vt:lpstr>
      <vt:lpstr>Adding Metasploitable 2 to the VirtualBox Manager (cont’d)</vt:lpstr>
      <vt:lpstr>Adding Metasploitable 2 to the VirtualBox Manager (cont’d)</vt:lpstr>
      <vt:lpstr>Remove Excess Virtual Hardware</vt:lpstr>
      <vt:lpstr>Remove Excess Virtual Hardware</vt:lpstr>
      <vt:lpstr>Remove Excess Virtual Hardware (cont’d)</vt:lpstr>
      <vt:lpstr>Remove Excess Virtual Hardware (cont’d)</vt:lpstr>
      <vt:lpstr>Creating a Static DHCP Mapping</vt:lpstr>
      <vt:lpstr>Creating a Static DHCP Mapping (cont’d)</vt:lpstr>
      <vt:lpstr>Power on the VM</vt:lpstr>
      <vt:lpstr>Power on the VM (cont’d)</vt:lpstr>
      <vt:lpstr>Snapshot</vt:lpstr>
      <vt:lpstr>Snapshot (cont’d)</vt:lpstr>
      <vt:lpstr>Chapter 10: Firewall Hardening and Customization</vt:lpstr>
      <vt:lpstr>Easy part is done. This is where the fun starts.</vt:lpstr>
      <vt:lpstr>pfSense Current Status:</vt:lpstr>
      <vt:lpstr>Tasks to Perform</vt:lpstr>
      <vt:lpstr>Firewall Aliases</vt:lpstr>
      <vt:lpstr>Firewall Aliases</vt:lpstr>
      <vt:lpstr>Firewall Aliases</vt:lpstr>
      <vt:lpstr>What is RFC1918?</vt:lpstr>
      <vt:lpstr>Why do we care about RFC1918?</vt:lpstr>
      <vt:lpstr>Why do we care about RFC1918? (cont’d)</vt:lpstr>
      <vt:lpstr>Creating the RFC1918 networks alias</vt:lpstr>
      <vt:lpstr>Creating the RFC1918 networks alias (cont’d)</vt:lpstr>
      <vt:lpstr>Creating the RFC1918 networks alias (cont’d)</vt:lpstr>
      <vt:lpstr>Introduction to Firewall Rule logic – “Default Deny any/any”</vt:lpstr>
      <vt:lpstr>Introduction to Firewall Rule logic – “Default Deny any/any”</vt:lpstr>
      <vt:lpstr>Introduction to Firewall Rule logic – “Order of Rule Processing”</vt:lpstr>
      <vt:lpstr>Introduction to Firewall Rule logic – “Order of Rule Processing”</vt:lpstr>
      <vt:lpstr>BEEF UP THEM FIREWALL RULES</vt:lpstr>
      <vt:lpstr>WAN</vt:lpstr>
      <vt:lpstr>LAN</vt:lpstr>
      <vt:lpstr>OPT1</vt:lpstr>
      <vt:lpstr>Explanation</vt:lpstr>
      <vt:lpstr>Explanation (cont’d)</vt:lpstr>
      <vt:lpstr>Explanation (cont’d)</vt:lpstr>
      <vt:lpstr>Note:</vt:lpstr>
      <vt:lpstr>NTP: Network Time Protocol</vt:lpstr>
      <vt:lpstr>Enabling NTP on pfSense</vt:lpstr>
      <vt:lpstr>Enabling NTP on pfSense (cont’d)</vt:lpstr>
      <vt:lpstr>Chapter 11: Routing and Remote Access</vt:lpstr>
      <vt:lpstr>Routing and remote access</vt:lpstr>
      <vt:lpstr>Tasks to Perform</vt:lpstr>
      <vt:lpstr>Static Routes</vt:lpstr>
      <vt:lpstr>Static Routes (cont’d)</vt:lpstr>
      <vt:lpstr>Adding a static route - Linux</vt:lpstr>
      <vt:lpstr>Adding a static route – Linux (cont’d)</vt:lpstr>
      <vt:lpstr>Adding a static route - OSX</vt:lpstr>
      <vt:lpstr>Adding a static route – OSX (cont’d)</vt:lpstr>
      <vt:lpstr>Flightcheck.sh – Linux and OSX editions</vt:lpstr>
      <vt:lpstr>Flightcheck.sh – Linux and OSX editions (cont’d)</vt:lpstr>
      <vt:lpstr>Flightcheck.sh – Linux and OSX editions (cont’d)</vt:lpstr>
      <vt:lpstr>Flightcheck.sh – Linux and OSX editions (cont’d)</vt:lpstr>
      <vt:lpstr>Flightcheck.sh – Linux and OSX editions (cont’d)</vt:lpstr>
      <vt:lpstr>Adding a Static Route - Windows</vt:lpstr>
      <vt:lpstr>Adding a Static Route – Windows (cont’d)</vt:lpstr>
      <vt:lpstr>Remote Access - Windows</vt:lpstr>
      <vt:lpstr>Goals</vt:lpstr>
      <vt:lpstr>Customizing mremoteng</vt:lpstr>
      <vt:lpstr>Customizing mremoteng (cont’d)</vt:lpstr>
      <vt:lpstr>Creating mremoteng connection profiles</vt:lpstr>
      <vt:lpstr>Creating mremoteng connection profiles (cont’d)</vt:lpstr>
      <vt:lpstr>Creating mremoteng connection profiles (cont’d)</vt:lpstr>
      <vt:lpstr>Creating mremoteng connection profiles</vt:lpstr>
      <vt:lpstr>Creating mremoteng connection profiles (cont’d)</vt:lpstr>
      <vt:lpstr>Creating mremoteng connection profiles (cont’d)</vt:lpstr>
      <vt:lpstr>Creating mremoteng connection profiles (cont’d)</vt:lpstr>
      <vt:lpstr>Creating mremoteng connection profiles (cont’d)</vt:lpstr>
      <vt:lpstr>Creating mremoteng connection profiles (cont’d)</vt:lpstr>
      <vt:lpstr>Creating mremoteng connection profiles (cont’d)</vt:lpstr>
      <vt:lpstr>Creating winSCP connection profiles</vt:lpstr>
      <vt:lpstr>Creating winSCP connection profiles</vt:lpstr>
      <vt:lpstr>Creating winSCP connection profiles</vt:lpstr>
      <vt:lpstr>Creating winSCP connection profiles</vt:lpstr>
      <vt:lpstr>Creating winSCP connection profiles</vt:lpstr>
      <vt:lpstr>Generating an SSH key with puttygen (cont’d)</vt:lpstr>
      <vt:lpstr>Generating an SSH key with puttygen (cont’d)</vt:lpstr>
      <vt:lpstr>Generating an SSH key with puttygen (cont’d)</vt:lpstr>
      <vt:lpstr>Generating an SSH key with puttygen</vt:lpstr>
      <vt:lpstr>Generating an SSH key with puttygen (cont’d)</vt:lpstr>
      <vt:lpstr>Generating an SSH key with puttygen (cont’d)</vt:lpstr>
      <vt:lpstr>Transferring the public key to our VMs</vt:lpstr>
      <vt:lpstr>Method 1:</vt:lpstr>
      <vt:lpstr>Method 1:</vt:lpstr>
      <vt:lpstr>Method 2:</vt:lpstr>
      <vt:lpstr>Method 2:</vt:lpstr>
      <vt:lpstr>Method 3:</vt:lpstr>
      <vt:lpstr>Method 3:</vt:lpstr>
      <vt:lpstr>Testing your key-based auth</vt:lpstr>
      <vt:lpstr>Creating a puttyNG connection profile</vt:lpstr>
      <vt:lpstr>Creating a puttyNG connection profile (cont’d)</vt:lpstr>
      <vt:lpstr>Creating a puttyNG connection profile (cont’d)</vt:lpstr>
      <vt:lpstr>Creating a puttyNG connection profile (cont’d)</vt:lpstr>
      <vt:lpstr>Creating a puttyNG connection profile (cont’d)</vt:lpstr>
      <vt:lpstr>Configuring key-based auth for winSCP</vt:lpstr>
      <vt:lpstr>Configuring key-based auth for winSCP (cont’d)</vt:lpstr>
      <vt:lpstr>Remote Access – Linux/OSX</vt:lpstr>
      <vt:lpstr>Goals</vt:lpstr>
      <vt:lpstr>The alias command</vt:lpstr>
      <vt:lpstr>The alias command (cont’d)</vt:lpstr>
      <vt:lpstr>The alias command (cont’d)</vt:lpstr>
      <vt:lpstr>The alias command (cont’d)</vt:lpstr>
      <vt:lpstr>The alias command (cont’d)</vt:lpstr>
      <vt:lpstr>Key-based Auth</vt:lpstr>
      <vt:lpstr>Key-based Auth (cont’d)</vt:lpstr>
      <vt:lpstr>Key-based Auth (cont’d)</vt:lpstr>
      <vt:lpstr>Transferring your public key</vt:lpstr>
      <vt:lpstr>Method 1</vt:lpstr>
      <vt:lpstr>Method 2</vt:lpstr>
      <vt:lpstr>Method 3</vt:lpstr>
      <vt:lpstr>Testing key-based auth</vt:lpstr>
      <vt:lpstr>Testing key-based auth (cont’d)</vt:lpstr>
      <vt:lpstr>Enabling SSH on Kali Linux</vt:lpstr>
      <vt:lpstr>Enabling SSH on Kali Linux (cont’d)</vt:lpstr>
      <vt:lpstr>Enabling SSH on Kali Linux (cont’d)</vt:lpstr>
      <vt:lpstr>Enabling SSH on Kali Linux (cont’d)</vt:lpstr>
      <vt:lpstr>Enabling SSH on Kali Linux (cont’d)</vt:lpstr>
      <vt:lpstr>Enabling SSH as root to the IPS and SIEM VMs</vt:lpstr>
      <vt:lpstr>Enabling SSH as root to the IPS and SIEM VMs (cont’d)</vt:lpstr>
      <vt:lpstr>Enabling SSH as root to the IPS and SIEM VMs (cont’d)</vt:lpstr>
      <vt:lpstr>Enabling SSH as root to the IPS and SIEM VMs (cont’d)</vt:lpstr>
      <vt:lpstr>Disabling password authentication over SSH</vt:lpstr>
      <vt:lpstr>Disabling password authentication over SSH (cont’d)</vt:lpstr>
      <vt:lpstr>Disabling password authentication over SSH (cont’d)</vt:lpstr>
      <vt:lpstr>Chapter 12: Installing Splunk Enterprise on SIEM</vt:lpstr>
      <vt:lpstr>Before we continue..</vt:lpstr>
      <vt:lpstr>Splunk Enterprise</vt:lpstr>
      <vt:lpstr>Tasks to Perform</vt:lpstr>
      <vt:lpstr>Splunk.com account</vt:lpstr>
      <vt:lpstr>Splunk.com account</vt:lpstr>
      <vt:lpstr>Requesting a developer license</vt:lpstr>
      <vt:lpstr>Requesting a developer license</vt:lpstr>
      <vt:lpstr>Downloading and Installing Splunk Enterprise</vt:lpstr>
      <vt:lpstr>Downloading and Installing Splunk Enterprise (cont’d)</vt:lpstr>
      <vt:lpstr>Option 1:</vt:lpstr>
      <vt:lpstr>Option 1 (cont’d):</vt:lpstr>
      <vt:lpstr>Option 2:</vt:lpstr>
      <vt:lpstr>Downloading and Installing Splunk Enterprise (cont’d)</vt:lpstr>
      <vt:lpstr>Logging in to the searchead (webUI)</vt:lpstr>
      <vt:lpstr>Things to do while you’re here</vt:lpstr>
      <vt:lpstr>Things to do while you’re here (cont’d)</vt:lpstr>
      <vt:lpstr>Things to do while you’re here (cont’d)</vt:lpstr>
      <vt:lpstr>Things to do while you’re here (cont’d)</vt:lpstr>
      <vt:lpstr>Things to do while you’re here (cont’d)</vt:lpstr>
      <vt:lpstr>Things to do while you’re here (cont’d)</vt:lpstr>
      <vt:lpstr>Things to do while you’re here (cont’d)</vt:lpstr>
      <vt:lpstr>Things to do while you’re here (cont’d)</vt:lpstr>
      <vt:lpstr>Things to do while you’re here (cont’d)</vt:lpstr>
      <vt:lpstr>Chapter 13: Installing Universal Forwarder, and Snort or Suricata on IPS</vt:lpstr>
      <vt:lpstr>Tasks to Perform</vt:lpstr>
      <vt:lpstr>Installing the Universal Forwarder (cont’d)</vt:lpstr>
      <vt:lpstr>Option 1:</vt:lpstr>
      <vt:lpstr>Option 2:</vt:lpstr>
      <vt:lpstr>Installing the Universal Forwarder (cont’d)</vt:lpstr>
      <vt:lpstr>Installing the Universal Forwarder (cont’d)</vt:lpstr>
      <vt:lpstr>Installing the Universal Forwarder (cont’d)</vt:lpstr>
      <vt:lpstr>Installing Snort or Suricata</vt:lpstr>
      <vt:lpstr>Installing Snort</vt:lpstr>
      <vt:lpstr>Installing Snort (cont’d)</vt:lpstr>
      <vt:lpstr>Installing Snort (cont’d)</vt:lpstr>
      <vt:lpstr>Installing Snort (cont’d)</vt:lpstr>
      <vt:lpstr>Installing Snort (cont’d)</vt:lpstr>
      <vt:lpstr>Installing Snort (cont’d)</vt:lpstr>
      <vt:lpstr>Installing Snort (cont’d)</vt:lpstr>
      <vt:lpstr>Installing Snort (cont’d)</vt:lpstr>
      <vt:lpstr>Installing Snort (cont’d)</vt:lpstr>
      <vt:lpstr>Quick Troubleshooting (Snort)</vt:lpstr>
      <vt:lpstr>Hurricane Labs Add-On for Unified2</vt:lpstr>
      <vt:lpstr>Hurricane Labs Add-On for Unified2(cont’d)</vt:lpstr>
      <vt:lpstr>Hurricane Labs Add-On for Unified2 (cont’d)</vt:lpstr>
      <vt:lpstr>Hurricane Labs Add-On for Unified2 (cont’d)</vt:lpstr>
      <vt:lpstr>Hurricane Labs Add-On for Unified2 (cont’d)</vt:lpstr>
      <vt:lpstr>Installing Suricata</vt:lpstr>
      <vt:lpstr>Installing Suricata (cont’d)</vt:lpstr>
      <vt:lpstr>Installing Suricata (cont’d)</vt:lpstr>
      <vt:lpstr>Installing Suricata (cont’d)</vt:lpstr>
      <vt:lpstr>Installing Suricata (cont’d)</vt:lpstr>
      <vt:lpstr>Quick Troubleshooting (Suricata)</vt:lpstr>
      <vt:lpstr>Splunk TA for Suricata</vt:lpstr>
      <vt:lpstr>Splunk TA for Suricata (cont’d)</vt:lpstr>
      <vt:lpstr>Splunk TA for Suricata (cont’d)</vt:lpstr>
      <vt:lpstr>Splunk TA for Suricata (cont’d)</vt:lpstr>
      <vt:lpstr>Splunk TA for Suricata (cont’d)</vt:lpstr>
      <vt:lpstr>What now?</vt:lpstr>
      <vt:lpstr>What now?</vt:lpstr>
      <vt:lpstr>What now (cont’d)?</vt:lpstr>
      <vt:lpstr>What now (cont’d)?</vt:lpstr>
      <vt:lpstr>Option 1</vt:lpstr>
      <vt:lpstr>Option 1</vt:lpstr>
      <vt:lpstr>Option 1 (cont’d)</vt:lpstr>
      <vt:lpstr>Option 1 (cont’d)</vt:lpstr>
      <vt:lpstr>Option 2</vt:lpstr>
      <vt:lpstr>Option 2</vt:lpstr>
      <vt:lpstr>Option 2 (cont’d)</vt:lpstr>
      <vt:lpstr>Option 3</vt:lpstr>
      <vt:lpstr>Option 3 (cont’d)</vt:lpstr>
      <vt:lpstr>How do we know the IDS triggered any alerts?</vt:lpstr>
      <vt:lpstr>What if the IDS isn’t triggering alerts?</vt:lpstr>
      <vt:lpstr>How do I actually view IDS alerts on Splunk?</vt:lpstr>
      <vt:lpstr>How do I actually view IDS alerts on Splunk?</vt:lpstr>
      <vt:lpstr>What do I do if there are no logs/results in Splunk?</vt:lpstr>
      <vt:lpstr>Chapter 14: Final Touches, Extra Content, and Ideas</vt:lpstr>
      <vt:lpstr>Everything appears to be working...</vt:lpstr>
      <vt:lpstr>What was the point of all this?</vt:lpstr>
      <vt:lpstr>Tasks to Perform</vt:lpstr>
      <vt:lpstr>Alternate Network Diagrams</vt:lpstr>
      <vt:lpstr>Alternate Network Diagrams (cont’d)</vt:lpstr>
      <vt:lpstr>Alternate Network Diagrams (cont’d)</vt:lpstr>
      <vt:lpstr>Alternate Network Diagrams (cont’d)</vt:lpstr>
      <vt:lpstr>Study/Training Materials</vt:lpstr>
      <vt:lpstr>Extra Credit - NTP</vt:lpstr>
      <vt:lpstr>Extra Credit – NTP (cont’d)</vt:lpstr>
      <vt:lpstr>Extra Credit – NTP (cont’d)</vt:lpstr>
      <vt:lpstr>Extra Credit - NTP</vt:lpstr>
      <vt:lpstr>Extra Credit – Update Automation</vt:lpstr>
      <vt:lpstr>Extra Credit – Update Automation (cont’d)</vt:lpstr>
      <vt:lpstr>Extra Credit – Update Automation (cont’d)</vt:lpstr>
      <vt:lpstr>Extra Credit – Update Automation (cont’d)</vt:lpstr>
      <vt:lpstr>Extra Credit – Update Automation (cont’d)</vt:lpstr>
      <vt:lpstr>Extra Credit – u2json</vt:lpstr>
      <vt:lpstr>Extra Credit – u2json</vt:lpstr>
      <vt:lpstr>Extra Credit – u2json</vt:lpstr>
      <vt:lpstr>Extra Credit – u2json</vt:lpstr>
      <vt:lpstr>Extra Credit – u2json</vt:lpstr>
      <vt:lpstr>Extra Credit – u2json</vt:lpstr>
      <vt:lpstr>Extra Credit – u2json</vt:lpstr>
      <vt:lpstr>Extra Credit – u2json</vt:lpstr>
      <vt:lpstr>Extra Credit – u2json</vt:lpstr>
      <vt:lpstr>Extra Credit – u2json</vt:lpstr>
      <vt:lpstr>Extra Credit – u2json</vt:lpstr>
      <vt:lpstr>Extra Credit – Hypervisor host firewall</vt:lpstr>
      <vt:lpstr>Extra Credit – Hypervisor host firewall (cont’d)</vt:lpstr>
      <vt:lpstr>Extra Credit – Hypervisor host firewall (cont’d)</vt:lpstr>
      <vt:lpstr>Extra Credit – Hypervisor host firewall (cont’d)</vt:lpstr>
      <vt:lpstr>Extra Credit – Hypervisor host firewall (cont’d)</vt:lpstr>
      <vt:lpstr>Extra Credit – Hypervisor host firewall (cont’d)</vt:lpstr>
      <vt:lpstr>WE DONE HERE.</vt:lpstr>
      <vt:lpstr>Just kidding...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Virtual Labs: CCC edition</dc:title>
  <dc:creator>ayy_lmao</dc:creator>
  <cp:lastModifiedBy>ayy_lmao</cp:lastModifiedBy>
  <cp:revision>3619</cp:revision>
  <dcterms:created xsi:type="dcterms:W3CDTF">2019-01-07T15:31:46Z</dcterms:created>
  <dcterms:modified xsi:type="dcterms:W3CDTF">2019-05-31T01:45:55Z</dcterms:modified>
</cp:coreProperties>
</file>